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15"/>
  </p:notesMasterIdLst>
  <p:sldIdLst>
    <p:sldId id="257" r:id="rId2"/>
    <p:sldId id="273" r:id="rId3"/>
    <p:sldId id="258" r:id="rId4"/>
    <p:sldId id="259" r:id="rId5"/>
    <p:sldId id="260" r:id="rId6"/>
    <p:sldId id="261" r:id="rId7"/>
    <p:sldId id="262" r:id="rId8"/>
    <p:sldId id="263" r:id="rId9"/>
    <p:sldId id="265" r:id="rId10"/>
    <p:sldId id="267" r:id="rId11"/>
    <p:sldId id="272" r:id="rId12"/>
    <p:sldId id="271"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5328" autoAdjust="0"/>
    <p:restoredTop sz="70137" autoAdjust="0"/>
  </p:normalViewPr>
  <p:slideViewPr>
    <p:cSldViewPr snapToGrid="0" snapToObjects="1">
      <p:cViewPr>
        <p:scale>
          <a:sx n="75" d="100"/>
          <a:sy n="75" d="100"/>
        </p:scale>
        <p:origin x="-285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C00B93-EA2E-AF45-B1DF-8606A99F0B69}" type="datetimeFigureOut">
              <a:rPr lang="en-US" smtClean="0"/>
              <a:pPr/>
              <a:t>9/4/13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96A036-430D-114D-8124-D816F07F0150}" type="slidenum">
              <a:rPr lang="en-US" smtClean="0"/>
              <a:pPr/>
              <a:t>‹#›</a:t>
            </a:fld>
            <a:endParaRPr lang="en-US"/>
          </a:p>
        </p:txBody>
      </p:sp>
    </p:spTree>
    <p:extLst>
      <p:ext uri="{BB962C8B-B14F-4D97-AF65-F5344CB8AC3E}">
        <p14:creationId xmlns:p14="http://schemas.microsoft.com/office/powerpoint/2010/main" val="16037561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case anyone asks…</a:t>
            </a:r>
          </a:p>
          <a:p>
            <a:r>
              <a:rPr lang="en-US" dirty="0" smtClean="0"/>
              <a:t>-The</a:t>
            </a:r>
            <a:r>
              <a:rPr lang="en-US" baseline="0" dirty="0" smtClean="0"/>
              <a:t> questionnaire was developed by an anonymous survivor. 38 questions looking at support and coping strategies. </a:t>
            </a:r>
          </a:p>
          <a:p>
            <a:r>
              <a:rPr lang="en-US" baseline="0" dirty="0" smtClean="0"/>
              <a:t>-The INQ has18 questions measuring burdensomeness and belongingness, each having 9 questions.</a:t>
            </a:r>
          </a:p>
          <a:p>
            <a:r>
              <a:rPr lang="en-US" baseline="0" dirty="0" smtClean="0"/>
              <a:t>-The ACSS has 20 questions measuring lack of fear of pain/death.</a:t>
            </a:r>
          </a:p>
          <a:p>
            <a:r>
              <a:rPr lang="en-US" baseline="0" dirty="0" smtClean="0"/>
              <a:t>-PCL is a 17 question measure of post-traumatic stress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196A036-430D-114D-8124-D816F07F0150}"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pPr lvl="0"/>
            <a:r>
              <a:rPr lang="en-US" sz="1200" kern="1200" smtClean="0">
                <a:solidFill>
                  <a:schemeClr val="tx1"/>
                </a:solidFill>
                <a:effectLst/>
                <a:latin typeface="+mn-lt"/>
                <a:ea typeface="+mn-ea"/>
                <a:cs typeface="+mn-cs"/>
              </a:rPr>
              <a:t>Brother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44</a:t>
            </a:r>
          </a:p>
          <a:p>
            <a:pPr lvl="0"/>
            <a:r>
              <a:rPr lang="en-US" sz="1200" kern="1200" dirty="0" smtClean="0">
                <a:solidFill>
                  <a:schemeClr val="tx1"/>
                </a:solidFill>
                <a:effectLst/>
                <a:latin typeface="+mn-lt"/>
                <a:ea typeface="+mn-ea"/>
                <a:cs typeface="+mn-cs"/>
              </a:rPr>
              <a:t>Son</a:t>
            </a:r>
          </a:p>
          <a:p>
            <a:r>
              <a:rPr lang="en-US" sz="1200" kern="1200" dirty="0" smtClean="0">
                <a:solidFill>
                  <a:schemeClr val="tx1"/>
                </a:solidFill>
                <a:effectLst/>
                <a:latin typeface="+mn-lt"/>
                <a:ea typeface="+mn-ea"/>
                <a:cs typeface="+mn-cs"/>
              </a:rPr>
              <a:t>50</a:t>
            </a:r>
          </a:p>
          <a:p>
            <a:pPr lvl="0"/>
            <a:r>
              <a:rPr lang="en-US" sz="1200" kern="1200" dirty="0" smtClean="0">
                <a:solidFill>
                  <a:schemeClr val="tx1"/>
                </a:solidFill>
                <a:effectLst/>
                <a:latin typeface="+mn-lt"/>
                <a:ea typeface="+mn-ea"/>
                <a:cs typeface="+mn-cs"/>
              </a:rPr>
              <a:t>Husband</a:t>
            </a:r>
          </a:p>
          <a:p>
            <a:r>
              <a:rPr lang="en-US" sz="1200" kern="1200" dirty="0" smtClean="0">
                <a:solidFill>
                  <a:schemeClr val="tx1"/>
                </a:solidFill>
                <a:effectLst/>
                <a:latin typeface="+mn-lt"/>
                <a:ea typeface="+mn-ea"/>
                <a:cs typeface="+mn-cs"/>
              </a:rPr>
              <a:t>38</a:t>
            </a:r>
          </a:p>
          <a:p>
            <a:pPr lvl="0"/>
            <a:r>
              <a:rPr lang="en-US" sz="1200" kern="1200" dirty="0" smtClean="0">
                <a:solidFill>
                  <a:schemeClr val="tx1"/>
                </a:solidFill>
                <a:effectLst/>
                <a:latin typeface="+mn-lt"/>
                <a:ea typeface="+mn-ea"/>
                <a:cs typeface="+mn-cs"/>
              </a:rPr>
              <a:t>Father</a:t>
            </a:r>
          </a:p>
          <a:p>
            <a:r>
              <a:rPr lang="en-US" sz="1200" kern="1200" dirty="0" smtClean="0">
                <a:solidFill>
                  <a:schemeClr val="tx1"/>
                </a:solidFill>
                <a:effectLst/>
                <a:latin typeface="+mn-lt"/>
                <a:ea typeface="+mn-ea"/>
                <a:cs typeface="+mn-cs"/>
              </a:rPr>
              <a:t>24</a:t>
            </a:r>
          </a:p>
          <a:p>
            <a:pPr lvl="0"/>
            <a:r>
              <a:rPr lang="en-US" sz="1200" kern="1200" dirty="0" smtClean="0">
                <a:solidFill>
                  <a:schemeClr val="tx1"/>
                </a:solidFill>
                <a:effectLst/>
                <a:latin typeface="+mn-lt"/>
                <a:ea typeface="+mn-ea"/>
                <a:cs typeface="+mn-cs"/>
              </a:rPr>
              <a:t>Daughter</a:t>
            </a:r>
          </a:p>
          <a:p>
            <a:r>
              <a:rPr lang="en-US" sz="1200" kern="1200" dirty="0" smtClean="0">
                <a:solidFill>
                  <a:schemeClr val="tx1"/>
                </a:solidFill>
                <a:effectLst/>
                <a:latin typeface="+mn-lt"/>
                <a:ea typeface="+mn-ea"/>
                <a:cs typeface="+mn-cs"/>
              </a:rPr>
              <a:t>15</a:t>
            </a:r>
          </a:p>
          <a:p>
            <a:pPr lvl="0"/>
            <a:r>
              <a:rPr lang="en-US" sz="1200" kern="1200" dirty="0" smtClean="0">
                <a:solidFill>
                  <a:schemeClr val="tx1"/>
                </a:solidFill>
                <a:effectLst/>
                <a:latin typeface="+mn-lt"/>
                <a:ea typeface="+mn-ea"/>
                <a:cs typeface="+mn-cs"/>
              </a:rPr>
              <a:t>Mother</a:t>
            </a:r>
          </a:p>
          <a:p>
            <a:r>
              <a:rPr lang="en-US" sz="1200" kern="1200" dirty="0" smtClean="0">
                <a:solidFill>
                  <a:schemeClr val="tx1"/>
                </a:solidFill>
                <a:effectLst/>
                <a:latin typeface="+mn-lt"/>
                <a:ea typeface="+mn-ea"/>
                <a:cs typeface="+mn-cs"/>
              </a:rPr>
              <a:t>13</a:t>
            </a:r>
          </a:p>
          <a:p>
            <a:pPr lvl="0"/>
            <a:r>
              <a:rPr lang="en-US" sz="1200" kern="1200" dirty="0" smtClean="0">
                <a:solidFill>
                  <a:schemeClr val="tx1"/>
                </a:solidFill>
                <a:effectLst/>
                <a:latin typeface="+mn-lt"/>
                <a:ea typeface="+mn-ea"/>
                <a:cs typeface="+mn-cs"/>
              </a:rPr>
              <a:t>Sister</a:t>
            </a:r>
          </a:p>
          <a:p>
            <a:r>
              <a:rPr lang="en-US" sz="1200" kern="1200" dirty="0" smtClean="0">
                <a:solidFill>
                  <a:schemeClr val="tx1"/>
                </a:solidFill>
                <a:effectLst/>
                <a:latin typeface="+mn-lt"/>
                <a:ea typeface="+mn-ea"/>
                <a:cs typeface="+mn-cs"/>
              </a:rPr>
              <a:t>10</a:t>
            </a:r>
          </a:p>
          <a:p>
            <a:pPr lvl="0"/>
            <a:r>
              <a:rPr lang="en-US" sz="1200" kern="1200" dirty="0" smtClean="0">
                <a:solidFill>
                  <a:schemeClr val="tx1"/>
                </a:solidFill>
                <a:effectLst/>
                <a:latin typeface="+mn-lt"/>
                <a:ea typeface="+mn-ea"/>
                <a:cs typeface="+mn-cs"/>
              </a:rPr>
              <a:t>Boyfriend</a:t>
            </a:r>
          </a:p>
          <a:p>
            <a:r>
              <a:rPr lang="en-US" sz="1200" kern="1200" dirty="0" smtClean="0">
                <a:solidFill>
                  <a:schemeClr val="tx1"/>
                </a:solidFill>
                <a:effectLst/>
                <a:latin typeface="+mn-lt"/>
                <a:ea typeface="+mn-ea"/>
                <a:cs typeface="+mn-cs"/>
              </a:rPr>
              <a:t>7</a:t>
            </a:r>
          </a:p>
          <a:p>
            <a:pPr lvl="0"/>
            <a:r>
              <a:rPr lang="en-US" sz="1200" kern="1200" dirty="0" smtClean="0">
                <a:solidFill>
                  <a:schemeClr val="tx1"/>
                </a:solidFill>
                <a:effectLst/>
                <a:latin typeface="+mn-lt"/>
                <a:ea typeface="+mn-ea"/>
                <a:cs typeface="+mn-cs"/>
              </a:rPr>
              <a:t>Cousin</a:t>
            </a:r>
          </a:p>
          <a:p>
            <a:r>
              <a:rPr lang="en-US" sz="1200" kern="1200" dirty="0" smtClean="0">
                <a:solidFill>
                  <a:schemeClr val="tx1"/>
                </a:solidFill>
                <a:effectLst/>
                <a:latin typeface="+mn-lt"/>
                <a:ea typeface="+mn-ea"/>
                <a:cs typeface="+mn-cs"/>
              </a:rPr>
              <a:t>7</a:t>
            </a:r>
          </a:p>
          <a:p>
            <a:pPr lvl="0"/>
            <a:r>
              <a:rPr lang="en-US" sz="1200" kern="1200" dirty="0" smtClean="0">
                <a:solidFill>
                  <a:schemeClr val="tx1"/>
                </a:solidFill>
                <a:effectLst/>
                <a:latin typeface="+mn-lt"/>
                <a:ea typeface="+mn-ea"/>
                <a:cs typeface="+mn-cs"/>
              </a:rPr>
              <a:t>Neighbor</a:t>
            </a:r>
          </a:p>
          <a:p>
            <a:r>
              <a:rPr lang="en-US" sz="1200" kern="1200" dirty="0" smtClean="0">
                <a:solidFill>
                  <a:schemeClr val="tx1"/>
                </a:solidFill>
                <a:effectLst/>
                <a:latin typeface="+mn-lt"/>
                <a:ea typeface="+mn-ea"/>
                <a:cs typeface="+mn-cs"/>
              </a:rPr>
              <a:t>6</a:t>
            </a:r>
          </a:p>
          <a:p>
            <a:pPr lvl="0"/>
            <a:r>
              <a:rPr lang="en-US" sz="1200" kern="1200" dirty="0" smtClean="0">
                <a:solidFill>
                  <a:schemeClr val="tx1"/>
                </a:solidFill>
                <a:effectLst/>
                <a:latin typeface="+mn-lt"/>
                <a:ea typeface="+mn-ea"/>
                <a:cs typeface="+mn-cs"/>
              </a:rPr>
              <a:t>Fiancé</a:t>
            </a:r>
          </a:p>
          <a:p>
            <a:r>
              <a:rPr lang="en-US" sz="1200" kern="1200" dirty="0" smtClean="0">
                <a:solidFill>
                  <a:schemeClr val="tx1"/>
                </a:solidFill>
                <a:effectLst/>
                <a:latin typeface="+mn-lt"/>
                <a:ea typeface="+mn-ea"/>
                <a:cs typeface="+mn-cs"/>
              </a:rPr>
              <a:t>5</a:t>
            </a:r>
          </a:p>
          <a:p>
            <a:pPr lvl="0"/>
            <a:r>
              <a:rPr lang="en-US" sz="1200" kern="1200" dirty="0" smtClean="0">
                <a:solidFill>
                  <a:schemeClr val="tx1"/>
                </a:solidFill>
                <a:effectLst/>
                <a:latin typeface="+mn-lt"/>
                <a:ea typeface="+mn-ea"/>
                <a:cs typeface="+mn-cs"/>
              </a:rPr>
              <a:t>Aunt</a:t>
            </a:r>
          </a:p>
          <a:p>
            <a:r>
              <a:rPr lang="en-US" sz="1200" kern="1200" dirty="0" smtClean="0">
                <a:solidFill>
                  <a:schemeClr val="tx1"/>
                </a:solidFill>
                <a:effectLst/>
                <a:latin typeface="+mn-lt"/>
                <a:ea typeface="+mn-ea"/>
                <a:cs typeface="+mn-cs"/>
              </a:rPr>
              <a:t>4</a:t>
            </a:r>
          </a:p>
          <a:p>
            <a:pPr lvl="0"/>
            <a:r>
              <a:rPr lang="en-US" sz="1200" kern="1200" dirty="0" smtClean="0">
                <a:solidFill>
                  <a:schemeClr val="tx1"/>
                </a:solidFill>
                <a:effectLst/>
                <a:latin typeface="+mn-lt"/>
                <a:ea typeface="+mn-ea"/>
                <a:cs typeface="+mn-cs"/>
              </a:rPr>
              <a:t>Uncle</a:t>
            </a:r>
          </a:p>
          <a:p>
            <a:r>
              <a:rPr lang="en-US" sz="1200" kern="1200" dirty="0" smtClean="0">
                <a:solidFill>
                  <a:schemeClr val="tx1"/>
                </a:solidFill>
                <a:effectLst/>
                <a:latin typeface="+mn-lt"/>
                <a:ea typeface="+mn-ea"/>
                <a:cs typeface="+mn-cs"/>
              </a:rPr>
              <a:t>4</a:t>
            </a:r>
          </a:p>
          <a:p>
            <a:pPr lvl="0"/>
            <a:r>
              <a:rPr lang="en-US" sz="1200" kern="1200" dirty="0" smtClean="0">
                <a:solidFill>
                  <a:schemeClr val="tx1"/>
                </a:solidFill>
                <a:effectLst/>
                <a:latin typeface="+mn-lt"/>
                <a:ea typeface="+mn-ea"/>
                <a:cs typeface="+mn-cs"/>
              </a:rPr>
              <a:t>Nephew</a:t>
            </a:r>
          </a:p>
          <a:p>
            <a:r>
              <a:rPr lang="en-US" sz="1200" kern="1200" dirty="0" smtClean="0">
                <a:solidFill>
                  <a:schemeClr val="tx1"/>
                </a:solidFill>
                <a:effectLst/>
                <a:latin typeface="+mn-lt"/>
                <a:ea typeface="+mn-ea"/>
                <a:cs typeface="+mn-cs"/>
              </a:rPr>
              <a:t>3</a:t>
            </a:r>
          </a:p>
          <a:p>
            <a:pPr lvl="0"/>
            <a:r>
              <a:rPr lang="en-US" sz="1200" kern="1200" dirty="0" smtClean="0">
                <a:solidFill>
                  <a:schemeClr val="tx1"/>
                </a:solidFill>
                <a:effectLst/>
                <a:latin typeface="+mn-lt"/>
                <a:ea typeface="+mn-ea"/>
                <a:cs typeface="+mn-cs"/>
              </a:rPr>
              <a:t>Wife</a:t>
            </a:r>
          </a:p>
          <a:p>
            <a:r>
              <a:rPr lang="en-US" sz="1200" kern="1200" dirty="0" smtClean="0">
                <a:solidFill>
                  <a:schemeClr val="tx1"/>
                </a:solidFill>
                <a:effectLst/>
                <a:latin typeface="+mn-lt"/>
                <a:ea typeface="+mn-ea"/>
                <a:cs typeface="+mn-cs"/>
              </a:rPr>
              <a:t>3</a:t>
            </a:r>
          </a:p>
          <a:p>
            <a:pPr lvl="0"/>
            <a:r>
              <a:rPr lang="en-US" sz="1200" kern="1200" dirty="0" smtClean="0">
                <a:solidFill>
                  <a:schemeClr val="tx1"/>
                </a:solidFill>
                <a:effectLst/>
                <a:latin typeface="+mn-lt"/>
                <a:ea typeface="+mn-ea"/>
                <a:cs typeface="+mn-cs"/>
              </a:rPr>
              <a:t>Client</a:t>
            </a:r>
          </a:p>
          <a:p>
            <a:r>
              <a:rPr lang="en-US" sz="1200" kern="1200" dirty="0" smtClean="0">
                <a:solidFill>
                  <a:schemeClr val="tx1"/>
                </a:solidFill>
                <a:effectLst/>
                <a:latin typeface="+mn-lt"/>
                <a:ea typeface="+mn-ea"/>
                <a:cs typeface="+mn-cs"/>
              </a:rPr>
              <a:t>2</a:t>
            </a:r>
          </a:p>
          <a:p>
            <a:pPr lvl="0"/>
            <a:r>
              <a:rPr lang="en-US" sz="1200" kern="1200" dirty="0" smtClean="0">
                <a:solidFill>
                  <a:schemeClr val="tx1"/>
                </a:solidFill>
                <a:effectLst/>
                <a:latin typeface="+mn-lt"/>
                <a:ea typeface="+mn-ea"/>
                <a:cs typeface="+mn-cs"/>
              </a:rPr>
              <a:t>Co-Worker</a:t>
            </a:r>
          </a:p>
          <a:p>
            <a:r>
              <a:rPr lang="en-US" sz="1200" kern="1200" dirty="0" smtClean="0">
                <a:solidFill>
                  <a:schemeClr val="tx1"/>
                </a:solidFill>
                <a:effectLst/>
                <a:latin typeface="+mn-lt"/>
                <a:ea typeface="+mn-ea"/>
                <a:cs typeface="+mn-cs"/>
              </a:rPr>
              <a:t>2</a:t>
            </a:r>
          </a:p>
          <a:p>
            <a:pPr lvl="0"/>
            <a:r>
              <a:rPr lang="en-US" sz="1200" kern="1200" dirty="0" smtClean="0">
                <a:solidFill>
                  <a:schemeClr val="tx1"/>
                </a:solidFill>
                <a:effectLst/>
                <a:latin typeface="+mn-lt"/>
                <a:ea typeface="+mn-ea"/>
                <a:cs typeface="+mn-cs"/>
              </a:rPr>
              <a:t>Grandfather</a:t>
            </a:r>
          </a:p>
          <a:p>
            <a:r>
              <a:rPr lang="en-US" sz="1200" kern="1200" dirty="0" smtClean="0">
                <a:solidFill>
                  <a:schemeClr val="tx1"/>
                </a:solidFill>
                <a:effectLst/>
                <a:latin typeface="+mn-lt"/>
                <a:ea typeface="+mn-ea"/>
                <a:cs typeface="+mn-cs"/>
              </a:rPr>
              <a:t>2</a:t>
            </a:r>
          </a:p>
          <a:p>
            <a:pPr lvl="0"/>
            <a:r>
              <a:rPr lang="en-US" sz="1200" kern="1200" dirty="0" smtClean="0">
                <a:solidFill>
                  <a:schemeClr val="tx1"/>
                </a:solidFill>
                <a:effectLst/>
                <a:latin typeface="+mn-lt"/>
                <a:ea typeface="+mn-ea"/>
                <a:cs typeface="+mn-cs"/>
              </a:rPr>
              <a:t>Significant other</a:t>
            </a:r>
          </a:p>
          <a:p>
            <a:r>
              <a:rPr lang="en-US" sz="1200" kern="1200" dirty="0" smtClean="0">
                <a:solidFill>
                  <a:schemeClr val="tx1"/>
                </a:solidFill>
                <a:effectLst/>
                <a:latin typeface="+mn-lt"/>
                <a:ea typeface="+mn-ea"/>
                <a:cs typeface="+mn-cs"/>
              </a:rPr>
              <a:t>2</a:t>
            </a:r>
          </a:p>
          <a:p>
            <a:pPr lvl="0"/>
            <a:r>
              <a:rPr lang="en-US" sz="1200" kern="1200" dirty="0" smtClean="0">
                <a:solidFill>
                  <a:schemeClr val="tx1"/>
                </a:solidFill>
                <a:effectLst/>
                <a:latin typeface="+mn-lt"/>
                <a:ea typeface="+mn-ea"/>
                <a:cs typeface="+mn-cs"/>
              </a:rPr>
              <a:t>Step Son</a:t>
            </a:r>
          </a:p>
          <a:p>
            <a:r>
              <a:rPr lang="en-US" sz="1200" kern="1200" dirty="0" smtClean="0">
                <a:solidFill>
                  <a:schemeClr val="tx1"/>
                </a:solidFill>
                <a:effectLst/>
                <a:latin typeface="+mn-lt"/>
                <a:ea typeface="+mn-ea"/>
                <a:cs typeface="+mn-cs"/>
              </a:rPr>
              <a:t>2</a:t>
            </a:r>
          </a:p>
          <a:p>
            <a:pPr lvl="0"/>
            <a:r>
              <a:rPr lang="en-US" sz="1200" kern="1200" dirty="0" smtClean="0">
                <a:solidFill>
                  <a:schemeClr val="tx1"/>
                </a:solidFill>
                <a:effectLst/>
                <a:latin typeface="+mn-lt"/>
                <a:ea typeface="+mn-ea"/>
                <a:cs typeface="+mn-cs"/>
              </a:rPr>
              <a:t>Not Specified</a:t>
            </a:r>
          </a:p>
          <a:p>
            <a:r>
              <a:rPr lang="en-US" sz="1200" kern="1200" dirty="0" smtClean="0">
                <a:solidFill>
                  <a:schemeClr val="tx1"/>
                </a:solidFill>
                <a:effectLst/>
                <a:latin typeface="+mn-lt"/>
                <a:ea typeface="+mn-ea"/>
                <a:cs typeface="+mn-cs"/>
              </a:rPr>
              <a:t>2</a:t>
            </a:r>
          </a:p>
          <a:p>
            <a:pPr lvl="0"/>
            <a:r>
              <a:rPr lang="en-US" sz="1200" kern="1200" dirty="0" smtClean="0">
                <a:solidFill>
                  <a:schemeClr val="tx1"/>
                </a:solidFill>
                <a:effectLst/>
                <a:latin typeface="+mn-lt"/>
                <a:ea typeface="+mn-ea"/>
                <a:cs typeface="+mn-cs"/>
              </a:rPr>
              <a:t>Parent</a:t>
            </a:r>
          </a:p>
          <a:p>
            <a:r>
              <a:rPr lang="en-US" sz="1200" kern="1200" dirty="0" smtClean="0">
                <a:solidFill>
                  <a:schemeClr val="tx1"/>
                </a:solidFill>
                <a:effectLst/>
                <a:latin typeface="+mn-lt"/>
                <a:ea typeface="+mn-ea"/>
                <a:cs typeface="+mn-cs"/>
              </a:rPr>
              <a:t>1</a:t>
            </a:r>
          </a:p>
          <a:p>
            <a:pPr lvl="0"/>
            <a:r>
              <a:rPr lang="en-US" sz="1200" kern="1200" dirty="0" smtClean="0">
                <a:solidFill>
                  <a:schemeClr val="tx1"/>
                </a:solidFill>
                <a:effectLst/>
                <a:latin typeface="+mn-lt"/>
                <a:ea typeface="+mn-ea"/>
                <a:cs typeface="+mn-cs"/>
              </a:rPr>
              <a:t>Niece</a:t>
            </a:r>
          </a:p>
          <a:p>
            <a:r>
              <a:rPr lang="en-US" sz="1200" kern="1200" dirty="0" smtClean="0">
                <a:solidFill>
                  <a:schemeClr val="tx1"/>
                </a:solidFill>
                <a:effectLst/>
                <a:latin typeface="+mn-lt"/>
                <a:ea typeface="+mn-ea"/>
                <a:cs typeface="+mn-cs"/>
              </a:rPr>
              <a:t>1</a:t>
            </a:r>
          </a:p>
          <a:p>
            <a:pPr lvl="0"/>
            <a:r>
              <a:rPr lang="en-US" sz="1200" kern="1200" dirty="0" smtClean="0">
                <a:solidFill>
                  <a:schemeClr val="tx1"/>
                </a:solidFill>
                <a:effectLst/>
                <a:latin typeface="+mn-lt"/>
                <a:ea typeface="+mn-ea"/>
                <a:cs typeface="+mn-cs"/>
              </a:rPr>
              <a:t>Step-child</a:t>
            </a:r>
          </a:p>
          <a:p>
            <a:r>
              <a:rPr lang="en-US" sz="1200" kern="1200" dirty="0" smtClean="0">
                <a:solidFill>
                  <a:schemeClr val="tx1"/>
                </a:solidFill>
                <a:effectLst/>
                <a:latin typeface="+mn-lt"/>
                <a:ea typeface="+mn-ea"/>
                <a:cs typeface="+mn-cs"/>
              </a:rPr>
              <a:t>1</a:t>
            </a:r>
          </a:p>
          <a:p>
            <a:pPr lvl="0"/>
            <a:r>
              <a:rPr lang="en-US" sz="1200" kern="1200" dirty="0" smtClean="0">
                <a:solidFill>
                  <a:schemeClr val="tx1"/>
                </a:solidFill>
                <a:effectLst/>
                <a:latin typeface="+mn-lt"/>
                <a:ea typeface="+mn-ea"/>
                <a:cs typeface="+mn-cs"/>
              </a:rPr>
              <a:t>Cousin/brother</a:t>
            </a:r>
          </a:p>
          <a:p>
            <a:r>
              <a:rPr lang="en-US" sz="1200" kern="1200" dirty="0" smtClean="0">
                <a:solidFill>
                  <a:schemeClr val="tx1"/>
                </a:solidFill>
                <a:effectLst/>
                <a:latin typeface="+mn-lt"/>
                <a:ea typeface="+mn-ea"/>
                <a:cs typeface="+mn-cs"/>
              </a:rPr>
              <a:t>1</a:t>
            </a:r>
          </a:p>
          <a:p>
            <a:pPr lvl="0"/>
            <a:r>
              <a:rPr lang="en-US" sz="1200" kern="1200" dirty="0" smtClean="0">
                <a:solidFill>
                  <a:schemeClr val="tx1"/>
                </a:solidFill>
                <a:effectLst/>
                <a:latin typeface="+mn-lt"/>
                <a:ea typeface="+mn-ea"/>
                <a:cs typeface="+mn-cs"/>
              </a:rPr>
              <a:t>Grandson</a:t>
            </a:r>
          </a:p>
          <a:p>
            <a:r>
              <a:rPr lang="en-US" sz="1200" kern="1200" dirty="0" smtClean="0">
                <a:solidFill>
                  <a:schemeClr val="tx1"/>
                </a:solidFill>
                <a:effectLst/>
                <a:latin typeface="+mn-lt"/>
                <a:ea typeface="+mn-ea"/>
                <a:cs typeface="+mn-cs"/>
              </a:rPr>
              <a:t>1</a:t>
            </a:r>
          </a:p>
          <a:p>
            <a:pPr lvl="0"/>
            <a:r>
              <a:rPr lang="en-US" sz="1200" kern="1200" dirty="0" smtClean="0">
                <a:solidFill>
                  <a:schemeClr val="tx1"/>
                </a:solidFill>
                <a:effectLst/>
                <a:latin typeface="+mn-lt"/>
                <a:ea typeface="+mn-ea"/>
                <a:cs typeface="+mn-cs"/>
              </a:rPr>
              <a:t>Ex-husband</a:t>
            </a:r>
          </a:p>
          <a:p>
            <a:r>
              <a:rPr lang="en-US" sz="1200" kern="1200" dirty="0" smtClean="0">
                <a:solidFill>
                  <a:schemeClr val="tx1"/>
                </a:solidFill>
                <a:effectLst/>
                <a:latin typeface="+mn-lt"/>
                <a:ea typeface="+mn-ea"/>
                <a:cs typeface="+mn-cs"/>
              </a:rPr>
              <a:t>1</a:t>
            </a:r>
          </a:p>
          <a:p>
            <a:pPr lvl="0"/>
            <a:r>
              <a:rPr lang="en-US" sz="1200" kern="1200" dirty="0" smtClean="0">
                <a:solidFill>
                  <a:schemeClr val="tx1"/>
                </a:solidFill>
                <a:effectLst/>
                <a:latin typeface="+mn-lt"/>
                <a:ea typeface="+mn-ea"/>
                <a:cs typeface="+mn-cs"/>
              </a:rPr>
              <a:t>Mother-in-law</a:t>
            </a:r>
          </a:p>
          <a:p>
            <a:r>
              <a:rPr lang="en-US" sz="1200" kern="1200" dirty="0" smtClean="0">
                <a:solidFill>
                  <a:schemeClr val="tx1"/>
                </a:solidFill>
                <a:effectLst/>
                <a:latin typeface="+mn-lt"/>
                <a:ea typeface="+mn-ea"/>
                <a:cs typeface="+mn-cs"/>
              </a:rPr>
              <a:t>1</a:t>
            </a:r>
          </a:p>
          <a:p>
            <a:pPr lvl="0"/>
            <a:r>
              <a:rPr lang="en-US" sz="1200" kern="1200" dirty="0" smtClean="0">
                <a:solidFill>
                  <a:schemeClr val="tx1"/>
                </a:solidFill>
                <a:effectLst/>
                <a:latin typeface="+mn-lt"/>
                <a:ea typeface="+mn-ea"/>
                <a:cs typeface="+mn-cs"/>
              </a:rPr>
              <a:t>Ex-Wife</a:t>
            </a:r>
          </a:p>
          <a:p>
            <a:r>
              <a:rPr lang="en-US" sz="1200" kern="1200" dirty="0" smtClean="0">
                <a:solidFill>
                  <a:schemeClr val="tx1"/>
                </a:solidFill>
                <a:effectLst/>
                <a:latin typeface="+mn-lt"/>
                <a:ea typeface="+mn-ea"/>
                <a:cs typeface="+mn-cs"/>
              </a:rPr>
              <a:t>1</a:t>
            </a:r>
          </a:p>
          <a:p>
            <a:pPr lvl="0"/>
            <a:r>
              <a:rPr lang="en-US" sz="1200" kern="1200" dirty="0" smtClean="0">
                <a:solidFill>
                  <a:schemeClr val="tx1"/>
                </a:solidFill>
                <a:effectLst/>
                <a:latin typeface="+mn-lt"/>
                <a:ea typeface="+mn-ea"/>
                <a:cs typeface="+mn-cs"/>
              </a:rPr>
              <a:t>Sister-in-Law</a:t>
            </a:r>
          </a:p>
          <a:p>
            <a:r>
              <a:rPr lang="en-US" sz="1200" kern="1200" dirty="0" smtClean="0">
                <a:solidFill>
                  <a:schemeClr val="tx1"/>
                </a:solidFill>
                <a:effectLst/>
                <a:latin typeface="+mn-lt"/>
                <a:ea typeface="+mn-ea"/>
                <a:cs typeface="+mn-cs"/>
              </a:rPr>
              <a:t>1</a:t>
            </a:r>
          </a:p>
          <a:p>
            <a:pPr lvl="0"/>
            <a:r>
              <a:rPr lang="en-US" sz="1200" kern="1200" dirty="0" smtClean="0">
                <a:solidFill>
                  <a:schemeClr val="tx1"/>
                </a:solidFill>
                <a:effectLst/>
                <a:latin typeface="+mn-lt"/>
                <a:ea typeface="+mn-ea"/>
                <a:cs typeface="+mn-cs"/>
              </a:rPr>
              <a:t>Step Sister</a:t>
            </a:r>
          </a:p>
          <a:p>
            <a:r>
              <a:rPr lang="en-US" sz="1200" kern="1200" dirty="0" smtClean="0">
                <a:solidFill>
                  <a:schemeClr val="tx1"/>
                </a:solidFill>
                <a:effectLst/>
                <a:latin typeface="+mn-lt"/>
                <a:ea typeface="+mn-ea"/>
                <a:cs typeface="+mn-cs"/>
              </a:rPr>
              <a:t>1</a:t>
            </a:r>
          </a:p>
          <a:p>
            <a:pPr lvl="0"/>
            <a:r>
              <a:rPr lang="en-US" sz="1200" kern="1200" dirty="0" smtClean="0">
                <a:solidFill>
                  <a:schemeClr val="tx1"/>
                </a:solidFill>
                <a:effectLst/>
                <a:latin typeface="+mn-lt"/>
                <a:ea typeface="+mn-ea"/>
                <a:cs typeface="+mn-cs"/>
              </a:rPr>
              <a:t>Ex-Fiancé</a:t>
            </a:r>
          </a:p>
          <a:p>
            <a:r>
              <a:rPr lang="en-US" sz="1200" kern="1200" dirty="0" smtClean="0">
                <a:solidFill>
                  <a:schemeClr val="tx1"/>
                </a:solidFill>
                <a:effectLst/>
                <a:latin typeface="+mn-lt"/>
                <a:ea typeface="+mn-ea"/>
                <a:cs typeface="+mn-cs"/>
              </a:rPr>
              <a:t>1</a:t>
            </a:r>
          </a:p>
          <a:p>
            <a:pPr lvl="0"/>
            <a:r>
              <a:rPr lang="en-US" sz="1200" kern="1200" dirty="0" smtClean="0">
                <a:solidFill>
                  <a:schemeClr val="tx1"/>
                </a:solidFill>
                <a:effectLst/>
                <a:latin typeface="+mn-lt"/>
                <a:ea typeface="+mn-ea"/>
                <a:cs typeface="+mn-cs"/>
              </a:rPr>
              <a:t>Grandfather</a:t>
            </a:r>
          </a:p>
          <a:p>
            <a:r>
              <a:rPr lang="en-US" sz="1200" kern="1200" dirty="0" smtClean="0">
                <a:solidFill>
                  <a:schemeClr val="tx1"/>
                </a:solidFill>
                <a:effectLst/>
                <a:latin typeface="+mn-lt"/>
                <a:ea typeface="+mn-ea"/>
                <a:cs typeface="+mn-cs"/>
              </a:rPr>
              <a:t>1</a:t>
            </a:r>
          </a:p>
          <a:p>
            <a:pPr lvl="0"/>
            <a:r>
              <a:rPr lang="en-US" sz="1200" kern="1200" dirty="0" smtClean="0">
                <a:solidFill>
                  <a:schemeClr val="tx1"/>
                </a:solidFill>
                <a:effectLst/>
                <a:latin typeface="+mn-lt"/>
                <a:ea typeface="+mn-ea"/>
                <a:cs typeface="+mn-cs"/>
              </a:rPr>
              <a:t>Partner</a:t>
            </a:r>
          </a:p>
          <a:p>
            <a:r>
              <a:rPr lang="en-US" sz="1200" kern="1200" dirty="0" smtClean="0">
                <a:solidFill>
                  <a:schemeClr val="tx1"/>
                </a:solidFill>
                <a:effectLst/>
                <a:latin typeface="+mn-lt"/>
                <a:ea typeface="+mn-ea"/>
                <a:cs typeface="+mn-cs"/>
              </a:rPr>
              <a:t>1</a:t>
            </a:r>
          </a:p>
          <a:p>
            <a:pPr lvl="0"/>
            <a:r>
              <a:rPr lang="en-US" sz="1200" kern="1200" dirty="0" smtClean="0">
                <a:solidFill>
                  <a:schemeClr val="tx1"/>
                </a:solidFill>
                <a:effectLst/>
                <a:latin typeface="+mn-lt"/>
                <a:ea typeface="+mn-ea"/>
                <a:cs typeface="+mn-cs"/>
              </a:rPr>
              <a:t>Boyfriend’s Brother</a:t>
            </a:r>
          </a:p>
          <a:p>
            <a:r>
              <a:rPr lang="en-US" sz="1200" kern="1200" dirty="0" smtClean="0">
                <a:solidFill>
                  <a:schemeClr val="tx1"/>
                </a:solidFill>
                <a:effectLst/>
                <a:latin typeface="+mn-lt"/>
                <a:ea typeface="+mn-ea"/>
                <a:cs typeface="+mn-cs"/>
              </a:rPr>
              <a:t>1</a:t>
            </a:r>
          </a:p>
          <a:p>
            <a:pPr lvl="0"/>
            <a:r>
              <a:rPr lang="en-US" sz="1200" kern="1200" dirty="0" smtClean="0">
                <a:solidFill>
                  <a:schemeClr val="tx1"/>
                </a:solidFill>
                <a:effectLst/>
                <a:latin typeface="+mn-lt"/>
                <a:ea typeface="+mn-ea"/>
                <a:cs typeface="+mn-cs"/>
              </a:rPr>
              <a:t>Birth Son</a:t>
            </a:r>
          </a:p>
          <a:p>
            <a:r>
              <a:rPr lang="en-US" sz="1200" kern="1200" dirty="0" smtClean="0">
                <a:solidFill>
                  <a:schemeClr val="tx1"/>
                </a:solidFill>
                <a:effectLst/>
                <a:latin typeface="+mn-lt"/>
                <a:ea typeface="+mn-ea"/>
                <a:cs typeface="+mn-cs"/>
              </a:rPr>
              <a:t>1</a:t>
            </a:r>
          </a:p>
          <a:p>
            <a:pPr lvl="0"/>
            <a:r>
              <a:rPr lang="en-US" sz="1200" kern="1200" dirty="0" smtClean="0">
                <a:solidFill>
                  <a:schemeClr val="tx1"/>
                </a:solidFill>
                <a:effectLst/>
                <a:latin typeface="+mn-lt"/>
                <a:ea typeface="+mn-ea"/>
                <a:cs typeface="+mn-cs"/>
              </a:rPr>
              <a:t>Best Friend</a:t>
            </a:r>
          </a:p>
          <a:p>
            <a:r>
              <a:rPr lang="en-US" sz="1200" kern="1200" dirty="0" smtClean="0">
                <a:solidFill>
                  <a:schemeClr val="tx1"/>
                </a:solidFill>
                <a:effectLst/>
                <a:latin typeface="+mn-lt"/>
                <a:ea typeface="+mn-ea"/>
                <a:cs typeface="+mn-cs"/>
              </a:rPr>
              <a:t>1</a:t>
            </a:r>
          </a:p>
          <a:p>
            <a:pPr lvl="0"/>
            <a:r>
              <a:rPr lang="en-US" sz="1200" kern="1200" dirty="0" smtClean="0">
                <a:solidFill>
                  <a:schemeClr val="tx1"/>
                </a:solidFill>
                <a:effectLst/>
                <a:latin typeface="+mn-lt"/>
                <a:ea typeface="+mn-ea"/>
                <a:cs typeface="+mn-cs"/>
              </a:rPr>
              <a:t>Acquaintance</a:t>
            </a:r>
          </a:p>
          <a:p>
            <a:r>
              <a:rPr lang="en-US" sz="1200" kern="1200" dirty="0" smtClean="0">
                <a:solidFill>
                  <a:schemeClr val="tx1"/>
                </a:solidFill>
                <a:effectLst/>
                <a:latin typeface="+mn-lt"/>
                <a:ea typeface="+mn-ea"/>
                <a:cs typeface="+mn-cs"/>
              </a:rPr>
              <a:t>1</a:t>
            </a:r>
          </a:p>
          <a:p>
            <a:pPr lvl="0"/>
            <a:r>
              <a:rPr lang="en-US" sz="1200" kern="1200" dirty="0" smtClean="0">
                <a:solidFill>
                  <a:schemeClr val="tx1"/>
                </a:solidFill>
                <a:effectLst/>
                <a:latin typeface="+mn-lt"/>
                <a:ea typeface="+mn-ea"/>
                <a:cs typeface="+mn-cs"/>
              </a:rPr>
              <a:t>Recent ex-boyfriend</a:t>
            </a:r>
          </a:p>
          <a:p>
            <a:r>
              <a:rPr lang="en-US" sz="1200" kern="1200" dirty="0" smtClean="0">
                <a:solidFill>
                  <a:schemeClr val="tx1"/>
                </a:solidFill>
                <a:effectLst/>
                <a:latin typeface="+mn-lt"/>
                <a:ea typeface="+mn-ea"/>
                <a:cs typeface="+mn-cs"/>
              </a:rPr>
              <a:t>1</a:t>
            </a:r>
          </a:p>
          <a:p>
            <a:pPr lvl="0"/>
            <a:r>
              <a:rPr lang="en-US" sz="1200" kern="1200" dirty="0" smtClean="0">
                <a:solidFill>
                  <a:schemeClr val="tx1"/>
                </a:solidFill>
                <a:effectLst/>
                <a:latin typeface="+mn-lt"/>
                <a:ea typeface="+mn-ea"/>
                <a:cs typeface="+mn-cs"/>
              </a:rPr>
              <a:t>Father-in-Law</a:t>
            </a:r>
          </a:p>
          <a:p>
            <a:r>
              <a:rPr lang="en-US" sz="1200" kern="1200" dirty="0" smtClean="0">
                <a:solidFill>
                  <a:schemeClr val="tx1"/>
                </a:solidFill>
                <a:effectLst/>
                <a:latin typeface="+mn-lt"/>
                <a:ea typeface="+mn-ea"/>
                <a:cs typeface="+mn-cs"/>
              </a:rPr>
              <a:t>1</a:t>
            </a:r>
          </a:p>
          <a:p>
            <a:pPr lvl="0"/>
            <a:r>
              <a:rPr lang="en-US" sz="1200" kern="1200" dirty="0" smtClean="0">
                <a:solidFill>
                  <a:schemeClr val="tx1"/>
                </a:solidFill>
                <a:effectLst/>
                <a:latin typeface="+mn-lt"/>
                <a:ea typeface="+mn-ea"/>
                <a:cs typeface="+mn-cs"/>
              </a:rPr>
              <a:t>Step dad</a:t>
            </a:r>
          </a:p>
          <a:p>
            <a:r>
              <a:rPr lang="en-US" sz="1200" kern="1200" dirty="0" smtClean="0">
                <a:solidFill>
                  <a:schemeClr val="tx1"/>
                </a:solidFill>
                <a:effectLst/>
                <a:latin typeface="+mn-lt"/>
                <a:ea typeface="+mn-ea"/>
                <a:cs typeface="+mn-cs"/>
              </a:rPr>
              <a:t>1</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196A036-430D-114D-8124-D816F07F0150}" type="slidenum">
              <a:rPr lang="en-US" smtClean="0"/>
              <a:pPr/>
              <a:t>5</a:t>
            </a:fld>
            <a:endParaRPr lang="en-US"/>
          </a:p>
        </p:txBody>
      </p:sp>
    </p:spTree>
    <p:extLst>
      <p:ext uri="{BB962C8B-B14F-4D97-AF65-F5344CB8AC3E}">
        <p14:creationId xmlns:p14="http://schemas.microsoft.com/office/powerpoint/2010/main" val="2133612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While individual therapy was the most frequent answer (41.4%) this may imply that a support group was not available in the survivor’s area. Educating therapists that suicide bereavement is more complicated can help ensure that the therapy is effective.</a:t>
            </a:r>
          </a:p>
          <a:p>
            <a:endParaRPr lang="en-US" dirty="0"/>
          </a:p>
        </p:txBody>
      </p:sp>
      <p:sp>
        <p:nvSpPr>
          <p:cNvPr id="4" name="Slide Number Placeholder 3"/>
          <p:cNvSpPr>
            <a:spLocks noGrp="1"/>
          </p:cNvSpPr>
          <p:nvPr>
            <p:ph type="sldNum" sz="quarter" idx="10"/>
          </p:nvPr>
        </p:nvSpPr>
        <p:spPr/>
        <p:txBody>
          <a:bodyPr/>
          <a:lstStyle/>
          <a:p>
            <a:fld id="{2196A036-430D-114D-8124-D816F07F0150}" type="slidenum">
              <a:rPr lang="en-US" smtClean="0"/>
              <a:pPr/>
              <a:t>6</a:t>
            </a:fld>
            <a:endParaRPr lang="en-US"/>
          </a:p>
        </p:txBody>
      </p:sp>
    </p:spTree>
    <p:extLst>
      <p:ext uri="{BB962C8B-B14F-4D97-AF65-F5344CB8AC3E}">
        <p14:creationId xmlns:p14="http://schemas.microsoft.com/office/powerpoint/2010/main" val="75559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Over half the population indicated significant levels of PTS with almost the same number of people being at risk of suicide themselves. Active </a:t>
            </a:r>
            <a:r>
              <a:rPr lang="en-US" sz="1200" dirty="0" err="1" smtClean="0"/>
              <a:t>postvention</a:t>
            </a:r>
            <a:r>
              <a:rPr lang="en-US" sz="1200" dirty="0" smtClean="0"/>
              <a:t> models, like the LOSS Team, may be able to help because the LOSS Team provides resources that are specific to suicide bereavement and understands that bereavement can be complicated. Administering the PCL-C during the initial intake for individual or group therapy can address the PTS quickly. If PTS is present, individual therapy rather than group therapy may help at first so the survivor is not further traumatized. </a:t>
            </a:r>
          </a:p>
          <a:p>
            <a:endParaRPr lang="en-US" dirty="0"/>
          </a:p>
        </p:txBody>
      </p:sp>
      <p:sp>
        <p:nvSpPr>
          <p:cNvPr id="4" name="Slide Number Placeholder 3"/>
          <p:cNvSpPr>
            <a:spLocks noGrp="1"/>
          </p:cNvSpPr>
          <p:nvPr>
            <p:ph type="sldNum" sz="quarter" idx="10"/>
          </p:nvPr>
        </p:nvSpPr>
        <p:spPr/>
        <p:txBody>
          <a:bodyPr/>
          <a:lstStyle/>
          <a:p>
            <a:fld id="{2196A036-430D-114D-8124-D816F07F0150}" type="slidenum">
              <a:rPr lang="en-US" smtClean="0"/>
              <a:pPr/>
              <a:t>7</a:t>
            </a:fld>
            <a:endParaRPr lang="en-US"/>
          </a:p>
        </p:txBody>
      </p:sp>
    </p:spTree>
    <p:extLst>
      <p:ext uri="{BB962C8B-B14F-4D97-AF65-F5344CB8AC3E}">
        <p14:creationId xmlns:p14="http://schemas.microsoft.com/office/powerpoint/2010/main" val="2821846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Educating the community as a whole that survivors of suicide are at risk of suicide can help. Law enforcement, the medical examiner, doctors, nurses, social workers, etc. are all on the front lines and possibly work with survivors of suicide. If they know that survivors are at risk of suicide, the survivor has a better chance of getting help.</a:t>
            </a:r>
          </a:p>
          <a:p>
            <a:endParaRPr lang="en-US" dirty="0"/>
          </a:p>
        </p:txBody>
      </p:sp>
      <p:sp>
        <p:nvSpPr>
          <p:cNvPr id="4" name="Slide Number Placeholder 3"/>
          <p:cNvSpPr>
            <a:spLocks noGrp="1"/>
          </p:cNvSpPr>
          <p:nvPr>
            <p:ph type="sldNum" sz="quarter" idx="10"/>
          </p:nvPr>
        </p:nvSpPr>
        <p:spPr/>
        <p:txBody>
          <a:bodyPr/>
          <a:lstStyle/>
          <a:p>
            <a:fld id="{2196A036-430D-114D-8124-D816F07F0150}" type="slidenum">
              <a:rPr lang="en-US" smtClean="0"/>
              <a:pPr/>
              <a:t>8</a:t>
            </a:fld>
            <a:endParaRPr lang="en-US"/>
          </a:p>
        </p:txBody>
      </p:sp>
    </p:spTree>
    <p:extLst>
      <p:ext uri="{BB962C8B-B14F-4D97-AF65-F5344CB8AC3E}">
        <p14:creationId xmlns:p14="http://schemas.microsoft.com/office/powerpoint/2010/main" val="1292955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 screening before the survivor is able to participate in whatever advocacy avenue they seek out.  If the participant has indicated that they have not accessed any services then make a recommendation of services available in their location.</a:t>
            </a:r>
          </a:p>
          <a:p>
            <a:r>
              <a:rPr lang="en-US" dirty="0" smtClean="0"/>
              <a:t>Administering a risk assessment for each survivor can help identify what coping strategies are useful for that individual person. This can help the survivor turn to the coping strategies that are beneficial for them rather than the ones that are not.</a:t>
            </a:r>
          </a:p>
          <a:p>
            <a:endParaRPr lang="en-US" dirty="0"/>
          </a:p>
        </p:txBody>
      </p:sp>
      <p:sp>
        <p:nvSpPr>
          <p:cNvPr id="4" name="Slide Number Placeholder 3"/>
          <p:cNvSpPr>
            <a:spLocks noGrp="1"/>
          </p:cNvSpPr>
          <p:nvPr>
            <p:ph type="sldNum" sz="quarter" idx="10"/>
          </p:nvPr>
        </p:nvSpPr>
        <p:spPr/>
        <p:txBody>
          <a:bodyPr/>
          <a:lstStyle/>
          <a:p>
            <a:fld id="{2196A036-430D-114D-8124-D816F07F0150}" type="slidenum">
              <a:rPr lang="en-US" smtClean="0"/>
              <a:pPr/>
              <a:t>9</a:t>
            </a:fld>
            <a:endParaRPr lang="en-US"/>
          </a:p>
        </p:txBody>
      </p:sp>
    </p:spTree>
    <p:extLst>
      <p:ext uri="{BB962C8B-B14F-4D97-AF65-F5344CB8AC3E}">
        <p14:creationId xmlns:p14="http://schemas.microsoft.com/office/powerpoint/2010/main" val="2122658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case people want to know which LOSS Teams, here are the responses: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went to the crisis intervention center on my own. Later, I learned of Dr. Campbell and talked to him personally.</a:t>
            </a:r>
          </a:p>
          <a:p>
            <a:r>
              <a:rPr lang="en-US" sz="1200" kern="1200" dirty="0" smtClean="0">
                <a:solidFill>
                  <a:schemeClr val="tx1"/>
                </a:solidFill>
                <a:effectLst/>
                <a:latin typeface="+mn-lt"/>
                <a:ea typeface="+mn-ea"/>
                <a:cs typeface="+mn-cs"/>
              </a:rPr>
              <a:t>-LOSS Team – 3</a:t>
            </a:r>
          </a:p>
          <a:p>
            <a:r>
              <a:rPr lang="en-US" sz="1200" kern="1200" dirty="0" smtClean="0">
                <a:solidFill>
                  <a:schemeClr val="tx1"/>
                </a:solidFill>
                <a:effectLst/>
                <a:latin typeface="+mn-lt"/>
                <a:ea typeface="+mn-ea"/>
                <a:cs typeface="+mn-cs"/>
              </a:rPr>
              <a:t>-Front Porch Coalition – 2</a:t>
            </a:r>
          </a:p>
          <a:p>
            <a:r>
              <a:rPr lang="en-US" sz="1200" kern="1200" dirty="0" smtClean="0">
                <a:solidFill>
                  <a:schemeClr val="tx1"/>
                </a:solidFill>
                <a:effectLst/>
                <a:latin typeface="+mn-lt"/>
                <a:ea typeface="+mn-ea"/>
                <a:cs typeface="+mn-cs"/>
              </a:rPr>
              <a:t>-Tempe CARE Team</a:t>
            </a:r>
          </a:p>
          <a:p>
            <a:r>
              <a:rPr lang="en-US" sz="1200" kern="1200" dirty="0" smtClean="0">
                <a:solidFill>
                  <a:schemeClr val="tx1"/>
                </a:solidFill>
                <a:effectLst/>
                <a:latin typeface="+mn-lt"/>
                <a:ea typeface="+mn-ea"/>
                <a:cs typeface="+mn-cs"/>
              </a:rPr>
              <a:t>-Empact SPC – 2</a:t>
            </a:r>
          </a:p>
          <a:p>
            <a:r>
              <a:rPr lang="en-US" sz="1200" kern="1200" dirty="0" smtClean="0">
                <a:solidFill>
                  <a:schemeClr val="tx1"/>
                </a:solidFill>
                <a:effectLst/>
                <a:latin typeface="+mn-lt"/>
                <a:ea typeface="+mn-ea"/>
                <a:cs typeface="+mn-cs"/>
              </a:rPr>
              <a:t>-Don’t recall – 2</a:t>
            </a:r>
          </a:p>
          <a:p>
            <a:r>
              <a:rPr lang="en-US" sz="1200" kern="1200" dirty="0" smtClean="0">
                <a:solidFill>
                  <a:schemeClr val="tx1"/>
                </a:solidFill>
                <a:effectLst/>
                <a:latin typeface="+mn-lt"/>
                <a:ea typeface="+mn-ea"/>
                <a:cs typeface="+mn-cs"/>
              </a:rPr>
              <a:t>-Police, medical examiner, and chaplain came to my house--as they would for certain sudden deaths, whether suicide or not. They notified me of the death and interviewed me.</a:t>
            </a:r>
          </a:p>
          <a:p>
            <a:r>
              <a:rPr lang="en-US" sz="1200" kern="1200" dirty="0" smtClean="0">
                <a:solidFill>
                  <a:schemeClr val="tx1"/>
                </a:solidFill>
                <a:effectLst/>
                <a:latin typeface="+mn-lt"/>
                <a:ea typeface="+mn-ea"/>
                <a:cs typeface="+mn-cs"/>
              </a:rPr>
              <a:t>-Catholic Charities of the Archdiocese of Chicago</a:t>
            </a:r>
          </a:p>
          <a:p>
            <a:r>
              <a:rPr lang="en-US" sz="1200" kern="1200" dirty="0" smtClean="0">
                <a:solidFill>
                  <a:schemeClr val="tx1"/>
                </a:solidFill>
                <a:effectLst/>
                <a:latin typeface="+mn-lt"/>
                <a:ea typeface="+mn-ea"/>
                <a:cs typeface="+mn-cs"/>
              </a:rPr>
              <a:t>-AFSP Boston Outreach</a:t>
            </a:r>
          </a:p>
          <a:p>
            <a:r>
              <a:rPr lang="en-US" sz="1200" kern="1200" dirty="0" smtClean="0">
                <a:solidFill>
                  <a:schemeClr val="tx1"/>
                </a:solidFill>
                <a:effectLst/>
                <a:latin typeface="+mn-lt"/>
                <a:ea typeface="+mn-ea"/>
                <a:cs typeface="+mn-cs"/>
              </a:rPr>
              <a:t>-TAPS</a:t>
            </a:r>
          </a:p>
          <a:p>
            <a:r>
              <a:rPr lang="en-US" sz="1200" kern="1200" dirty="0" smtClean="0">
                <a:solidFill>
                  <a:schemeClr val="tx1"/>
                </a:solidFill>
                <a:effectLst/>
                <a:latin typeface="+mn-lt"/>
                <a:ea typeface="+mn-ea"/>
                <a:cs typeface="+mn-cs"/>
              </a:rPr>
              <a:t>-SOS of Grand Rapids, MI</a:t>
            </a:r>
          </a:p>
          <a:p>
            <a:r>
              <a:rPr lang="en-US" sz="1200" kern="1200" dirty="0" smtClean="0">
                <a:solidFill>
                  <a:schemeClr val="tx1"/>
                </a:solidFill>
                <a:effectLst/>
                <a:latin typeface="+mn-lt"/>
                <a:ea typeface="+mn-ea"/>
                <a:cs typeface="+mn-cs"/>
              </a:rPr>
              <a:t>-Debbie Quilty</a:t>
            </a:r>
          </a:p>
          <a:p>
            <a:r>
              <a:rPr lang="en-US" sz="1200" kern="1200" dirty="0" smtClean="0">
                <a:solidFill>
                  <a:schemeClr val="tx1"/>
                </a:solidFill>
                <a:effectLst/>
                <a:latin typeface="+mn-lt"/>
                <a:ea typeface="+mn-ea"/>
                <a:cs typeface="+mn-cs"/>
              </a:rPr>
              <a:t>-SOS Fort Worth</a:t>
            </a:r>
          </a:p>
          <a:p>
            <a:r>
              <a:rPr lang="en-US" sz="1200" kern="1200" dirty="0" smtClean="0">
                <a:solidFill>
                  <a:schemeClr val="tx1"/>
                </a:solidFill>
                <a:effectLst/>
                <a:latin typeface="+mn-lt"/>
                <a:ea typeface="+mn-ea"/>
                <a:cs typeface="+mn-cs"/>
              </a:rPr>
              <a:t>-Part of the Sheriffs Department</a:t>
            </a:r>
          </a:p>
          <a:p>
            <a:r>
              <a:rPr lang="en-US" sz="1200" kern="1200" dirty="0" smtClean="0">
                <a:solidFill>
                  <a:schemeClr val="tx1"/>
                </a:solidFill>
                <a:effectLst/>
                <a:latin typeface="+mn-lt"/>
                <a:ea typeface="+mn-ea"/>
                <a:cs typeface="+mn-cs"/>
              </a:rPr>
              <a:t>-Crisis Counselor</a:t>
            </a:r>
          </a:p>
          <a:p>
            <a:r>
              <a:rPr lang="en-US" sz="1200" kern="1200" dirty="0" smtClean="0">
                <a:solidFill>
                  <a:schemeClr val="tx1"/>
                </a:solidFill>
                <a:effectLst/>
                <a:latin typeface="+mn-lt"/>
                <a:ea typeface="+mn-ea"/>
                <a:cs typeface="+mn-cs"/>
              </a:rPr>
              <a:t>-City of Phoenix crisis team</a:t>
            </a:r>
          </a:p>
          <a:p>
            <a:r>
              <a:rPr lang="en-US" sz="1200" kern="1200" dirty="0" smtClean="0">
                <a:solidFill>
                  <a:schemeClr val="tx1"/>
                </a:solidFill>
                <a:effectLst/>
                <a:latin typeface="+mn-lt"/>
                <a:ea typeface="+mn-ea"/>
                <a:cs typeface="+mn-cs"/>
              </a:rPr>
              <a:t>-Patty Hess</a:t>
            </a:r>
          </a:p>
          <a:p>
            <a:r>
              <a:rPr lang="en-US" sz="1200" kern="1200" dirty="0" smtClean="0">
                <a:solidFill>
                  <a:schemeClr val="tx1"/>
                </a:solidFill>
                <a:effectLst/>
                <a:latin typeface="+mn-lt"/>
                <a:ea typeface="+mn-ea"/>
                <a:cs typeface="+mn-cs"/>
              </a:rPr>
              <a:t>-TIPS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96A036-430D-114D-8124-D816F07F0150}" type="slidenum">
              <a:rPr lang="en-US" smtClean="0"/>
              <a:t>10</a:t>
            </a:fld>
            <a:endParaRPr lang="en-US"/>
          </a:p>
        </p:txBody>
      </p:sp>
    </p:spTree>
    <p:extLst>
      <p:ext uri="{BB962C8B-B14F-4D97-AF65-F5344CB8AC3E}">
        <p14:creationId xmlns:p14="http://schemas.microsoft.com/office/powerpoint/2010/main" val="1422350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Quote for item 1:</a:t>
            </a:r>
            <a:r>
              <a:rPr lang="en-US" baseline="0" dirty="0" smtClean="0"/>
              <a:t> </a:t>
            </a:r>
            <a:r>
              <a:rPr lang="en-US" sz="1200" kern="1200" dirty="0" smtClean="0">
                <a:solidFill>
                  <a:schemeClr val="tx1"/>
                </a:solidFill>
                <a:effectLst/>
                <a:latin typeface="+mn-lt"/>
                <a:ea typeface="+mn-ea"/>
                <a:cs typeface="+mn-cs"/>
              </a:rPr>
              <a:t>One survivor without a LOSS Team contact noted: “Basically as far as the resources itself. You know knowing the facts and the experiences would have helped me seek counseling a lot faster than I did. And as far as you know you had a loss, you don’t know what you’re going to be doing next or anything of that nature too.” </a:t>
            </a:r>
            <a:endParaRPr lang="en-US" dirty="0" smtClean="0"/>
          </a:p>
          <a:p>
            <a:endParaRPr lang="en-US" dirty="0" smtClean="0"/>
          </a:p>
          <a:p>
            <a:r>
              <a:rPr lang="en-US" dirty="0" smtClean="0"/>
              <a:t>Quote for item 2: </a:t>
            </a:r>
            <a:r>
              <a:rPr lang="en-US" sz="1200" kern="1200" dirty="0" smtClean="0">
                <a:solidFill>
                  <a:schemeClr val="tx1"/>
                </a:solidFill>
                <a:effectLst/>
                <a:latin typeface="+mn-lt"/>
                <a:ea typeface="+mn-ea"/>
                <a:cs typeface="+mn-cs"/>
              </a:rPr>
              <a:t>I like that </a:t>
            </a:r>
            <a:r>
              <a:rPr lang="en-US" sz="1200" kern="1200" dirty="0" err="1" smtClean="0">
                <a:solidFill>
                  <a:schemeClr val="tx1"/>
                </a:solidFill>
                <a:effectLst/>
                <a:latin typeface="+mn-lt"/>
                <a:ea typeface="+mn-ea"/>
                <a:cs typeface="+mn-cs"/>
              </a:rPr>
              <a:t>Lezlie</a:t>
            </a:r>
            <a:r>
              <a:rPr lang="en-US" sz="1200" kern="1200" dirty="0" smtClean="0">
                <a:solidFill>
                  <a:schemeClr val="tx1"/>
                </a:solidFill>
                <a:effectLst/>
                <a:latin typeface="+mn-lt"/>
                <a:ea typeface="+mn-ea"/>
                <a:cs typeface="+mn-cs"/>
              </a:rPr>
              <a:t> was very open in sharing her loss and I think that’s helpful um, because I don’t think anyone who’s never been through it really understands. Um my husband even though he knew my dad for a long time and loved him dearly he doesn’t get it. You know. There’s been times where I’ve been just very sad or upset or whatever, and he’s just like, well he’s just, you know your dad lived a good life, yeah that’s something you say to someone who loses a parent to natural causes. And I’m like, this, I don’t even know how to explain to him how it’s different so, when she shared that she lost somebody, two, uh which to me is amazing, she’s an amazingly strong person, but um that somehow just makes it easier to talk about it...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Statement for item 3: Many of the survivors without an on-scene LOSS Team visit indicated that if LOSS Team had been on-scene, they would not have remembered and would certainly not have been able to think about accessing services discussed. Most of them indicated not remembering much from the time when they found the body and dealt with police investigation. However, most of them also indicated the benefits of having a LOSS team member there with new survivors for a different reason—support. They indicated necessary follow-up later related to accessing services when the survivor could think more clearly.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Quotes for item 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One survivor, who received a LOSS Team contact and who considered taking his own life shortly after his loss, noted: “Yeah, nothing is going to help. The only thing that is really important is to make sure that they’re not alone for the first 3 weeks. Make sure no one is alone.” A survivor who did not receive a LOSS Team contact suggested: Maybe even a phone call. Because the first week you’re getting all the phone calls and after that you’re just blind-sided; there’s nobody. All those...it all stops. And it might be a good time when you start realizing, the walls are talking; that this is real. They just disappear.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Quote for item 5: However, during an on-scene call, LOSS Team members found themselves calling next of kin, children’s schools, survivors’ places of employment, etc. to assist family members in managing the chaos of their new reality. One survivor noted: </a:t>
            </a:r>
            <a:endParaRPr lang="en-US" dirty="0" smtClean="0"/>
          </a:p>
          <a:p>
            <a:r>
              <a:rPr lang="en-US" sz="1200" kern="1200" dirty="0" smtClean="0">
                <a:solidFill>
                  <a:schemeClr val="tx1"/>
                </a:solidFill>
                <a:effectLst/>
                <a:latin typeface="+mn-lt"/>
                <a:ea typeface="+mn-ea"/>
                <a:cs typeface="+mn-cs"/>
              </a:rPr>
              <a:t>It would be helpful to make sure that, if a LOSS Team member was there, to make sure there were connections made between you and your family or friends to make sure you are not alone for the first few weeks. </a:t>
            </a:r>
            <a:endParaRPr lang="en-US" dirty="0" smtClean="0"/>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Statement for item 6 (Elaborate on murder/suicide</a:t>
            </a:r>
            <a:r>
              <a:rPr lang="en-US" sz="1200" kern="1200" baseline="0" dirty="0" smtClean="0">
                <a:solidFill>
                  <a:schemeClr val="tx1"/>
                </a:solidFill>
                <a:effectLst/>
                <a:latin typeface="+mn-lt"/>
                <a:ea typeface="+mn-ea"/>
                <a:cs typeface="+mn-cs"/>
              </a:rPr>
              <a:t> circumstances)</a:t>
            </a:r>
            <a:r>
              <a:rPr lang="en-US" sz="1200" kern="1200" dirty="0" smtClean="0">
                <a:solidFill>
                  <a:schemeClr val="tx1"/>
                </a:solidFill>
                <a:effectLst/>
                <a:latin typeface="+mn-lt"/>
                <a:ea typeface="+mn-ea"/>
                <a:cs typeface="+mn-cs"/>
              </a:rPr>
              <a:t>: phenomenological interview with a referring counselor from one of the police departments we serve indicated that LOSS Team fills an important role. Specifically, the Team has been able to a) provide services to survivors when the police department has not been able to due to protocols in the death investigation process—especially the case for murder-suicides; and b) provide long-term follow- up for survivors beyond the scope of the police department’s crisis intervention role. </a:t>
            </a:r>
            <a:endParaRPr lang="en-US" dirty="0" smtClean="0"/>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96A036-430D-114D-8124-D816F07F0150}" type="slidenum">
              <a:rPr lang="en-US" smtClean="0"/>
              <a:t>11</a:t>
            </a:fld>
            <a:endParaRPr lang="en-US"/>
          </a:p>
        </p:txBody>
      </p:sp>
    </p:spTree>
    <p:extLst>
      <p:ext uri="{BB962C8B-B14F-4D97-AF65-F5344CB8AC3E}">
        <p14:creationId xmlns:p14="http://schemas.microsoft.com/office/powerpoint/2010/main" val="1422350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96A036-430D-114D-8124-D816F07F0150}" type="slidenum">
              <a:rPr lang="en-US" smtClean="0"/>
              <a:pPr/>
              <a:t>12</a:t>
            </a:fld>
            <a:endParaRPr lang="en-US"/>
          </a:p>
        </p:txBody>
      </p:sp>
    </p:spTree>
    <p:extLst>
      <p:ext uri="{BB962C8B-B14F-4D97-AF65-F5344CB8AC3E}">
        <p14:creationId xmlns:p14="http://schemas.microsoft.com/office/powerpoint/2010/main" val="2603135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F3764E9-C17A-3846-9313-E57499ED7621}" type="datetimeFigureOut">
              <a:rPr lang="en-US" smtClean="0"/>
              <a:pPr/>
              <a:t>9/4/13</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F67FB6F-B0A7-F748-AFB0-6F1D8E59ACB2}" type="slidenum">
              <a:rPr lang="en-US" smtClean="0"/>
              <a:pPr/>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3764E9-C17A-3846-9313-E57499ED7621}" type="datetimeFigureOut">
              <a:rPr lang="en-US" smtClean="0"/>
              <a:pPr/>
              <a:t>9/4/13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7FB6F-B0A7-F748-AFB0-6F1D8E59AC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3764E9-C17A-3846-9313-E57499ED7621}" type="datetimeFigureOut">
              <a:rPr lang="en-US" smtClean="0"/>
              <a:pPr/>
              <a:t>9/4/13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7FB6F-B0A7-F748-AFB0-6F1D8E59AC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3764E9-C17A-3846-9313-E57499ED7621}" type="datetimeFigureOut">
              <a:rPr lang="en-US" smtClean="0"/>
              <a:pPr/>
              <a:t>9/4/13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7FB6F-B0A7-F748-AFB0-6F1D8E59AC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3764E9-C17A-3846-9313-E57499ED7621}" type="datetimeFigureOut">
              <a:rPr lang="en-US" smtClean="0"/>
              <a:pPr/>
              <a:t>9/4/13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7FB6F-B0A7-F748-AFB0-6F1D8E59AC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F3764E9-C17A-3846-9313-E57499ED7621}" type="datetimeFigureOut">
              <a:rPr lang="en-US" smtClean="0"/>
              <a:pPr/>
              <a:t>9/4/13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7FB6F-B0A7-F748-AFB0-6F1D8E59ACB2}"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F3764E9-C17A-3846-9313-E57499ED7621}" type="datetimeFigureOut">
              <a:rPr lang="en-US" smtClean="0"/>
              <a:pPr/>
              <a:t>9/4/13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67FB6F-B0A7-F748-AFB0-6F1D8E59ACB2}"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3764E9-C17A-3846-9313-E57499ED7621}" type="datetimeFigureOut">
              <a:rPr lang="en-US" smtClean="0"/>
              <a:pPr/>
              <a:t>9/4/13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67FB6F-B0A7-F748-AFB0-6F1D8E59AC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764E9-C17A-3846-9313-E57499ED7621}" type="datetimeFigureOut">
              <a:rPr lang="en-US" smtClean="0"/>
              <a:pPr/>
              <a:t>9/4/13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67FB6F-B0A7-F748-AFB0-6F1D8E59AC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764E9-C17A-3846-9313-E57499ED7621}" type="datetimeFigureOut">
              <a:rPr lang="en-US" smtClean="0"/>
              <a:pPr/>
              <a:t>9/4/13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7FB6F-B0A7-F748-AFB0-6F1D8E59AC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764E9-C17A-3846-9313-E57499ED7621}" type="datetimeFigureOut">
              <a:rPr lang="en-US" smtClean="0"/>
              <a:pPr/>
              <a:t>9/4/13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7FB6F-B0A7-F748-AFB0-6F1D8E59AC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8F3764E9-C17A-3846-9313-E57499ED7621}" type="datetimeFigureOut">
              <a:rPr lang="en-US" smtClean="0"/>
              <a:pPr/>
              <a:t>9/4/13</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F67FB6F-B0A7-F748-AFB0-6F1D8E59AC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rtpaguirre@ut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619125"/>
            <a:ext cx="8521700" cy="1470025"/>
          </a:xfrm>
        </p:spPr>
        <p:txBody>
          <a:bodyPr>
            <a:noAutofit/>
          </a:bodyPr>
          <a:lstStyle/>
          <a:p>
            <a:r>
              <a:rPr lang="en-US" sz="3200" dirty="0" smtClean="0">
                <a:solidFill>
                  <a:schemeClr val="bg2"/>
                </a:solidFill>
              </a:rPr>
              <a:t>Suicide Survivor Experiences with Support Groups, Post-Traumatic Stress, </a:t>
            </a:r>
            <a:r>
              <a:rPr lang="en-US" sz="3200" dirty="0">
                <a:solidFill>
                  <a:schemeClr val="bg2"/>
                </a:solidFill>
              </a:rPr>
              <a:t>and LOSS </a:t>
            </a:r>
            <a:r>
              <a:rPr lang="en-US" sz="3200" dirty="0" smtClean="0">
                <a:solidFill>
                  <a:schemeClr val="bg2"/>
                </a:solidFill>
              </a:rPr>
              <a:t>Team: </a:t>
            </a:r>
            <a:br>
              <a:rPr lang="en-US" sz="3200" dirty="0" smtClean="0">
                <a:solidFill>
                  <a:schemeClr val="bg2"/>
                </a:solidFill>
              </a:rPr>
            </a:br>
            <a:r>
              <a:rPr lang="en-US" sz="2400" dirty="0" smtClean="0">
                <a:solidFill>
                  <a:schemeClr val="bg2"/>
                </a:solidFill>
              </a:rPr>
              <a:t>Preliminary Results of a National Survey</a:t>
            </a:r>
            <a:r>
              <a:rPr lang="en-US" sz="2400" dirty="0" smtClean="0">
                <a:solidFill>
                  <a:schemeClr val="bg2"/>
                </a:solidFill>
                <a:effectLst/>
              </a:rPr>
              <a:t> </a:t>
            </a:r>
            <a:endParaRPr lang="en-US" sz="2400" dirty="0">
              <a:solidFill>
                <a:schemeClr val="bg2"/>
              </a:solidFill>
            </a:endParaRPr>
          </a:p>
        </p:txBody>
      </p:sp>
      <p:sp>
        <p:nvSpPr>
          <p:cNvPr id="6" name="Subtitle 5"/>
          <p:cNvSpPr>
            <a:spLocks noGrp="1"/>
          </p:cNvSpPr>
          <p:nvPr>
            <p:ph type="subTitle" idx="1"/>
          </p:nvPr>
        </p:nvSpPr>
        <p:spPr>
          <a:xfrm rot="360000">
            <a:off x="3300427" y="3411150"/>
            <a:ext cx="4931639" cy="1505507"/>
          </a:xfrm>
        </p:spPr>
        <p:txBody>
          <a:bodyPr>
            <a:normAutofit lnSpcReduction="10000"/>
          </a:bodyPr>
          <a:lstStyle/>
          <a:p>
            <a:r>
              <a:rPr lang="en-US" dirty="0" smtClean="0"/>
              <a:t>Research Prepared and Conducted by </a:t>
            </a:r>
          </a:p>
          <a:p>
            <a:r>
              <a:rPr lang="en-US" dirty="0" smtClean="0"/>
              <a:t>Regina T. P. Aguirre, PhD, LMSW-AP ](</a:t>
            </a:r>
            <a:r>
              <a:rPr lang="en-US" dirty="0" smtClean="0">
                <a:hlinkClick r:id="rId2"/>
              </a:rPr>
              <a:t>rtpaguirre@uta.edu</a:t>
            </a:r>
            <a:r>
              <a:rPr lang="en-US" dirty="0" smtClean="0"/>
              <a:t>), </a:t>
            </a:r>
            <a:r>
              <a:rPr lang="en-US" dirty="0" err="1" smtClean="0"/>
              <a:t>Lezlie</a:t>
            </a:r>
            <a:r>
              <a:rPr lang="en-US" dirty="0" smtClean="0"/>
              <a:t> Culver,</a:t>
            </a:r>
          </a:p>
          <a:p>
            <a:r>
              <a:rPr lang="en-US" dirty="0" smtClean="0"/>
              <a:t>Laura Frank Terry, MSSW, PhD Candidate, ABD,</a:t>
            </a:r>
          </a:p>
          <a:p>
            <a:r>
              <a:rPr lang="en-US" dirty="0" smtClean="0"/>
              <a:t>and Amy Crow, MSSW Student</a:t>
            </a:r>
          </a:p>
          <a:p>
            <a:endParaRPr lang="en-US" dirty="0" smtClean="0"/>
          </a:p>
        </p:txBody>
      </p:sp>
      <p:sp>
        <p:nvSpPr>
          <p:cNvPr id="2" name="TextBox 1"/>
          <p:cNvSpPr txBox="1"/>
          <p:nvPr/>
        </p:nvSpPr>
        <p:spPr>
          <a:xfrm rot="20609699">
            <a:off x="606195" y="3974861"/>
            <a:ext cx="2438343" cy="1631216"/>
          </a:xfrm>
          <a:prstGeom prst="rect">
            <a:avLst/>
          </a:prstGeom>
          <a:noFill/>
        </p:spPr>
        <p:txBody>
          <a:bodyPr wrap="square" rtlCol="0">
            <a:spAutoFit/>
          </a:bodyPr>
          <a:lstStyle/>
          <a:p>
            <a:r>
              <a:rPr lang="en-US" sz="2000" dirty="0"/>
              <a:t>Presented by Lezlie Culver, </a:t>
            </a:r>
            <a:r>
              <a:rPr lang="en-US" sz="2000" dirty="0" smtClean="0"/>
              <a:t>Tarrant County LOSS Team Coordinator and MSSW </a:t>
            </a:r>
            <a:r>
              <a:rPr lang="en-US" sz="2000" dirty="0"/>
              <a:t>Student</a:t>
            </a:r>
          </a:p>
        </p:txBody>
      </p:sp>
    </p:spTree>
    <p:extLst>
      <p:ext uri="{BB962C8B-B14F-4D97-AF65-F5344CB8AC3E}">
        <p14:creationId xmlns:p14="http://schemas.microsoft.com/office/powerpoint/2010/main" val="137096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b="1" dirty="0" smtClean="0"/>
              <a:t>Suicide Survivors’ Experiences with LOSS Team—National Survey Results</a:t>
            </a:r>
            <a:endParaRPr lang="en-US" sz="3600" dirty="0"/>
          </a:p>
        </p:txBody>
      </p:sp>
      <p:sp>
        <p:nvSpPr>
          <p:cNvPr id="2" name="Content Placeholder 1"/>
          <p:cNvSpPr>
            <a:spLocks noGrp="1"/>
          </p:cNvSpPr>
          <p:nvPr>
            <p:ph sz="quarter" idx="13"/>
          </p:nvPr>
        </p:nvSpPr>
        <p:spPr>
          <a:xfrm>
            <a:off x="841248" y="2039112"/>
            <a:ext cx="7751472" cy="3950208"/>
          </a:xfrm>
        </p:spPr>
        <p:txBody>
          <a:bodyPr/>
          <a:lstStyle/>
          <a:p>
            <a:pPr>
              <a:buFont typeface="Wingdings" charset="2"/>
              <a:buChar char="ü"/>
            </a:pPr>
            <a:r>
              <a:rPr lang="en-US" dirty="0" smtClean="0"/>
              <a:t>21 of 252 participants received a LOSS Team visit (8%)</a:t>
            </a:r>
          </a:p>
          <a:p>
            <a:pPr>
              <a:buFont typeface="Wingdings" charset="2"/>
              <a:buChar char="ü"/>
            </a:pPr>
            <a:r>
              <a:rPr lang="en-US" dirty="0" smtClean="0"/>
              <a:t>Wide variety of organizations represented as providing an active postvention response (not all LOSS Teams)</a:t>
            </a:r>
          </a:p>
          <a:p>
            <a:pPr>
              <a:buFont typeface="Wingdings" charset="2"/>
              <a:buChar char="ü"/>
            </a:pPr>
            <a:r>
              <a:rPr lang="en-US" dirty="0" smtClean="0"/>
              <a:t>10 had on-scene visits; 13 had delayed visits</a:t>
            </a:r>
          </a:p>
          <a:p>
            <a:pPr marL="0" indent="0">
              <a:buNone/>
            </a:pPr>
            <a:r>
              <a:rPr lang="en-US" dirty="0"/>
              <a:t>	</a:t>
            </a:r>
            <a:r>
              <a:rPr lang="en-US" dirty="0" smtClean="0"/>
              <a:t>Delayed visits were:</a:t>
            </a:r>
          </a:p>
          <a:p>
            <a:pPr lvl="1">
              <a:buFont typeface="Wingdings" charset="2"/>
              <a:buChar char="ü"/>
            </a:pPr>
            <a:r>
              <a:rPr lang="en-US" dirty="0" smtClean="0"/>
              <a:t>Face to Face—4</a:t>
            </a:r>
          </a:p>
          <a:p>
            <a:pPr lvl="1">
              <a:buFont typeface="Wingdings" charset="2"/>
              <a:buChar char="ü"/>
            </a:pPr>
            <a:r>
              <a:rPr lang="en-US" dirty="0" smtClean="0"/>
              <a:t>Phone—8</a:t>
            </a:r>
          </a:p>
          <a:p>
            <a:pPr lvl="1">
              <a:buFont typeface="Wingdings" charset="2"/>
              <a:buChar char="ü"/>
            </a:pPr>
            <a:r>
              <a:rPr lang="en-US" dirty="0" smtClean="0"/>
              <a:t>Other—9 </a:t>
            </a:r>
            <a:endParaRPr lang="en-US" dirty="0"/>
          </a:p>
        </p:txBody>
      </p:sp>
    </p:spTree>
    <p:extLst>
      <p:ext uri="{BB962C8B-B14F-4D97-AF65-F5344CB8AC3E}">
        <p14:creationId xmlns:p14="http://schemas.microsoft.com/office/powerpoint/2010/main" val="3993040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b="1" dirty="0" smtClean="0"/>
              <a:t>Suicide Survivors’ Experiences with LOSS Team—Tarrant County Research Results</a:t>
            </a:r>
            <a:endParaRPr lang="en-US" sz="3600" dirty="0"/>
          </a:p>
        </p:txBody>
      </p:sp>
      <p:sp>
        <p:nvSpPr>
          <p:cNvPr id="7" name="Content Placeholder 6"/>
          <p:cNvSpPr>
            <a:spLocks noGrp="1"/>
          </p:cNvSpPr>
          <p:nvPr>
            <p:ph sz="quarter" idx="13"/>
          </p:nvPr>
        </p:nvSpPr>
        <p:spPr>
          <a:xfrm>
            <a:off x="276352" y="2058924"/>
            <a:ext cx="4368800" cy="4525963"/>
          </a:xfrm>
        </p:spPr>
        <p:txBody>
          <a:bodyPr>
            <a:normAutofit fontScale="70000" lnSpcReduction="20000"/>
          </a:bodyPr>
          <a:lstStyle/>
          <a:p>
            <a:pPr>
              <a:buNone/>
            </a:pPr>
            <a:r>
              <a:rPr lang="en-US" u="sng" dirty="0" smtClean="0"/>
              <a:t>Assumptions</a:t>
            </a:r>
          </a:p>
          <a:p>
            <a:pPr marL="514350" indent="-514350">
              <a:buFont typeface="+mj-lt"/>
              <a:buAutoNum type="arabicPeriod"/>
            </a:pPr>
            <a:r>
              <a:rPr lang="en-US" dirty="0" smtClean="0"/>
              <a:t>LOSS Team reduces time between death notification and access of services</a:t>
            </a:r>
          </a:p>
          <a:p>
            <a:pPr marL="514350" indent="-514350">
              <a:buFont typeface="+mj-lt"/>
              <a:buAutoNum type="arabicPeriod"/>
            </a:pPr>
            <a:r>
              <a:rPr lang="en-US" dirty="0" smtClean="0"/>
              <a:t>LOSS Team is effective because it connects newly bereaved with “seasoned” survivors.</a:t>
            </a:r>
          </a:p>
          <a:p>
            <a:pPr marL="514350" indent="-514350">
              <a:buFont typeface="+mj-lt"/>
              <a:buAutoNum type="arabicPeriod"/>
            </a:pPr>
            <a:r>
              <a:rPr lang="en-US" dirty="0" smtClean="0"/>
              <a:t>LOSS Team is effective because of its on-scene presence at death notification.</a:t>
            </a:r>
          </a:p>
          <a:p>
            <a:pPr marL="514350" indent="-514350">
              <a:buFont typeface="+mj-lt"/>
              <a:buAutoNum type="arabicPeriod"/>
            </a:pPr>
            <a:r>
              <a:rPr lang="en-US" dirty="0" smtClean="0"/>
              <a:t>LOSS Team can be effective with just one visit to the family on-scene.</a:t>
            </a:r>
          </a:p>
          <a:p>
            <a:pPr marL="514350" indent="-514350">
              <a:buFont typeface="+mj-lt"/>
              <a:buAutoNum type="arabicPeriod"/>
            </a:pPr>
            <a:r>
              <a:rPr lang="en-US" dirty="0" smtClean="0"/>
              <a:t>LOSS Team’s most important and primary role on-scene is educating survivors on available resources.</a:t>
            </a:r>
          </a:p>
          <a:p>
            <a:pPr marL="514350" indent="-514350">
              <a:buFont typeface="+mj-lt"/>
              <a:buAutoNum type="arabicPeriod"/>
            </a:pPr>
            <a:r>
              <a:rPr lang="en-US" dirty="0" smtClean="0"/>
              <a:t>LOSS Team is an asset to local first responders in working with newly bereaved survivors.</a:t>
            </a:r>
          </a:p>
          <a:p>
            <a:endParaRPr lang="en-US" dirty="0"/>
          </a:p>
        </p:txBody>
      </p:sp>
      <p:sp>
        <p:nvSpPr>
          <p:cNvPr id="8" name="Content Placeholder 7"/>
          <p:cNvSpPr>
            <a:spLocks noGrp="1"/>
          </p:cNvSpPr>
          <p:nvPr>
            <p:ph sz="quarter" idx="14"/>
          </p:nvPr>
        </p:nvSpPr>
        <p:spPr/>
        <p:txBody>
          <a:bodyPr>
            <a:normAutofit fontScale="62500" lnSpcReduction="20000"/>
          </a:bodyPr>
          <a:lstStyle/>
          <a:p>
            <a:pPr>
              <a:buNone/>
            </a:pPr>
            <a:r>
              <a:rPr lang="en-US" u="sng" dirty="0" smtClean="0"/>
              <a:t>Realities</a:t>
            </a:r>
          </a:p>
          <a:p>
            <a:pPr marL="514350" indent="-514350">
              <a:buFont typeface="+mj-lt"/>
              <a:buAutoNum type="arabicPeriod"/>
            </a:pPr>
            <a:r>
              <a:rPr lang="en-US" dirty="0" smtClean="0"/>
              <a:t>Yes! 73% of the survivors have accessed some form of grief support services, e.g., support group or individual counseling on average within 44 </a:t>
            </a:r>
            <a:r>
              <a:rPr lang="en-US" dirty="0" smtClean="0">
                <a:solidFill>
                  <a:schemeClr val="tx1"/>
                </a:solidFill>
              </a:rPr>
              <a:t>days of Tarrant County LOSS Team initial contact with survivor. Also, </a:t>
            </a:r>
            <a:r>
              <a:rPr lang="en-US" dirty="0" err="1" smtClean="0">
                <a:solidFill>
                  <a:schemeClr val="tx1"/>
                </a:solidFill>
              </a:rPr>
              <a:t>Cerel</a:t>
            </a:r>
            <a:r>
              <a:rPr lang="en-US" dirty="0" smtClean="0">
                <a:solidFill>
                  <a:schemeClr val="tx1"/>
                </a:solidFill>
              </a:rPr>
              <a:t> &amp; Campbell (2008) found an average of 39 days</a:t>
            </a:r>
            <a:r>
              <a:rPr lang="en-US" dirty="0" smtClean="0">
                <a:solidFill>
                  <a:srgbClr val="FF0000"/>
                </a:solidFill>
              </a:rPr>
              <a:t>.</a:t>
            </a:r>
            <a:endParaRPr lang="en-US" dirty="0" smtClean="0"/>
          </a:p>
          <a:p>
            <a:pPr marL="514350" indent="-514350">
              <a:buFont typeface="+mj-lt"/>
              <a:buAutoNum type="arabicPeriod" startAt="2"/>
            </a:pPr>
            <a:r>
              <a:rPr lang="en-US" dirty="0" smtClean="0"/>
              <a:t>Yes! </a:t>
            </a:r>
            <a:endParaRPr lang="en-US" dirty="0"/>
          </a:p>
          <a:p>
            <a:pPr marL="514350" indent="-514350">
              <a:buFont typeface="+mj-lt"/>
              <a:buAutoNum type="arabicPeriod" startAt="2"/>
            </a:pPr>
            <a:r>
              <a:rPr lang="en-US" dirty="0" smtClean="0"/>
              <a:t>Not necessarily…on-scene is not enough.</a:t>
            </a:r>
          </a:p>
          <a:p>
            <a:pPr marL="514350" indent="-514350">
              <a:buFont typeface="+mj-lt"/>
              <a:buAutoNum type="arabicPeriod" startAt="2"/>
            </a:pPr>
            <a:r>
              <a:rPr lang="en-US" dirty="0" smtClean="0"/>
              <a:t>Not necessarily…follow-ups are needed.</a:t>
            </a:r>
            <a:endParaRPr lang="en-US" dirty="0"/>
          </a:p>
          <a:p>
            <a:pPr marL="514350" indent="-514350">
              <a:buFont typeface="+mj-lt"/>
              <a:buAutoNum type="arabicPeriod" startAt="2"/>
            </a:pPr>
            <a:r>
              <a:rPr lang="en-US" dirty="0" smtClean="0"/>
              <a:t>Not necessarily…other tasks are useful.</a:t>
            </a:r>
          </a:p>
          <a:p>
            <a:pPr marL="514350" indent="-514350">
              <a:buFont typeface="+mj-lt"/>
              <a:buAutoNum type="arabicPeriod" startAt="2"/>
            </a:pPr>
            <a:r>
              <a:rPr lang="en-US" dirty="0" smtClean="0"/>
              <a:t>Yes!</a:t>
            </a:r>
          </a:p>
        </p:txBody>
      </p:sp>
    </p:spTree>
    <p:extLst>
      <p:ext uri="{BB962C8B-B14F-4D97-AF65-F5344CB8AC3E}">
        <p14:creationId xmlns:p14="http://schemas.microsoft.com/office/powerpoint/2010/main" val="27860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Tarrant County Stats</a:t>
            </a:r>
            <a:endParaRPr lang="en-US" dirty="0"/>
          </a:p>
        </p:txBody>
      </p:sp>
      <p:sp>
        <p:nvSpPr>
          <p:cNvPr id="4" name="Rectangle 3"/>
          <p:cNvSpPr/>
          <p:nvPr/>
        </p:nvSpPr>
        <p:spPr>
          <a:xfrm>
            <a:off x="850900" y="2459504"/>
            <a:ext cx="7467600" cy="2308324"/>
          </a:xfrm>
          <a:prstGeom prst="rect">
            <a:avLst/>
          </a:prstGeom>
        </p:spPr>
        <p:txBody>
          <a:bodyPr wrap="square">
            <a:spAutoFit/>
          </a:bodyPr>
          <a:lstStyle/>
          <a:p>
            <a:r>
              <a:rPr lang="en-US" dirty="0" smtClean="0"/>
              <a:t>1. Number </a:t>
            </a:r>
            <a:r>
              <a:rPr lang="en-US" dirty="0"/>
              <a:t>of survivors </a:t>
            </a:r>
            <a:r>
              <a:rPr lang="en-US" dirty="0" smtClean="0"/>
              <a:t>served: 211 </a:t>
            </a:r>
            <a:r>
              <a:rPr lang="en-US" dirty="0"/>
              <a:t>from 4/26/2011 to </a:t>
            </a:r>
            <a:r>
              <a:rPr lang="en-US" dirty="0" smtClean="0"/>
              <a:t>7/12/</a:t>
            </a:r>
            <a:r>
              <a:rPr lang="en-US" dirty="0"/>
              <a:t>13</a:t>
            </a:r>
            <a:br>
              <a:rPr lang="en-US" dirty="0"/>
            </a:br>
            <a:r>
              <a:rPr lang="en-US" dirty="0"/>
              <a:t>2. Number of survivors who received </a:t>
            </a:r>
            <a:r>
              <a:rPr lang="en-US" dirty="0" smtClean="0"/>
              <a:t>materials: 131</a:t>
            </a:r>
          </a:p>
          <a:p>
            <a:r>
              <a:rPr lang="en-US" dirty="0" smtClean="0">
                <a:solidFill>
                  <a:srgbClr val="000000"/>
                </a:solidFill>
              </a:rPr>
              <a:t>3</a:t>
            </a:r>
            <a:r>
              <a:rPr lang="en-US" dirty="0">
                <a:solidFill>
                  <a:srgbClr val="000000"/>
                </a:solidFill>
              </a:rPr>
              <a:t>. Number of survivors we have access of services information </a:t>
            </a:r>
            <a:r>
              <a:rPr lang="en-US" dirty="0" smtClean="0">
                <a:solidFill>
                  <a:srgbClr val="000000"/>
                </a:solidFill>
              </a:rPr>
              <a:t>for: 87</a:t>
            </a:r>
            <a:r>
              <a:rPr lang="en-US" dirty="0">
                <a:solidFill>
                  <a:srgbClr val="000000"/>
                </a:solidFill>
              </a:rPr>
              <a:t/>
            </a:r>
            <a:br>
              <a:rPr lang="en-US" dirty="0">
                <a:solidFill>
                  <a:srgbClr val="000000"/>
                </a:solidFill>
              </a:rPr>
            </a:br>
            <a:r>
              <a:rPr lang="en-US" dirty="0">
                <a:solidFill>
                  <a:srgbClr val="000000"/>
                </a:solidFill>
              </a:rPr>
              <a:t>4. Number of survivors who actually accessed </a:t>
            </a:r>
            <a:r>
              <a:rPr lang="en-US" dirty="0" smtClean="0">
                <a:solidFill>
                  <a:srgbClr val="000000"/>
                </a:solidFill>
              </a:rPr>
              <a:t>services: 64</a:t>
            </a:r>
          </a:p>
          <a:p>
            <a:r>
              <a:rPr lang="en-US" dirty="0" smtClean="0">
                <a:solidFill>
                  <a:srgbClr val="000000"/>
                </a:solidFill>
              </a:rPr>
              <a:t>5. Range </a:t>
            </a:r>
            <a:r>
              <a:rPr lang="en-US" dirty="0">
                <a:solidFill>
                  <a:srgbClr val="000000"/>
                </a:solidFill>
              </a:rPr>
              <a:t>of days to access services (min and max) 1 to </a:t>
            </a:r>
            <a:r>
              <a:rPr lang="en-US" dirty="0" smtClean="0">
                <a:solidFill>
                  <a:srgbClr val="000000"/>
                </a:solidFill>
              </a:rPr>
              <a:t>75 </a:t>
            </a:r>
            <a:r>
              <a:rPr lang="en-US" dirty="0">
                <a:solidFill>
                  <a:srgbClr val="000000"/>
                </a:solidFill>
              </a:rPr>
              <a:t>(one survivor called for counseling 9 </a:t>
            </a:r>
            <a:r>
              <a:rPr lang="en-US" dirty="0" smtClean="0">
                <a:solidFill>
                  <a:srgbClr val="000000"/>
                </a:solidFill>
              </a:rPr>
              <a:t>months/270 days </a:t>
            </a:r>
            <a:r>
              <a:rPr lang="en-US" dirty="0">
                <a:solidFill>
                  <a:srgbClr val="000000"/>
                </a:solidFill>
              </a:rPr>
              <a:t>after LOSS Team </a:t>
            </a:r>
            <a:r>
              <a:rPr lang="en-US" dirty="0" smtClean="0">
                <a:solidFill>
                  <a:srgbClr val="000000"/>
                </a:solidFill>
              </a:rPr>
              <a:t>call and was removed from calculation to prevent skewing of data [outlier])</a:t>
            </a:r>
            <a:endParaRPr lang="en-US" dirty="0">
              <a:solidFill>
                <a:srgbClr val="000000"/>
              </a:solidFill>
            </a:endParaRPr>
          </a:p>
          <a:p>
            <a:r>
              <a:rPr lang="en-US" dirty="0" smtClean="0">
                <a:solidFill>
                  <a:srgbClr val="000000"/>
                </a:solidFill>
              </a:rPr>
              <a:t>6</a:t>
            </a:r>
            <a:r>
              <a:rPr lang="en-US" dirty="0">
                <a:solidFill>
                  <a:srgbClr val="000000"/>
                </a:solidFill>
              </a:rPr>
              <a:t>. Average number of days to access services </a:t>
            </a:r>
            <a:r>
              <a:rPr lang="en-US" dirty="0" smtClean="0">
                <a:solidFill>
                  <a:srgbClr val="000000"/>
                </a:solidFill>
              </a:rPr>
              <a:t>44 days </a:t>
            </a:r>
            <a:r>
              <a:rPr lang="en-US" dirty="0"/>
              <a:t> </a:t>
            </a:r>
          </a:p>
        </p:txBody>
      </p:sp>
    </p:spTree>
    <p:extLst>
      <p:ext uri="{BB962C8B-B14F-4D97-AF65-F5344CB8AC3E}">
        <p14:creationId xmlns:p14="http://schemas.microsoft.com/office/powerpoint/2010/main" val="383269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989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Sorry I can’t be there with you!</a:t>
            </a:r>
            <a:endParaRPr lang="en-US" dirty="0"/>
          </a:p>
        </p:txBody>
      </p:sp>
      <p:pic>
        <p:nvPicPr>
          <p:cNvPr id="4" name="Picture 3" descr="IMG_350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67" y="2150533"/>
            <a:ext cx="5266266" cy="3949700"/>
          </a:xfrm>
          <a:prstGeom prst="rect">
            <a:avLst/>
          </a:prstGeom>
        </p:spPr>
      </p:pic>
    </p:spTree>
    <p:extLst>
      <p:ext uri="{BB962C8B-B14F-4D97-AF65-F5344CB8AC3E}">
        <p14:creationId xmlns:p14="http://schemas.microsoft.com/office/powerpoint/2010/main" val="316368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Learn about</a:t>
            </a:r>
          </a:p>
          <a:p>
            <a:pPr>
              <a:buFont typeface="Wingdings" charset="2"/>
              <a:buChar char="ü"/>
            </a:pPr>
            <a:r>
              <a:rPr lang="en-US" dirty="0" smtClean="0"/>
              <a:t>What coping strategies survivors use;</a:t>
            </a:r>
          </a:p>
          <a:p>
            <a:pPr>
              <a:buFont typeface="Wingdings" charset="2"/>
              <a:buChar char="ü"/>
            </a:pPr>
            <a:r>
              <a:rPr lang="en-US" dirty="0" smtClean="0"/>
              <a:t>Survivors and Post-Traumatic Stress;</a:t>
            </a:r>
          </a:p>
          <a:p>
            <a:pPr>
              <a:buFont typeface="Wingdings" charset="2"/>
              <a:buChar char="ü"/>
            </a:pPr>
            <a:r>
              <a:rPr lang="en-US" dirty="0" smtClean="0"/>
              <a:t>Survivors and suicide risk; and</a:t>
            </a:r>
          </a:p>
          <a:p>
            <a:pPr>
              <a:buFont typeface="Wingdings" charset="2"/>
              <a:buChar char="ü"/>
            </a:pPr>
            <a:r>
              <a:rPr lang="en-US" dirty="0" smtClean="0"/>
              <a:t>Survivors’ Experiences with LOSS Team.</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Quantitative (</a:t>
            </a:r>
            <a:r>
              <a:rPr lang="en-US" dirty="0" smtClean="0">
                <a:solidFill>
                  <a:schemeClr val="tx1"/>
                </a:solidFill>
              </a:rPr>
              <a:t>251</a:t>
            </a:r>
            <a:r>
              <a:rPr lang="en-US" dirty="0" smtClean="0">
                <a:solidFill>
                  <a:srgbClr val="FF0000"/>
                </a:solidFill>
              </a:rPr>
              <a:t> </a:t>
            </a:r>
            <a:r>
              <a:rPr lang="en-US" dirty="0" smtClean="0"/>
              <a:t>Participants in a National Survey)—Thank you to all of you who helped recruit! Sent at baseline, 3 months and 6 months</a:t>
            </a:r>
          </a:p>
          <a:p>
            <a:pPr>
              <a:buFont typeface="Wingdings" charset="2"/>
              <a:buChar char="ü"/>
            </a:pPr>
            <a:r>
              <a:rPr lang="en-US" dirty="0" smtClean="0"/>
              <a:t>Questionnaire about support and coping activities</a:t>
            </a:r>
          </a:p>
          <a:p>
            <a:pPr>
              <a:buFont typeface="Wingdings" charset="2"/>
              <a:buChar char="ü"/>
            </a:pPr>
            <a:r>
              <a:rPr lang="en-US" dirty="0" smtClean="0"/>
              <a:t>Suicide Risk Assessment</a:t>
            </a:r>
          </a:p>
          <a:p>
            <a:pPr lvl="1">
              <a:buFont typeface="Wingdings" charset="2"/>
              <a:buChar char="ü"/>
            </a:pPr>
            <a:r>
              <a:rPr lang="en-US" dirty="0" smtClean="0"/>
              <a:t>Self-report questions</a:t>
            </a:r>
          </a:p>
          <a:p>
            <a:pPr lvl="1">
              <a:buFont typeface="Wingdings" charset="2"/>
              <a:buChar char="ü"/>
            </a:pPr>
            <a:r>
              <a:rPr lang="en-US" dirty="0" smtClean="0"/>
              <a:t>Interpersonal Needs Questionnaire (INQ)</a:t>
            </a:r>
          </a:p>
          <a:p>
            <a:pPr lvl="1">
              <a:buFont typeface="Wingdings" charset="2"/>
              <a:buChar char="ü"/>
            </a:pPr>
            <a:r>
              <a:rPr lang="en-US" dirty="0" smtClean="0"/>
              <a:t>Acquired Capability for Suicide Scale (ACSS)</a:t>
            </a:r>
          </a:p>
          <a:p>
            <a:pPr>
              <a:buFont typeface="Wingdings" charset="2"/>
              <a:buChar char="ü"/>
            </a:pPr>
            <a:r>
              <a:rPr lang="en-US" dirty="0" smtClean="0"/>
              <a:t>Posttraumatic Stress Disorder Checklist (PCL)</a:t>
            </a:r>
          </a:p>
          <a:p>
            <a:pPr marL="0" indent="0">
              <a:buNone/>
            </a:pPr>
            <a:endParaRPr lang="en-US" dirty="0" smtClean="0"/>
          </a:p>
          <a:p>
            <a:pPr marL="0" indent="0">
              <a:buNone/>
            </a:pPr>
            <a:r>
              <a:rPr lang="en-US" dirty="0" smtClean="0"/>
              <a:t>Qualitative (12 Participants)</a:t>
            </a:r>
          </a:p>
          <a:p>
            <a:pPr>
              <a:buFont typeface="Wingdings" charset="2"/>
              <a:buChar char="ü"/>
            </a:pPr>
            <a:r>
              <a:rPr lang="en-US" dirty="0" smtClean="0"/>
              <a:t>Interviews with Survivors of Suicide with and without LOSS Team (Tarrant County, Texas) contact, LOSS Team members and a counselor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Demographics: Are our assumptions about who we serve correct?</a:t>
            </a:r>
            <a:endParaRPr lang="en-US" sz="3600" dirty="0"/>
          </a:p>
        </p:txBody>
      </p:sp>
      <p:sp>
        <p:nvSpPr>
          <p:cNvPr id="3" name="Content Placeholder 2"/>
          <p:cNvSpPr>
            <a:spLocks noGrp="1"/>
          </p:cNvSpPr>
          <p:nvPr>
            <p:ph sz="quarter" idx="13"/>
          </p:nvPr>
        </p:nvSpPr>
        <p:spPr/>
        <p:txBody>
          <a:bodyPr/>
          <a:lstStyle/>
          <a:p>
            <a:pPr marL="514350" indent="-514350">
              <a:buNone/>
            </a:pPr>
            <a:r>
              <a:rPr lang="en-US" u="sng" dirty="0" smtClean="0"/>
              <a:t>Assumptions</a:t>
            </a:r>
          </a:p>
          <a:p>
            <a:pPr marL="514350" indent="-514350">
              <a:buFont typeface="+mj-lt"/>
              <a:buAutoNum type="arabicPeriod"/>
            </a:pPr>
            <a:r>
              <a:rPr lang="en-US" dirty="0" smtClean="0"/>
              <a:t>White females will be highly represented.</a:t>
            </a:r>
            <a:endParaRPr lang="en-US" u="sng" dirty="0" smtClean="0"/>
          </a:p>
          <a:p>
            <a:pPr marL="514350" indent="-514350">
              <a:buFont typeface="+mj-lt"/>
              <a:buAutoNum type="arabicPeriod"/>
            </a:pPr>
            <a:r>
              <a:rPr lang="en-US" dirty="0" smtClean="0"/>
              <a:t>Only immediate family will be represented.</a:t>
            </a:r>
          </a:p>
        </p:txBody>
      </p:sp>
      <p:sp>
        <p:nvSpPr>
          <p:cNvPr id="5" name="Content Placeholder 4"/>
          <p:cNvSpPr>
            <a:spLocks noGrp="1"/>
          </p:cNvSpPr>
          <p:nvPr>
            <p:ph sz="quarter" idx="14"/>
          </p:nvPr>
        </p:nvSpPr>
        <p:spPr/>
        <p:txBody>
          <a:bodyPr/>
          <a:lstStyle/>
          <a:p>
            <a:pPr>
              <a:buNone/>
            </a:pPr>
            <a:r>
              <a:rPr lang="en-US" u="sng" dirty="0" smtClean="0"/>
              <a:t>Realities</a:t>
            </a:r>
          </a:p>
          <a:p>
            <a:pPr marL="514350" indent="-514350">
              <a:buFont typeface="+mj-lt"/>
              <a:buAutoNum type="arabicPeriod"/>
            </a:pPr>
            <a:r>
              <a:rPr lang="en-US" dirty="0" smtClean="0">
                <a:solidFill>
                  <a:srgbClr val="000000"/>
                </a:solidFill>
              </a:rPr>
              <a:t>Yes, 86.4% of the 251 participants were female. 91.9% were White.</a:t>
            </a:r>
          </a:p>
          <a:p>
            <a:pPr marL="514350" indent="-514350">
              <a:buFont typeface="+mj-lt"/>
              <a:buAutoNum type="arabicPeriod"/>
            </a:pPr>
            <a:r>
              <a:rPr lang="en-US" dirty="0" smtClean="0"/>
              <a:t>No! 41 unique relationships were represented.</a:t>
            </a:r>
            <a:endParaRPr lang="en-US" dirty="0"/>
          </a:p>
        </p:txBody>
      </p:sp>
      <p:sp>
        <p:nvSpPr>
          <p:cNvPr id="6" name="TextBox 5"/>
          <p:cNvSpPr txBox="1"/>
          <p:nvPr/>
        </p:nvSpPr>
        <p:spPr>
          <a:xfrm>
            <a:off x="457200" y="5692130"/>
            <a:ext cx="7975600" cy="830997"/>
          </a:xfrm>
          <a:prstGeom prst="rect">
            <a:avLst/>
          </a:prstGeom>
          <a:noFill/>
        </p:spPr>
        <p:txBody>
          <a:bodyPr wrap="square" rtlCol="0">
            <a:spAutoFit/>
          </a:bodyPr>
          <a:lstStyle/>
          <a:p>
            <a:pPr algn="ctr"/>
            <a:r>
              <a:rPr lang="en-US" sz="2400" dirty="0" smtClean="0"/>
              <a:t>Implications?—We should be asking those we reach to share our information with others impacted by the death!</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Services Used: Are we referring as we should?</a:t>
            </a:r>
            <a:endParaRPr lang="en-US" dirty="0"/>
          </a:p>
        </p:txBody>
      </p:sp>
      <p:sp>
        <p:nvSpPr>
          <p:cNvPr id="5" name="Content Placeholder 4"/>
          <p:cNvSpPr>
            <a:spLocks noGrp="1"/>
          </p:cNvSpPr>
          <p:nvPr>
            <p:ph sz="quarter" idx="13"/>
          </p:nvPr>
        </p:nvSpPr>
        <p:spPr/>
        <p:txBody>
          <a:bodyPr/>
          <a:lstStyle/>
          <a:p>
            <a:pPr>
              <a:buNone/>
            </a:pPr>
            <a:r>
              <a:rPr lang="en-US" u="sng" dirty="0" smtClean="0"/>
              <a:t>Assumption</a:t>
            </a:r>
          </a:p>
          <a:p>
            <a:pPr marL="0" indent="0">
              <a:buNone/>
            </a:pPr>
            <a:r>
              <a:rPr lang="en-US" dirty="0" smtClean="0"/>
              <a:t>Survivors mostly attend support groups specific to suicide bereavement.</a:t>
            </a:r>
            <a:endParaRPr lang="en-US" dirty="0"/>
          </a:p>
        </p:txBody>
      </p:sp>
      <p:sp>
        <p:nvSpPr>
          <p:cNvPr id="6" name="Content Placeholder 5"/>
          <p:cNvSpPr>
            <a:spLocks noGrp="1"/>
          </p:cNvSpPr>
          <p:nvPr>
            <p:ph sz="quarter" idx="14"/>
          </p:nvPr>
        </p:nvSpPr>
        <p:spPr/>
        <p:txBody>
          <a:bodyPr/>
          <a:lstStyle/>
          <a:p>
            <a:pPr>
              <a:buNone/>
            </a:pPr>
            <a:r>
              <a:rPr lang="en-US" u="sng" dirty="0" smtClean="0"/>
              <a:t>Reality</a:t>
            </a:r>
          </a:p>
          <a:p>
            <a:pPr marL="0" indent="0">
              <a:buNone/>
            </a:pPr>
            <a:r>
              <a:rPr lang="en-US" dirty="0" smtClean="0"/>
              <a:t>No! </a:t>
            </a:r>
            <a:r>
              <a:rPr lang="en-US" dirty="0" smtClean="0">
                <a:solidFill>
                  <a:srgbClr val="000000"/>
                </a:solidFill>
              </a:rPr>
              <a:t>41.4% (208) of the participants sought out individual therapy. Only 12.3% (62) utilized support groups specific to suicide.</a:t>
            </a:r>
          </a:p>
          <a:p>
            <a:pPr>
              <a:buNone/>
            </a:pPr>
            <a:endParaRPr lang="en-US" dirty="0"/>
          </a:p>
        </p:txBody>
      </p:sp>
      <p:sp>
        <p:nvSpPr>
          <p:cNvPr id="7" name="TextBox 6"/>
          <p:cNvSpPr txBox="1"/>
          <p:nvPr/>
        </p:nvSpPr>
        <p:spPr>
          <a:xfrm>
            <a:off x="457200" y="4967932"/>
            <a:ext cx="7975600" cy="830997"/>
          </a:xfrm>
          <a:prstGeom prst="rect">
            <a:avLst/>
          </a:prstGeom>
          <a:noFill/>
        </p:spPr>
        <p:txBody>
          <a:bodyPr wrap="square" rtlCol="0">
            <a:spAutoFit/>
          </a:bodyPr>
          <a:lstStyle/>
          <a:p>
            <a:pPr algn="ctr"/>
            <a:r>
              <a:rPr lang="en-US" sz="2400" dirty="0" smtClean="0"/>
              <a:t>How many of us focus referrals primarily on survivor support groups?</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What is the extent of survivorship’s psychological impact on those we serve?</a:t>
            </a:r>
            <a:endParaRPr lang="en-US" sz="3600" dirty="0"/>
          </a:p>
        </p:txBody>
      </p:sp>
      <p:sp>
        <p:nvSpPr>
          <p:cNvPr id="3" name="Content Placeholder 2"/>
          <p:cNvSpPr>
            <a:spLocks noGrp="1"/>
          </p:cNvSpPr>
          <p:nvPr>
            <p:ph sz="quarter" idx="13"/>
          </p:nvPr>
        </p:nvSpPr>
        <p:spPr/>
        <p:txBody>
          <a:bodyPr/>
          <a:lstStyle/>
          <a:p>
            <a:pPr>
              <a:buNone/>
            </a:pPr>
            <a:r>
              <a:rPr lang="en-US" u="sng" dirty="0" smtClean="0"/>
              <a:t>Assumption</a:t>
            </a:r>
            <a:endParaRPr lang="en-US" dirty="0" smtClean="0"/>
          </a:p>
          <a:p>
            <a:pPr marL="0" indent="0">
              <a:buNone/>
            </a:pPr>
            <a:r>
              <a:rPr lang="en-US" dirty="0"/>
              <a:t>Literature varies as to whether suicide bereavement results in </a:t>
            </a:r>
            <a:r>
              <a:rPr lang="en-US" dirty="0" smtClean="0"/>
              <a:t>Post-traumatic Stress (PTS).</a:t>
            </a:r>
            <a:endParaRPr lang="en-US" dirty="0"/>
          </a:p>
        </p:txBody>
      </p:sp>
      <p:sp>
        <p:nvSpPr>
          <p:cNvPr id="4" name="Content Placeholder 3"/>
          <p:cNvSpPr>
            <a:spLocks noGrp="1"/>
          </p:cNvSpPr>
          <p:nvPr>
            <p:ph sz="quarter" idx="14"/>
          </p:nvPr>
        </p:nvSpPr>
        <p:spPr/>
        <p:txBody>
          <a:bodyPr/>
          <a:lstStyle/>
          <a:p>
            <a:pPr>
              <a:buNone/>
            </a:pPr>
            <a:r>
              <a:rPr lang="en-US" u="sng" dirty="0" smtClean="0"/>
              <a:t>Reality</a:t>
            </a:r>
          </a:p>
          <a:p>
            <a:pPr marL="0" indent="0">
              <a:buNone/>
            </a:pPr>
            <a:r>
              <a:rPr lang="en-US" dirty="0" smtClean="0"/>
              <a:t>65.2% of participants  indicated significant levels of PTS (score of 30 or higher on PCL-C).</a:t>
            </a:r>
            <a:endParaRPr lang="en-US" dirty="0"/>
          </a:p>
        </p:txBody>
      </p:sp>
      <p:sp>
        <p:nvSpPr>
          <p:cNvPr id="6" name="TextBox 5"/>
          <p:cNvSpPr txBox="1"/>
          <p:nvPr/>
        </p:nvSpPr>
        <p:spPr>
          <a:xfrm>
            <a:off x="657352" y="4967932"/>
            <a:ext cx="7975600" cy="830997"/>
          </a:xfrm>
          <a:prstGeom prst="rect">
            <a:avLst/>
          </a:prstGeom>
          <a:noFill/>
        </p:spPr>
        <p:txBody>
          <a:bodyPr wrap="square" rtlCol="0">
            <a:spAutoFit/>
          </a:bodyPr>
          <a:lstStyle/>
          <a:p>
            <a:pPr algn="ctr"/>
            <a:r>
              <a:rPr lang="en-US" sz="2400" dirty="0" smtClean="0"/>
              <a:t>Implications?—Great support in grant writing for why we (LOSS Teams) need to exist in every community!</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aseline="-25000" dirty="0" smtClean="0"/>
              <a:t>Are the survivors we serve at risk of suicide themselves?</a:t>
            </a:r>
            <a:endParaRPr lang="en-US" baseline="-25000" dirty="0"/>
          </a:p>
        </p:txBody>
      </p:sp>
      <p:sp>
        <p:nvSpPr>
          <p:cNvPr id="3" name="Content Placeholder 2"/>
          <p:cNvSpPr>
            <a:spLocks noGrp="1"/>
          </p:cNvSpPr>
          <p:nvPr>
            <p:ph sz="quarter" idx="13"/>
          </p:nvPr>
        </p:nvSpPr>
        <p:spPr/>
        <p:txBody>
          <a:bodyPr/>
          <a:lstStyle/>
          <a:p>
            <a:pPr>
              <a:buNone/>
            </a:pPr>
            <a:r>
              <a:rPr lang="en-US" u="sng" dirty="0" smtClean="0"/>
              <a:t>Assumption</a:t>
            </a:r>
          </a:p>
          <a:p>
            <a:pPr marL="0" indent="0">
              <a:buNone/>
            </a:pPr>
            <a:r>
              <a:rPr lang="en-US" dirty="0" smtClean="0"/>
              <a:t>Being a survivor of suicide puts a person more at risk of suicide.</a:t>
            </a:r>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Content Placeholder 3"/>
          <p:cNvSpPr>
            <a:spLocks noGrp="1"/>
          </p:cNvSpPr>
          <p:nvPr>
            <p:ph sz="quarter" idx="14"/>
          </p:nvPr>
        </p:nvSpPr>
        <p:spPr/>
        <p:txBody>
          <a:bodyPr/>
          <a:lstStyle/>
          <a:p>
            <a:pPr>
              <a:buNone/>
            </a:pPr>
            <a:r>
              <a:rPr lang="en-US" u="sng" dirty="0" smtClean="0"/>
              <a:t>Reality</a:t>
            </a:r>
          </a:p>
          <a:p>
            <a:pPr>
              <a:buFont typeface="Wingdings" charset="2"/>
              <a:buChar char="ü"/>
            </a:pPr>
            <a:r>
              <a:rPr lang="en-US" dirty="0" smtClean="0"/>
              <a:t>Sadly, yes. </a:t>
            </a:r>
          </a:p>
          <a:p>
            <a:pPr>
              <a:buFont typeface="Wingdings" charset="2"/>
              <a:buChar char="ü"/>
            </a:pPr>
            <a:r>
              <a:rPr lang="en-US" dirty="0" smtClean="0"/>
              <a:t>Using Self-report 55.2% were at risk. </a:t>
            </a:r>
          </a:p>
          <a:p>
            <a:pPr>
              <a:buFont typeface="Wingdings" charset="2"/>
              <a:buChar char="ü"/>
            </a:pPr>
            <a:r>
              <a:rPr lang="en-US" dirty="0" smtClean="0"/>
              <a:t>Using INQ+ACSS, 67% were at risk. </a:t>
            </a:r>
          </a:p>
        </p:txBody>
      </p:sp>
      <p:sp>
        <p:nvSpPr>
          <p:cNvPr id="6" name="TextBox 5"/>
          <p:cNvSpPr txBox="1"/>
          <p:nvPr/>
        </p:nvSpPr>
        <p:spPr>
          <a:xfrm>
            <a:off x="657352" y="4967932"/>
            <a:ext cx="7975600" cy="1200328"/>
          </a:xfrm>
          <a:prstGeom prst="rect">
            <a:avLst/>
          </a:prstGeom>
          <a:noFill/>
        </p:spPr>
        <p:txBody>
          <a:bodyPr wrap="square" rtlCol="0">
            <a:spAutoFit/>
          </a:bodyPr>
          <a:lstStyle/>
          <a:p>
            <a:pPr algn="ctr"/>
            <a:r>
              <a:rPr lang="en-US" sz="2400" dirty="0" smtClean="0"/>
              <a:t>Implications?—More great support in grant writing for why we (LOSS Teams) need to exist in every community! </a:t>
            </a:r>
          </a:p>
          <a:p>
            <a:pPr algn="ctr"/>
            <a:r>
              <a:rPr lang="en-US" sz="2400" dirty="0" smtClean="0"/>
              <a:t>We (postvention) ARE prevention!</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Coping Strategies</a:t>
            </a:r>
            <a:endParaRPr lang="en-US" dirty="0"/>
          </a:p>
        </p:txBody>
      </p:sp>
      <p:sp>
        <p:nvSpPr>
          <p:cNvPr id="3" name="Content Placeholder 2"/>
          <p:cNvSpPr>
            <a:spLocks noGrp="1"/>
          </p:cNvSpPr>
          <p:nvPr>
            <p:ph sz="quarter" idx="13"/>
          </p:nvPr>
        </p:nvSpPr>
        <p:spPr>
          <a:xfrm>
            <a:off x="457200" y="1620838"/>
            <a:ext cx="4038600" cy="4525963"/>
          </a:xfrm>
        </p:spPr>
        <p:txBody>
          <a:bodyPr>
            <a:normAutofit/>
          </a:bodyPr>
          <a:lstStyle/>
          <a:p>
            <a:pPr>
              <a:buNone/>
            </a:pPr>
            <a:r>
              <a:rPr lang="en-US" u="sng" dirty="0" smtClean="0"/>
              <a:t>Assumptions</a:t>
            </a:r>
          </a:p>
          <a:p>
            <a:pPr marL="514350" indent="-514350">
              <a:buFont typeface="+mj-lt"/>
              <a:buAutoNum type="arabicPeriod"/>
            </a:pPr>
            <a:r>
              <a:rPr lang="en-US" dirty="0" smtClean="0"/>
              <a:t>The number of coping strategies a survivor employs will reduce his/her suicide risk.</a:t>
            </a:r>
          </a:p>
          <a:p>
            <a:pPr marL="514350" indent="-514350">
              <a:buFont typeface="+mj-lt"/>
              <a:buAutoNum type="arabicPeriod"/>
            </a:pPr>
            <a:r>
              <a:rPr lang="en-US" dirty="0" smtClean="0"/>
              <a:t>The number of coping strategies a </a:t>
            </a:r>
            <a:r>
              <a:rPr lang="en-US" dirty="0"/>
              <a:t>survivor employs will reduce his/her </a:t>
            </a:r>
            <a:r>
              <a:rPr lang="en-US" dirty="0" smtClean="0"/>
              <a:t>PTS. </a:t>
            </a:r>
          </a:p>
        </p:txBody>
      </p:sp>
      <p:sp>
        <p:nvSpPr>
          <p:cNvPr id="4" name="Content Placeholder 3"/>
          <p:cNvSpPr>
            <a:spLocks noGrp="1"/>
          </p:cNvSpPr>
          <p:nvPr>
            <p:ph sz="quarter" idx="14"/>
          </p:nvPr>
        </p:nvSpPr>
        <p:spPr>
          <a:xfrm>
            <a:off x="4648200" y="1620838"/>
            <a:ext cx="4038600" cy="4525963"/>
          </a:xfrm>
        </p:spPr>
        <p:txBody>
          <a:bodyPr>
            <a:normAutofit/>
          </a:bodyPr>
          <a:lstStyle/>
          <a:p>
            <a:pPr>
              <a:buNone/>
            </a:pPr>
            <a:r>
              <a:rPr lang="en-US" u="sng" dirty="0" smtClean="0"/>
              <a:t>Reality</a:t>
            </a:r>
          </a:p>
          <a:p>
            <a:pPr>
              <a:buFont typeface="Wingdings" charset="2"/>
              <a:buChar char="ü"/>
            </a:pPr>
            <a:r>
              <a:rPr lang="en-US" dirty="0" smtClean="0"/>
              <a:t>As number of coping strategies increase, so do suicide risk and PTS. </a:t>
            </a:r>
          </a:p>
          <a:p>
            <a:pPr>
              <a:buFont typeface="Wingdings" charset="2"/>
              <a:buChar char="ü"/>
            </a:pPr>
            <a:r>
              <a:rPr lang="en-US" dirty="0" smtClean="0"/>
              <a:t>This may be due to the “search” for the coping strategy that relieves the pain and grief.</a:t>
            </a:r>
          </a:p>
        </p:txBody>
      </p:sp>
      <p:sp>
        <p:nvSpPr>
          <p:cNvPr id="6" name="TextBox 5"/>
          <p:cNvSpPr txBox="1"/>
          <p:nvPr/>
        </p:nvSpPr>
        <p:spPr>
          <a:xfrm>
            <a:off x="508000" y="5251103"/>
            <a:ext cx="7975600" cy="461665"/>
          </a:xfrm>
          <a:prstGeom prst="rect">
            <a:avLst/>
          </a:prstGeom>
          <a:noFill/>
        </p:spPr>
        <p:txBody>
          <a:bodyPr wrap="square" rtlCol="0">
            <a:spAutoFit/>
          </a:bodyPr>
          <a:lstStyle/>
          <a:p>
            <a:pPr algn="ctr"/>
            <a:r>
              <a:rPr lang="en-US" sz="2400" dirty="0" smtClean="0"/>
              <a:t>What can we do?</a:t>
            </a:r>
            <a:endParaRPr lang="en-US" sz="2400"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1122</TotalTime>
  <Words>1910</Words>
  <Application>Microsoft Macintosh PowerPoint</Application>
  <PresentationFormat>On-screen Show (4:3)</PresentationFormat>
  <Paragraphs>225</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Sketchbook</vt:lpstr>
      <vt:lpstr>Suicide Survivor Experiences with Support Groups, Post-Traumatic Stress, and LOSS Team:  Preliminary Results of a National Survey </vt:lpstr>
      <vt:lpstr>Sorry I can’t be there with you!</vt:lpstr>
      <vt:lpstr>Purpose</vt:lpstr>
      <vt:lpstr>Method</vt:lpstr>
      <vt:lpstr>Demographics: Are our assumptions about who we serve correct?</vt:lpstr>
      <vt:lpstr>Services Used: Are we referring as we should?</vt:lpstr>
      <vt:lpstr>What is the extent of survivorship’s psychological impact on those we serve?</vt:lpstr>
      <vt:lpstr>Are the survivors we serve at risk of suicide themselves?</vt:lpstr>
      <vt:lpstr>Coping Strategies</vt:lpstr>
      <vt:lpstr>Suicide Survivors’ Experiences with LOSS Team—National Survey Results</vt:lpstr>
      <vt:lpstr>Suicide Survivors’ Experiences with LOSS Team—Tarrant County Research Results</vt:lpstr>
      <vt:lpstr>Tarrant County Stats</vt:lpstr>
      <vt:lpstr>Questions?</vt:lpstr>
    </vt:vector>
  </TitlesOfParts>
  <Company>pudge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LOSS Team Activities on Survivors </dc:title>
  <dc:creator>Laura Frank</dc:creator>
  <cp:lastModifiedBy>R A</cp:lastModifiedBy>
  <cp:revision>22</cp:revision>
  <dcterms:created xsi:type="dcterms:W3CDTF">2013-04-22T16:15:15Z</dcterms:created>
  <dcterms:modified xsi:type="dcterms:W3CDTF">2013-09-04T18:16:34Z</dcterms:modified>
</cp:coreProperties>
</file>