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1"/>
  </p:notesMasterIdLst>
  <p:sldIdLst>
    <p:sldId id="256" r:id="rId3"/>
    <p:sldId id="257" r:id="rId4"/>
    <p:sldId id="273" r:id="rId5"/>
    <p:sldId id="274" r:id="rId6"/>
    <p:sldId id="275" r:id="rId7"/>
    <p:sldId id="258" r:id="rId8"/>
    <p:sldId id="259" r:id="rId9"/>
    <p:sldId id="260" r:id="rId10"/>
    <p:sldId id="261" r:id="rId11"/>
    <p:sldId id="262" r:id="rId12"/>
    <p:sldId id="263" r:id="rId13"/>
    <p:sldId id="264" r:id="rId14"/>
    <p:sldId id="271" r:id="rId15"/>
    <p:sldId id="272" r:id="rId16"/>
    <p:sldId id="267" r:id="rId17"/>
    <p:sldId id="268" r:id="rId18"/>
    <p:sldId id="269" r:id="rId19"/>
    <p:sldId id="270" r:id="rId20"/>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5pPr>
    <a:lvl6pPr marL="2286000" algn="l" defTabSz="914400" rtl="0" eaLnBrk="1" latinLnBrk="0" hangingPunct="1">
      <a:defRPr sz="4200" kern="1200">
        <a:solidFill>
          <a:srgbClr val="000000"/>
        </a:solidFill>
        <a:latin typeface="Gill Sans" charset="0"/>
        <a:ea typeface="ヒラギノ角ゴ ProN W3" charset="-128"/>
        <a:cs typeface="+mn-cs"/>
        <a:sym typeface="Gill Sans" charset="0"/>
      </a:defRPr>
    </a:lvl6pPr>
    <a:lvl7pPr marL="2743200" algn="l" defTabSz="914400" rtl="0" eaLnBrk="1" latinLnBrk="0" hangingPunct="1">
      <a:defRPr sz="4200" kern="1200">
        <a:solidFill>
          <a:srgbClr val="000000"/>
        </a:solidFill>
        <a:latin typeface="Gill Sans" charset="0"/>
        <a:ea typeface="ヒラギノ角ゴ ProN W3" charset="-128"/>
        <a:cs typeface="+mn-cs"/>
        <a:sym typeface="Gill Sans" charset="0"/>
      </a:defRPr>
    </a:lvl7pPr>
    <a:lvl8pPr marL="3200400" algn="l" defTabSz="914400" rtl="0" eaLnBrk="1" latinLnBrk="0" hangingPunct="1">
      <a:defRPr sz="4200" kern="1200">
        <a:solidFill>
          <a:srgbClr val="000000"/>
        </a:solidFill>
        <a:latin typeface="Gill Sans" charset="0"/>
        <a:ea typeface="ヒラギノ角ゴ ProN W3" charset="-128"/>
        <a:cs typeface="+mn-cs"/>
        <a:sym typeface="Gill Sans" charset="0"/>
      </a:defRPr>
    </a:lvl8pPr>
    <a:lvl9pPr marL="3657600" algn="l" defTabSz="914400" rtl="0" eaLnBrk="1" latinLnBrk="0" hangingPunct="1">
      <a:defRPr sz="4200" kern="1200">
        <a:solidFill>
          <a:srgbClr val="000000"/>
        </a:solidFill>
        <a:latin typeface="Gill Sans" charset="0"/>
        <a:ea typeface="ヒラギノ角ゴ ProN W3" charset="-128"/>
        <a:cs typeface="+mn-cs"/>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6" y="-4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8D87AD-8BB9-4CFE-BB11-F3D5F4EA28A6}" type="datetimeFigureOut">
              <a:rPr lang="en-US" smtClean="0"/>
              <a:pPr/>
              <a:t>7/29/2013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A08E14-EFFA-4C42-B2ED-5AEE4B0DC3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D8994B77-B692-4912-B8D5-F6ECAEC2B7A7}"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52C07FC7-EE2C-4528-BA02-8C01CFF1761B}"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888" y="1371600"/>
            <a:ext cx="2057400" cy="371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0688" y="1371600"/>
            <a:ext cx="6019800" cy="371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87FE25AC-4FEA-4CA5-B662-6CF3705437DE}"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D7FC9DF6-5301-4D01-970E-8A10A3E2C815}"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BC5AB050-4CA5-4058-B85E-5B0DA8E4F062}"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F705DA87-6150-433F-B58E-8DF3D4E54EFD}"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6174F867-CFDA-4E06-8749-AF60EB8688B1}"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D280AEFC-3B94-4D99-9AB2-646C2B225DD4}"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DD50DB06-CA00-488B-BD7D-A503E2B7A910}"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6AC96149-DD7D-413C-B239-8B5A1E3A7623}" type="slidenum">
              <a:rPr lang="en-US"/>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EDCAB3AC-F0D7-4CF4-A87D-63A3DEA63071}"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fld id="{C12FD8C7-E4EB-4968-8C3C-55C6A5412EB2}"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Lucida Grande"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AF3D7714-E4BE-4F3E-AA71-79A4648D3F08}"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B24AAB7C-4FA8-4646-AE37-C5DDC622FB13}"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34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34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D78A3A0D-C9C7-4687-BE59-F2100E8A2D0C}"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63914B15-B162-45AE-A6FB-B97B4D877436}"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3330575"/>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330575"/>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fld id="{8B74CE5F-2CEB-4E04-9AC4-857669735C26}"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fld id="{6AA0AB0E-5CAC-4CDD-83D7-9EDD9253007D}"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fld id="{BA7DEFAC-FF62-4B0B-BA26-8A548F198E96}"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04ED920C-3169-4AF5-80D3-95DCD547C7E5}"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3F3DD1D2-5FF5-4E92-9994-2BBB27131B1C}"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Lucida Grande"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AA8EEC31-5C2D-4986-9473-E4CB68512945}"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20688" y="1371600"/>
            <a:ext cx="8229600" cy="1828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p>
            <a:pPr lvl="0"/>
            <a:r>
              <a:rPr lang="en-US">
                <a:sym typeface="Lucida Grande" charset="0"/>
              </a:rPr>
              <a:t>Click to edit Master title style</a:t>
            </a:r>
          </a:p>
        </p:txBody>
      </p:sp>
      <p:sp>
        <p:nvSpPr>
          <p:cNvPr id="1026" name="Text Box 2"/>
          <p:cNvSpPr txBox="1">
            <a:spLocks noGrp="1" noChangeArrowheads="1"/>
          </p:cNvSpPr>
          <p:nvPr>
            <p:ph type="sldNum" sz="quarter" idx="4"/>
          </p:nvPr>
        </p:nvSpPr>
        <p:spPr bwMode="auto">
          <a:xfrm>
            <a:off x="8480425" y="6591300"/>
            <a:ext cx="206375" cy="190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rgbClr val="BABABA"/>
                </a:solidFill>
                <a:latin typeface="Lucida Grande" charset="0"/>
                <a:ea typeface="ＭＳ Ｐゴシック" charset="-128"/>
                <a:sym typeface="Lucida Grande" charset="0"/>
              </a:defRPr>
            </a:lvl1pPr>
          </a:lstStyle>
          <a:p>
            <a:fld id="{79E5D939-EB95-4733-8CF8-32A5E7E05E5C}" type="slidenum">
              <a:rPr lang="en-US"/>
              <a:pPr/>
              <a:t>‹#›</a:t>
            </a:fld>
            <a:endParaRPr lang="en-US"/>
          </a:p>
        </p:txBody>
      </p:sp>
      <p:sp>
        <p:nvSpPr>
          <p:cNvPr id="1027" name="Rectangle 3"/>
          <p:cNvSpPr>
            <a:spLocks noGrp="1" noChangeArrowheads="1"/>
          </p:cNvSpPr>
          <p:nvPr>
            <p:ph type="body" idx="1"/>
          </p:nvPr>
        </p:nvSpPr>
        <p:spPr bwMode="auto">
          <a:xfrm>
            <a:off x="1371600" y="3330575"/>
            <a:ext cx="6400800" cy="1752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en-US">
                <a:sym typeface="Lucida Grande" charset="0"/>
              </a:rPr>
              <a:t>Click to edit Master text styles</a:t>
            </a:r>
          </a:p>
          <a:p>
            <a:pPr lvl="1"/>
            <a:r>
              <a:rPr lang="en-US">
                <a:sym typeface="Lucida Grande" charset="0"/>
              </a:rPr>
              <a:t>Second level</a:t>
            </a:r>
          </a:p>
          <a:p>
            <a:pPr lvl="2"/>
            <a:r>
              <a:rPr lang="en-US">
                <a:sym typeface="Lucida Grande" charset="0"/>
              </a:rPr>
              <a:t>Third level</a:t>
            </a:r>
          </a:p>
          <a:p>
            <a:pPr lvl="3"/>
            <a:r>
              <a:rPr lang="en-US">
                <a:sym typeface="Lucida Grande" charset="0"/>
              </a:rPr>
              <a:t>Fourth level</a:t>
            </a:r>
          </a:p>
          <a:p>
            <a:pPr lvl="4"/>
            <a:r>
              <a:rPr lang="en-US">
                <a:sym typeface="Lucida Grande" charset="0"/>
              </a:rPr>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ftr="0" dt="0"/>
  <p:txStyles>
    <p:titleStyle>
      <a:lvl1pPr algn="ctr" rtl="0" eaLnBrk="0" fontAlgn="base" hangingPunct="0">
        <a:spcBef>
          <a:spcPct val="0"/>
        </a:spcBef>
        <a:spcAft>
          <a:spcPct val="0"/>
        </a:spcAft>
        <a:defRPr sz="4800" b="1">
          <a:solidFill>
            <a:srgbClr val="F1E2A6"/>
          </a:solidFill>
          <a:effectLst>
            <a:outerShdw blurRad="38100" dist="38100" dir="2700000" algn="tl">
              <a:srgbClr val="FFFFFF"/>
            </a:outerShdw>
          </a:effectLst>
          <a:latin typeface="+mj-lt"/>
          <a:ea typeface="+mj-ea"/>
          <a:cs typeface="+mj-cs"/>
          <a:sym typeface="Lucida Grande" charset="0"/>
        </a:defRPr>
      </a:lvl1pPr>
      <a:lvl2pPr algn="ctr" rtl="0" eaLnBrk="0" fontAlgn="base" hangingPunct="0">
        <a:spcBef>
          <a:spcPct val="0"/>
        </a:spcBef>
        <a:spcAft>
          <a:spcPct val="0"/>
        </a:spcAft>
        <a:defRPr sz="48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2pPr>
      <a:lvl3pPr algn="ctr" rtl="0" eaLnBrk="0" fontAlgn="base" hangingPunct="0">
        <a:spcBef>
          <a:spcPct val="0"/>
        </a:spcBef>
        <a:spcAft>
          <a:spcPct val="0"/>
        </a:spcAft>
        <a:defRPr sz="48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3pPr>
      <a:lvl4pPr algn="ctr" rtl="0" eaLnBrk="0" fontAlgn="base" hangingPunct="0">
        <a:spcBef>
          <a:spcPct val="0"/>
        </a:spcBef>
        <a:spcAft>
          <a:spcPct val="0"/>
        </a:spcAft>
        <a:defRPr sz="48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4pPr>
      <a:lvl5pPr algn="ctr" rtl="0" eaLnBrk="0" fontAlgn="base" hangingPunct="0">
        <a:spcBef>
          <a:spcPct val="0"/>
        </a:spcBef>
        <a:spcAft>
          <a:spcPct val="0"/>
        </a:spcAft>
        <a:defRPr sz="48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5pPr>
      <a:lvl6pPr marL="457200" algn="ctr" rtl="0" fontAlgn="base">
        <a:spcBef>
          <a:spcPct val="0"/>
        </a:spcBef>
        <a:spcAft>
          <a:spcPct val="0"/>
        </a:spcAft>
        <a:defRPr sz="48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6pPr>
      <a:lvl7pPr marL="914400" algn="ctr" rtl="0" fontAlgn="base">
        <a:spcBef>
          <a:spcPct val="0"/>
        </a:spcBef>
        <a:spcAft>
          <a:spcPct val="0"/>
        </a:spcAft>
        <a:defRPr sz="48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7pPr>
      <a:lvl8pPr marL="1371600" algn="ctr" rtl="0" fontAlgn="base">
        <a:spcBef>
          <a:spcPct val="0"/>
        </a:spcBef>
        <a:spcAft>
          <a:spcPct val="0"/>
        </a:spcAft>
        <a:defRPr sz="48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8pPr>
      <a:lvl9pPr marL="1828800" algn="ctr" rtl="0" fontAlgn="base">
        <a:spcBef>
          <a:spcPct val="0"/>
        </a:spcBef>
        <a:spcAft>
          <a:spcPct val="0"/>
        </a:spcAft>
        <a:defRPr sz="48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9pPr>
    </p:titleStyle>
    <p:bodyStyle>
      <a:lvl1pPr marL="342900" indent="-342900" algn="ctr" rtl="0" eaLnBrk="0" fontAlgn="base" hangingPunct="0">
        <a:spcBef>
          <a:spcPts val="700"/>
        </a:spcBef>
        <a:spcAft>
          <a:spcPct val="0"/>
        </a:spcAft>
        <a:defRPr sz="2800">
          <a:solidFill>
            <a:schemeClr val="tx1"/>
          </a:solidFill>
          <a:latin typeface="+mn-lt"/>
          <a:ea typeface="+mn-ea"/>
          <a:cs typeface="+mn-cs"/>
          <a:sym typeface="Lucida Grande" charset="0"/>
        </a:defRPr>
      </a:lvl1pPr>
      <a:lvl2pPr marL="419100" indent="38100" algn="ctr" rtl="0" eaLnBrk="0" fontAlgn="base" hangingPunct="0">
        <a:spcBef>
          <a:spcPts val="600"/>
        </a:spcBef>
        <a:spcAft>
          <a:spcPct val="0"/>
        </a:spcAft>
        <a:defRPr sz="2400">
          <a:solidFill>
            <a:schemeClr val="tx1"/>
          </a:solidFill>
          <a:latin typeface="+mn-lt"/>
          <a:ea typeface="+mn-ea"/>
          <a:cs typeface="+mn-cs"/>
          <a:sym typeface="Lucida Grande" charset="0"/>
        </a:defRPr>
      </a:lvl2pPr>
      <a:lvl3pPr marL="876300" indent="38100" algn="ctr" rtl="0" eaLnBrk="0" fontAlgn="base" hangingPunct="0">
        <a:spcBef>
          <a:spcPts val="500"/>
        </a:spcBef>
        <a:spcAft>
          <a:spcPct val="0"/>
        </a:spcAft>
        <a:defRPr sz="2200">
          <a:solidFill>
            <a:schemeClr val="tx1"/>
          </a:solidFill>
          <a:latin typeface="+mn-lt"/>
          <a:ea typeface="+mn-ea"/>
          <a:cs typeface="+mn-cs"/>
          <a:sym typeface="Lucida Grande" charset="0"/>
        </a:defRPr>
      </a:lvl3pPr>
      <a:lvl4pPr marL="1333500" indent="38100" algn="ctr" rtl="0" eaLnBrk="0" fontAlgn="base" hangingPunct="0">
        <a:spcBef>
          <a:spcPts val="500"/>
        </a:spcBef>
        <a:spcAft>
          <a:spcPct val="0"/>
        </a:spcAft>
        <a:defRPr sz="2000">
          <a:solidFill>
            <a:schemeClr val="tx1"/>
          </a:solidFill>
          <a:latin typeface="+mn-lt"/>
          <a:ea typeface="+mn-ea"/>
          <a:cs typeface="+mn-cs"/>
          <a:sym typeface="Lucida Grande" charset="0"/>
        </a:defRPr>
      </a:lvl4pPr>
      <a:lvl5pPr marL="1790700" indent="38100" algn="ctr" rtl="0" eaLnBrk="0" fontAlgn="base" hangingPunct="0">
        <a:spcBef>
          <a:spcPts val="500"/>
        </a:spcBef>
        <a:spcAft>
          <a:spcPct val="0"/>
        </a:spcAft>
        <a:defRPr sz="2000">
          <a:solidFill>
            <a:schemeClr val="tx1"/>
          </a:solidFill>
          <a:latin typeface="+mn-lt"/>
          <a:ea typeface="+mn-ea"/>
          <a:cs typeface="+mn-cs"/>
          <a:sym typeface="Lucida Grande" charset="0"/>
        </a:defRPr>
      </a:lvl5pPr>
      <a:lvl6pPr marL="2247900" algn="ctr" rtl="0" fontAlgn="base">
        <a:spcBef>
          <a:spcPts val="500"/>
        </a:spcBef>
        <a:spcAft>
          <a:spcPct val="0"/>
        </a:spcAft>
        <a:defRPr sz="2000">
          <a:solidFill>
            <a:schemeClr val="tx1"/>
          </a:solidFill>
          <a:latin typeface="+mn-lt"/>
          <a:ea typeface="+mn-ea"/>
          <a:cs typeface="+mn-cs"/>
          <a:sym typeface="Lucida Grande" charset="0"/>
        </a:defRPr>
      </a:lvl6pPr>
      <a:lvl7pPr marL="2705100" algn="ctr" rtl="0" fontAlgn="base">
        <a:spcBef>
          <a:spcPts val="500"/>
        </a:spcBef>
        <a:spcAft>
          <a:spcPct val="0"/>
        </a:spcAft>
        <a:defRPr sz="2000">
          <a:solidFill>
            <a:schemeClr val="tx1"/>
          </a:solidFill>
          <a:latin typeface="+mn-lt"/>
          <a:ea typeface="+mn-ea"/>
          <a:cs typeface="+mn-cs"/>
          <a:sym typeface="Lucida Grande" charset="0"/>
        </a:defRPr>
      </a:lvl7pPr>
      <a:lvl8pPr marL="3162300" algn="ctr" rtl="0" fontAlgn="base">
        <a:spcBef>
          <a:spcPts val="500"/>
        </a:spcBef>
        <a:spcAft>
          <a:spcPct val="0"/>
        </a:spcAft>
        <a:defRPr sz="2000">
          <a:solidFill>
            <a:schemeClr val="tx1"/>
          </a:solidFill>
          <a:latin typeface="+mn-lt"/>
          <a:ea typeface="+mn-ea"/>
          <a:cs typeface="+mn-cs"/>
          <a:sym typeface="Lucida Grande" charset="0"/>
        </a:defRPr>
      </a:lvl8pPr>
      <a:lvl9pPr marL="3619500" algn="ctr" rtl="0" fontAlgn="base">
        <a:spcBef>
          <a:spcPts val="500"/>
        </a:spcBef>
        <a:spcAft>
          <a:spcPct val="0"/>
        </a:spcAft>
        <a:defRPr sz="2000">
          <a:solidFill>
            <a:schemeClr val="tx1"/>
          </a:solidFill>
          <a:latin typeface="+mn-lt"/>
          <a:ea typeface="+mn-ea"/>
          <a:cs typeface="+mn-cs"/>
          <a:sym typeface="Lucida Grand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Lucida Grande" charset="0"/>
              </a:rPr>
              <a:t>Click to edit Master title style</a:t>
            </a:r>
          </a:p>
        </p:txBody>
      </p:sp>
      <p:sp>
        <p:nvSpPr>
          <p:cNvPr id="2050" name="Rectangle 2"/>
          <p:cNvSpPr>
            <a:spLocks noGrp="1" noChangeArrowheads="1"/>
          </p:cNvSpPr>
          <p:nvPr>
            <p:ph type="body" idx="1"/>
          </p:nvPr>
        </p:nvSpPr>
        <p:spPr bwMode="auto">
          <a:xfrm>
            <a:off x="457200" y="1600200"/>
            <a:ext cx="8229600" cy="47085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en-US">
                <a:sym typeface="Lucida Grande" charset="0"/>
              </a:rPr>
              <a:t>Click to edit Master text styles</a:t>
            </a:r>
          </a:p>
          <a:p>
            <a:pPr lvl="1"/>
            <a:r>
              <a:rPr lang="en-US">
                <a:sym typeface="Lucida Grande" charset="0"/>
              </a:rPr>
              <a:t>Second level</a:t>
            </a:r>
          </a:p>
          <a:p>
            <a:pPr lvl="2"/>
            <a:r>
              <a:rPr lang="en-US">
                <a:sym typeface="Lucida Grande" charset="0"/>
              </a:rPr>
              <a:t>Third level</a:t>
            </a:r>
          </a:p>
          <a:p>
            <a:pPr lvl="3"/>
            <a:r>
              <a:rPr lang="en-US">
                <a:sym typeface="Lucida Grande" charset="0"/>
              </a:rPr>
              <a:t>Fourth level</a:t>
            </a:r>
          </a:p>
          <a:p>
            <a:pPr lvl="4"/>
            <a:r>
              <a:rPr lang="en-US">
                <a:sym typeface="Lucida Grande" charset="0"/>
              </a:rPr>
              <a:t>Fifth level</a:t>
            </a:r>
          </a:p>
        </p:txBody>
      </p:sp>
      <p:sp>
        <p:nvSpPr>
          <p:cNvPr id="2051" name="Text Box 3"/>
          <p:cNvSpPr txBox="1">
            <a:spLocks noGrp="1" noChangeArrowheads="1"/>
          </p:cNvSpPr>
          <p:nvPr>
            <p:ph type="sldNum" sz="quarter" idx="4"/>
          </p:nvPr>
        </p:nvSpPr>
        <p:spPr bwMode="auto">
          <a:xfrm>
            <a:off x="8480425" y="6591300"/>
            <a:ext cx="206375" cy="190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rgbClr val="BABABA"/>
                </a:solidFill>
                <a:latin typeface="Lucida Grande" charset="0"/>
                <a:ea typeface="ＭＳ Ｐゴシック" charset="-128"/>
                <a:sym typeface="Lucida Grande" charset="0"/>
              </a:defRPr>
            </a:lvl1pPr>
          </a:lstStyle>
          <a:p>
            <a:fld id="{9A9902C6-3077-400F-A730-7FD21314235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rtl="0" eaLnBrk="0" fontAlgn="base" hangingPunct="0">
        <a:spcBef>
          <a:spcPct val="0"/>
        </a:spcBef>
        <a:spcAft>
          <a:spcPct val="0"/>
        </a:spcAft>
        <a:defRPr sz="4100" b="1">
          <a:solidFill>
            <a:srgbClr val="F1E2A6"/>
          </a:solidFill>
          <a:effectLst>
            <a:outerShdw blurRad="38100" dist="38100" dir="2700000" algn="tl">
              <a:srgbClr val="FFFFFF"/>
            </a:outerShdw>
          </a:effectLst>
          <a:latin typeface="+mj-lt"/>
          <a:ea typeface="+mj-ea"/>
          <a:cs typeface="+mj-cs"/>
          <a:sym typeface="Lucida Grande" charset="0"/>
        </a:defRPr>
      </a:lvl1pPr>
      <a:lvl2pPr algn="ctr" rtl="0" eaLnBrk="0" fontAlgn="base" hangingPunct="0">
        <a:spcBef>
          <a:spcPct val="0"/>
        </a:spcBef>
        <a:spcAft>
          <a:spcPct val="0"/>
        </a:spcAft>
        <a:defRPr sz="41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2pPr>
      <a:lvl3pPr algn="ctr" rtl="0" eaLnBrk="0" fontAlgn="base" hangingPunct="0">
        <a:spcBef>
          <a:spcPct val="0"/>
        </a:spcBef>
        <a:spcAft>
          <a:spcPct val="0"/>
        </a:spcAft>
        <a:defRPr sz="41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3pPr>
      <a:lvl4pPr algn="ctr" rtl="0" eaLnBrk="0" fontAlgn="base" hangingPunct="0">
        <a:spcBef>
          <a:spcPct val="0"/>
        </a:spcBef>
        <a:spcAft>
          <a:spcPct val="0"/>
        </a:spcAft>
        <a:defRPr sz="41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4pPr>
      <a:lvl5pPr algn="ctr" rtl="0" eaLnBrk="0" fontAlgn="base" hangingPunct="0">
        <a:spcBef>
          <a:spcPct val="0"/>
        </a:spcBef>
        <a:spcAft>
          <a:spcPct val="0"/>
        </a:spcAft>
        <a:defRPr sz="41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5pPr>
      <a:lvl6pPr marL="457200" algn="ctr" rtl="0" fontAlgn="base">
        <a:spcBef>
          <a:spcPct val="0"/>
        </a:spcBef>
        <a:spcAft>
          <a:spcPct val="0"/>
        </a:spcAft>
        <a:defRPr sz="41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6pPr>
      <a:lvl7pPr marL="914400" algn="ctr" rtl="0" fontAlgn="base">
        <a:spcBef>
          <a:spcPct val="0"/>
        </a:spcBef>
        <a:spcAft>
          <a:spcPct val="0"/>
        </a:spcAft>
        <a:defRPr sz="41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7pPr>
      <a:lvl8pPr marL="1371600" algn="ctr" rtl="0" fontAlgn="base">
        <a:spcBef>
          <a:spcPct val="0"/>
        </a:spcBef>
        <a:spcAft>
          <a:spcPct val="0"/>
        </a:spcAft>
        <a:defRPr sz="41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8pPr>
      <a:lvl9pPr marL="1828800" algn="ctr" rtl="0" fontAlgn="base">
        <a:spcBef>
          <a:spcPct val="0"/>
        </a:spcBef>
        <a:spcAft>
          <a:spcPct val="0"/>
        </a:spcAft>
        <a:defRPr sz="4100" b="1">
          <a:solidFill>
            <a:srgbClr val="F1E2A6"/>
          </a:solidFill>
          <a:effectLst>
            <a:outerShdw blurRad="38100" dist="38100" dir="2700000" algn="tl">
              <a:srgbClr val="FFFFFF"/>
            </a:outerShdw>
          </a:effectLst>
          <a:latin typeface="Lucida Grande" charset="0"/>
          <a:ea typeface="ヒラギノ角ゴ ProN W6" charset="0"/>
          <a:cs typeface="ヒラギノ角ゴ ProN W6" charset="0"/>
          <a:sym typeface="Lucida Grande" charset="0"/>
        </a:defRPr>
      </a:lvl9pPr>
    </p:titleStyle>
    <p:bodyStyle>
      <a:lvl1pPr marL="509588" indent="-411163" algn="l" rtl="0" eaLnBrk="0" fontAlgn="base" hangingPunct="0">
        <a:spcBef>
          <a:spcPts val="700"/>
        </a:spcBef>
        <a:spcAft>
          <a:spcPct val="0"/>
        </a:spcAft>
        <a:buClr>
          <a:srgbClr val="F9F9F9"/>
        </a:buClr>
        <a:buSzPct val="64000"/>
        <a:buFont typeface="Wingdings 2" pitchFamily="18" charset="2"/>
        <a:buChar char="¨"/>
        <a:defRPr sz="2800">
          <a:solidFill>
            <a:schemeClr val="tx1"/>
          </a:solidFill>
          <a:latin typeface="+mn-lt"/>
          <a:ea typeface="+mn-ea"/>
          <a:cs typeface="+mn-cs"/>
          <a:sym typeface="Lucida Grande" charset="0"/>
        </a:defRPr>
      </a:lvl1pPr>
      <a:lvl2pPr marL="830263" indent="-284163" algn="l" rtl="0" eaLnBrk="0" fontAlgn="base" hangingPunct="0">
        <a:spcBef>
          <a:spcPts val="600"/>
        </a:spcBef>
        <a:spcAft>
          <a:spcPct val="0"/>
        </a:spcAft>
        <a:buClr>
          <a:srgbClr val="FFFFFF"/>
        </a:buClr>
        <a:buSzPct val="80000"/>
        <a:buFont typeface="Wingdings 2" pitchFamily="18" charset="2"/>
        <a:buChar char="¡"/>
        <a:defRPr sz="2400">
          <a:solidFill>
            <a:schemeClr val="tx1"/>
          </a:solidFill>
          <a:latin typeface="+mn-lt"/>
          <a:ea typeface="+mn-ea"/>
          <a:cs typeface="+mn-cs"/>
          <a:sym typeface="Lucida Grande" charset="0"/>
        </a:defRPr>
      </a:lvl2pPr>
      <a:lvl3pPr marL="1095375" indent="-228600" algn="l" rtl="0" eaLnBrk="0" fontAlgn="base" hangingPunct="0">
        <a:spcBef>
          <a:spcPts val="500"/>
        </a:spcBef>
        <a:spcAft>
          <a:spcPct val="0"/>
        </a:spcAft>
        <a:buClr>
          <a:srgbClr val="FFFFFF"/>
        </a:buClr>
        <a:buSzPct val="94000"/>
        <a:buFont typeface="Wingdings" pitchFamily="2" charset="2"/>
        <a:buChar char="ú"/>
        <a:defRPr sz="2200">
          <a:solidFill>
            <a:schemeClr val="tx1"/>
          </a:solidFill>
          <a:latin typeface="+mn-lt"/>
          <a:ea typeface="+mn-ea"/>
          <a:cs typeface="+mn-cs"/>
          <a:sym typeface="Lucida Grande" charset="0"/>
        </a:defRPr>
      </a:lvl3pPr>
      <a:lvl4pPr marL="1314450" indent="-182563" algn="l" rtl="0" eaLnBrk="0" fontAlgn="base" hangingPunct="0">
        <a:spcBef>
          <a:spcPts val="500"/>
        </a:spcBef>
        <a:spcAft>
          <a:spcPct val="0"/>
        </a:spcAft>
        <a:buClr>
          <a:srgbClr val="FFFFFF"/>
        </a:buClr>
        <a:buSzPct val="100000"/>
        <a:buFont typeface="Wingdings 3" pitchFamily="18" charset="2"/>
        <a:buChar char="­"/>
        <a:defRPr sz="2000">
          <a:solidFill>
            <a:schemeClr val="tx1"/>
          </a:solidFill>
          <a:latin typeface="+mn-lt"/>
          <a:ea typeface="+mn-ea"/>
          <a:cs typeface="+mn-cs"/>
          <a:sym typeface="Lucida Grande" charset="0"/>
        </a:defRPr>
      </a:lvl4pPr>
      <a:lvl5pPr marL="1506538" indent="-182563" algn="l" rtl="0" eaLnBrk="0" fontAlgn="base" hangingPunct="0">
        <a:spcBef>
          <a:spcPts val="500"/>
        </a:spcBef>
        <a:spcAft>
          <a:spcPct val="0"/>
        </a:spcAft>
        <a:buClr>
          <a:srgbClr val="FFFFFF"/>
        </a:buClr>
        <a:buSzPct val="100000"/>
        <a:buFont typeface="Wingdings 2" pitchFamily="18" charset="2"/>
        <a:buChar char=" "/>
        <a:defRPr sz="2000">
          <a:solidFill>
            <a:schemeClr val="tx1"/>
          </a:solidFill>
          <a:latin typeface="+mn-lt"/>
          <a:ea typeface="+mn-ea"/>
          <a:cs typeface="+mn-cs"/>
          <a:sym typeface="Lucida Grande" charset="0"/>
        </a:defRPr>
      </a:lvl5pPr>
      <a:lvl6pPr marL="1963738" indent="-182563" algn="l" rtl="0" fontAlgn="base">
        <a:spcBef>
          <a:spcPts val="500"/>
        </a:spcBef>
        <a:spcAft>
          <a:spcPct val="0"/>
        </a:spcAft>
        <a:buClr>
          <a:srgbClr val="FFFFFF"/>
        </a:buClr>
        <a:buSzPct val="100000"/>
        <a:buFont typeface="Wingdings 2" charset="0"/>
        <a:buChar char=" "/>
        <a:defRPr sz="2000">
          <a:solidFill>
            <a:schemeClr val="tx1"/>
          </a:solidFill>
          <a:latin typeface="+mn-lt"/>
          <a:ea typeface="+mn-ea"/>
          <a:cs typeface="+mn-cs"/>
          <a:sym typeface="Lucida Grande" charset="0"/>
        </a:defRPr>
      </a:lvl6pPr>
      <a:lvl7pPr marL="2420938" indent="-182563" algn="l" rtl="0" fontAlgn="base">
        <a:spcBef>
          <a:spcPts val="500"/>
        </a:spcBef>
        <a:spcAft>
          <a:spcPct val="0"/>
        </a:spcAft>
        <a:buClr>
          <a:srgbClr val="FFFFFF"/>
        </a:buClr>
        <a:buSzPct val="100000"/>
        <a:buFont typeface="Wingdings 2" charset="0"/>
        <a:buChar char=" "/>
        <a:defRPr sz="2000">
          <a:solidFill>
            <a:schemeClr val="tx1"/>
          </a:solidFill>
          <a:latin typeface="+mn-lt"/>
          <a:ea typeface="+mn-ea"/>
          <a:cs typeface="+mn-cs"/>
          <a:sym typeface="Lucida Grande" charset="0"/>
        </a:defRPr>
      </a:lvl7pPr>
      <a:lvl8pPr marL="2878138" indent="-182563" algn="l" rtl="0" fontAlgn="base">
        <a:spcBef>
          <a:spcPts val="500"/>
        </a:spcBef>
        <a:spcAft>
          <a:spcPct val="0"/>
        </a:spcAft>
        <a:buClr>
          <a:srgbClr val="FFFFFF"/>
        </a:buClr>
        <a:buSzPct val="100000"/>
        <a:buFont typeface="Wingdings 2" charset="0"/>
        <a:buChar char=" "/>
        <a:defRPr sz="2000">
          <a:solidFill>
            <a:schemeClr val="tx1"/>
          </a:solidFill>
          <a:latin typeface="+mn-lt"/>
          <a:ea typeface="+mn-ea"/>
          <a:cs typeface="+mn-cs"/>
          <a:sym typeface="Lucida Grande" charset="0"/>
        </a:defRPr>
      </a:lvl8pPr>
      <a:lvl9pPr marL="3335338" indent="-182563" algn="l" rtl="0" fontAlgn="base">
        <a:spcBef>
          <a:spcPts val="500"/>
        </a:spcBef>
        <a:spcAft>
          <a:spcPct val="0"/>
        </a:spcAft>
        <a:buClr>
          <a:srgbClr val="FFFFFF"/>
        </a:buClr>
        <a:buSzPct val="100000"/>
        <a:buFont typeface="Wingdings 2" charset="0"/>
        <a:buChar char=" "/>
        <a:defRPr sz="2000">
          <a:solidFill>
            <a:schemeClr val="tx1"/>
          </a:solidFill>
          <a:latin typeface="+mn-lt"/>
          <a:ea typeface="+mn-ea"/>
          <a:cs typeface="+mn-cs"/>
          <a:sym typeface="Lucida Grand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420688" y="1371600"/>
            <a:ext cx="8229600" cy="1905000"/>
          </a:xfrm>
        </p:spPr>
        <p:txBody>
          <a:bodyPr/>
          <a:lstStyle/>
          <a:p>
            <a:pPr eaLnBrk="1" hangingPunct="1"/>
            <a:r>
              <a:rPr lang="en-US" sz="4300" dirty="0" smtClean="0"/>
              <a:t>Panel Discussion</a:t>
            </a:r>
            <a:br>
              <a:rPr lang="en-US" sz="4300" dirty="0" smtClean="0"/>
            </a:br>
            <a:r>
              <a:rPr lang="en-US" sz="4300" dirty="0" smtClean="0"/>
              <a:t>2013 National LOSS Conference</a:t>
            </a:r>
            <a:br>
              <a:rPr lang="en-US" sz="4300" dirty="0" smtClean="0"/>
            </a:br>
            <a:r>
              <a:rPr lang="en-US" sz="4300" dirty="0" smtClean="0"/>
              <a:t>Columbus, Ohio</a:t>
            </a:r>
            <a:br>
              <a:rPr lang="en-US" sz="4300" dirty="0" smtClean="0"/>
            </a:br>
            <a:r>
              <a:rPr lang="en-US" sz="4300" dirty="0" smtClean="0"/>
              <a:t>September 10, 11, 2013</a:t>
            </a:r>
          </a:p>
        </p:txBody>
      </p:sp>
      <p:sp>
        <p:nvSpPr>
          <p:cNvPr id="3074" name="Rectangle 2"/>
          <p:cNvSpPr>
            <a:spLocks noGrp="1" noChangeArrowheads="1"/>
          </p:cNvSpPr>
          <p:nvPr>
            <p:ph type="body" idx="1"/>
          </p:nvPr>
        </p:nvSpPr>
        <p:spPr/>
        <p:txBody>
          <a:bodyPr/>
          <a:lstStyle/>
          <a:p>
            <a:pPr marL="0" indent="0" eaLnBrk="1" hangingPunct="1">
              <a:spcBef>
                <a:spcPct val="0"/>
              </a:spcBef>
              <a:defRPr/>
            </a:pPr>
            <a:r>
              <a:rPr lang="en-US" sz="2400" dirty="0" smtClean="0"/>
              <a:t>Donald Belau, PhD, David Miers, PhD, Brittany Buquoi, PhD, Molly Smith, PCC-S, Stephanie Schweitzer Dixon, BS, Lezlie Culver, BA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7200" y="-22225"/>
            <a:ext cx="8229600" cy="1143000"/>
          </a:xfrm>
        </p:spPr>
        <p:txBody>
          <a:bodyPr/>
          <a:lstStyle/>
          <a:p>
            <a:pPr eaLnBrk="1" hangingPunct="1"/>
            <a:r>
              <a:rPr lang="en-US" smtClean="0"/>
              <a:t>Tarrant County, Texas</a:t>
            </a:r>
          </a:p>
        </p:txBody>
      </p:sp>
      <p:sp>
        <p:nvSpPr>
          <p:cNvPr id="9218" name="Rectangle 2"/>
          <p:cNvSpPr>
            <a:spLocks noGrp="1" noChangeArrowheads="1"/>
          </p:cNvSpPr>
          <p:nvPr>
            <p:ph type="body" idx="1"/>
          </p:nvPr>
        </p:nvSpPr>
        <p:spPr>
          <a:xfrm>
            <a:off x="457200" y="998538"/>
            <a:ext cx="8229600" cy="4708525"/>
          </a:xfrm>
        </p:spPr>
        <p:txBody>
          <a:bodyPr/>
          <a:lstStyle/>
          <a:p>
            <a:pPr eaLnBrk="1" hangingPunct="1">
              <a:spcBef>
                <a:spcPct val="0"/>
              </a:spcBef>
            </a:pPr>
            <a:r>
              <a:rPr lang="en-US" sz="3200" smtClean="0"/>
              <a:t>Fort Worth Police Department calls LOSS Team for on scene and delayed.  </a:t>
            </a:r>
          </a:p>
          <a:p>
            <a:pPr eaLnBrk="1" hangingPunct="1">
              <a:spcBef>
                <a:spcPct val="0"/>
              </a:spcBef>
            </a:pPr>
            <a:r>
              <a:rPr lang="en-US" sz="3200" smtClean="0"/>
              <a:t>Arlington Police Department calls for delayed. </a:t>
            </a:r>
          </a:p>
          <a:p>
            <a:pPr eaLnBrk="1" hangingPunct="1">
              <a:spcBef>
                <a:spcPct val="0"/>
              </a:spcBef>
            </a:pPr>
            <a:r>
              <a:rPr lang="en-US" sz="3200" smtClean="0"/>
              <a:t>Do not always get calls after a suicide.</a:t>
            </a:r>
            <a:endParaRPr lang="en-US" smtClean="0"/>
          </a:p>
          <a:p>
            <a:pPr eaLnBrk="1" hangingPunct="1">
              <a:spcBef>
                <a:spcPts val="800"/>
              </a:spcBef>
            </a:pPr>
            <a:r>
              <a:rPr lang="en-US" sz="3200" smtClean="0"/>
              <a:t>Program offers free training and CEU</a:t>
            </a:r>
            <a:r>
              <a:rPr lang="ja-JP" altLang="en-US" sz="3200" smtClean="0">
                <a:latin typeface="Arial" pitchFamily="34" charset="0"/>
              </a:rPr>
              <a:t>’</a:t>
            </a:r>
            <a:r>
              <a:rPr lang="en-US" altLang="ja-JP" sz="3200" smtClean="0"/>
              <a:t>s.  </a:t>
            </a:r>
          </a:p>
          <a:p>
            <a:pPr eaLnBrk="1" hangingPunct="1">
              <a:spcBef>
                <a:spcPts val="800"/>
              </a:spcBef>
            </a:pPr>
            <a:r>
              <a:rPr lang="en-US" sz="3200" smtClean="0"/>
              <a:t>Contact made within the community include hospitals, schools, survivor support groups, agencies etc.</a:t>
            </a:r>
          </a:p>
          <a:p>
            <a:pPr eaLnBrk="1" hangingPunct="1">
              <a:spcBef>
                <a:spcPts val="800"/>
              </a:spcBef>
            </a:pPr>
            <a:r>
              <a:rPr lang="en-US" sz="3200" smtClean="0"/>
              <a:t>Main funding from 5K run.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92075"/>
            <a:ext cx="8229600" cy="1508125"/>
          </a:xfrm>
        </p:spPr>
        <p:txBody>
          <a:bodyPr/>
          <a:lstStyle/>
          <a:p>
            <a:pPr eaLnBrk="1" hangingPunct="1"/>
            <a:r>
              <a:rPr lang="en-US" sz="3200" dirty="0" smtClean="0"/>
              <a:t>Front Porch Coalition</a:t>
            </a:r>
            <a:br>
              <a:rPr lang="en-US" sz="3200" dirty="0" smtClean="0"/>
            </a:br>
            <a:r>
              <a:rPr lang="en-US" sz="3200" dirty="0" smtClean="0"/>
              <a:t>Western South Dakota- Stephanie Schweitzer Dixon, BS</a:t>
            </a:r>
          </a:p>
        </p:txBody>
      </p:sp>
      <p:sp>
        <p:nvSpPr>
          <p:cNvPr id="10242" name="Rectangle 2"/>
          <p:cNvSpPr>
            <a:spLocks noGrp="1" noChangeArrowheads="1"/>
          </p:cNvSpPr>
          <p:nvPr>
            <p:ph type="body" idx="1"/>
          </p:nvPr>
        </p:nvSpPr>
        <p:spPr>
          <a:xfrm>
            <a:off x="457200" y="1447800"/>
            <a:ext cx="8229600" cy="4708525"/>
          </a:xfrm>
        </p:spPr>
        <p:txBody>
          <a:bodyPr/>
          <a:lstStyle/>
          <a:p>
            <a:pPr eaLnBrk="1" hangingPunct="1">
              <a:spcBef>
                <a:spcPct val="0"/>
              </a:spcBef>
              <a:buFont typeface="Wingdings 2" charset="0"/>
              <a:buChar char="¨"/>
              <a:defRPr/>
            </a:pPr>
            <a:r>
              <a:rPr lang="en-US" sz="3200" dirty="0" smtClean="0"/>
              <a:t>Pennington and Meade counties</a:t>
            </a:r>
            <a:endParaRPr lang="en-US" dirty="0" smtClean="0"/>
          </a:p>
          <a:p>
            <a:pPr eaLnBrk="1" hangingPunct="1">
              <a:spcBef>
                <a:spcPts val="800"/>
              </a:spcBef>
              <a:buFont typeface="Wingdings 2" charset="0"/>
              <a:buChar char="¨"/>
              <a:defRPr/>
            </a:pPr>
            <a:r>
              <a:rPr lang="en-US" sz="3200" dirty="0" smtClean="0"/>
              <a:t>Total population approximately 127,000</a:t>
            </a:r>
            <a:endParaRPr lang="en-US" dirty="0" smtClean="0"/>
          </a:p>
          <a:p>
            <a:pPr eaLnBrk="1" hangingPunct="1">
              <a:spcBef>
                <a:spcPts val="800"/>
              </a:spcBef>
              <a:buFont typeface="Wingdings 2" charset="0"/>
              <a:buChar char="¨"/>
              <a:defRPr/>
            </a:pPr>
            <a:r>
              <a:rPr lang="en-US" sz="3200" dirty="0" smtClean="0"/>
              <a:t>August 2005</a:t>
            </a:r>
            <a:endParaRPr lang="en-US" dirty="0" smtClean="0"/>
          </a:p>
          <a:p>
            <a:pPr eaLnBrk="1" hangingPunct="1">
              <a:spcBef>
                <a:spcPts val="800"/>
              </a:spcBef>
              <a:buFont typeface="Wingdings 2" charset="0"/>
              <a:buChar char="¨"/>
              <a:defRPr/>
            </a:pPr>
            <a:r>
              <a:rPr lang="en-US" sz="3200" dirty="0" smtClean="0"/>
              <a:t>21.5  average each year </a:t>
            </a:r>
            <a:endParaRPr lang="en-US" dirty="0" smtClean="0"/>
          </a:p>
          <a:p>
            <a:pPr eaLnBrk="1" hangingPunct="1">
              <a:spcBef>
                <a:spcPts val="800"/>
              </a:spcBef>
              <a:buFont typeface="Wingdings 2" charset="0"/>
              <a:buChar char="¨"/>
              <a:defRPr/>
            </a:pPr>
            <a:r>
              <a:rPr lang="en-US" sz="3200" dirty="0" smtClean="0"/>
              <a:t>Survivors, some who have had a LOSS call.</a:t>
            </a:r>
            <a:endParaRPr lang="en-US" dirty="0" smtClean="0"/>
          </a:p>
          <a:p>
            <a:pPr eaLnBrk="1" hangingPunct="1">
              <a:spcBef>
                <a:spcPts val="800"/>
              </a:spcBef>
              <a:buFont typeface="Wingdings 2" charset="0"/>
              <a:buChar char="¨"/>
              <a:defRPr/>
            </a:pPr>
            <a:r>
              <a:rPr lang="en-US" sz="3200" dirty="0" smtClean="0"/>
              <a:t>Activated by the police department, coroner, and sheriff office who use dispatch and teams 24/7 answering service when death determined a suicide.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a:lstStyle/>
          <a:p>
            <a:pPr eaLnBrk="1" hangingPunct="1"/>
            <a:r>
              <a:rPr lang="en-US" sz="3600" smtClean="0"/>
              <a:t>Front Porch Coalition</a:t>
            </a:r>
            <a:br>
              <a:rPr lang="en-US" sz="3600" smtClean="0"/>
            </a:br>
            <a:r>
              <a:rPr lang="en-US" sz="3600" smtClean="0"/>
              <a:t>Western South Dakota</a:t>
            </a:r>
          </a:p>
        </p:txBody>
      </p:sp>
      <p:sp>
        <p:nvSpPr>
          <p:cNvPr id="11266" name="Rectangle 2"/>
          <p:cNvSpPr>
            <a:spLocks noGrp="1" noChangeArrowheads="1"/>
          </p:cNvSpPr>
          <p:nvPr>
            <p:ph type="body" idx="1"/>
          </p:nvPr>
        </p:nvSpPr>
        <p:spPr/>
        <p:txBody>
          <a:bodyPr/>
          <a:lstStyle/>
          <a:p>
            <a:pPr eaLnBrk="1" hangingPunct="1">
              <a:spcBef>
                <a:spcPct val="0"/>
              </a:spcBef>
            </a:pPr>
            <a:r>
              <a:rPr lang="en-US" altLang="ja-JP" dirty="0" smtClean="0"/>
              <a:t>Having enough volunteers available for a 24/7 year round operation is </a:t>
            </a:r>
            <a:r>
              <a:rPr lang="en-US" altLang="ja-JP" smtClean="0"/>
              <a:t>a challenge.</a:t>
            </a:r>
            <a:endParaRPr lang="en-US" altLang="ja-JP" dirty="0" smtClean="0"/>
          </a:p>
          <a:p>
            <a:pPr eaLnBrk="1" hangingPunct="1"/>
            <a:r>
              <a:rPr lang="en-US" dirty="0" smtClean="0"/>
              <a:t>Done a lot of promotion and awareness, highlighted in United Way Day of Caring and Campaign video.  Recruit from those who attend support group, and who have learned from community trainings. Primarily recruit those who have had a loss to suicide.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Logan/Champaign Counties</a:t>
            </a:r>
            <a:br>
              <a:rPr lang="en-US" sz="4400" dirty="0" smtClean="0"/>
            </a:br>
            <a:r>
              <a:rPr lang="en-US" sz="4400" dirty="0" smtClean="0"/>
              <a:t>Ohio-</a:t>
            </a:r>
            <a:r>
              <a:rPr lang="en-US" sz="4800" dirty="0" smtClean="0"/>
              <a:t> Molly Smith, PCC-S</a:t>
            </a:r>
            <a:endParaRPr lang="en-US" dirty="0"/>
          </a:p>
        </p:txBody>
      </p:sp>
      <p:sp>
        <p:nvSpPr>
          <p:cNvPr id="3" name="Content Placeholder 2"/>
          <p:cNvSpPr>
            <a:spLocks noGrp="1"/>
          </p:cNvSpPr>
          <p:nvPr>
            <p:ph idx="1"/>
          </p:nvPr>
        </p:nvSpPr>
        <p:spPr/>
        <p:txBody>
          <a:bodyPr>
            <a:normAutofit lnSpcReduction="10000"/>
          </a:bodyPr>
          <a:lstStyle/>
          <a:p>
            <a:r>
              <a:rPr lang="en-US" dirty="0" smtClean="0"/>
              <a:t>Approximately 85,000 combined for 2 Counties</a:t>
            </a:r>
          </a:p>
          <a:p>
            <a:r>
              <a:rPr lang="en-US" dirty="0" smtClean="0"/>
              <a:t>July 2008</a:t>
            </a:r>
          </a:p>
          <a:p>
            <a:r>
              <a:rPr lang="en-US" dirty="0" smtClean="0"/>
              <a:t>Logan county: 8 (2012)</a:t>
            </a:r>
          </a:p>
          <a:p>
            <a:pPr>
              <a:buNone/>
            </a:pPr>
            <a:r>
              <a:rPr lang="en-US" dirty="0" smtClean="0"/>
              <a:t>     Champaign county: 8 (2012)</a:t>
            </a:r>
          </a:p>
          <a:p>
            <a:r>
              <a:rPr lang="en-US" dirty="0" smtClean="0"/>
              <a:t>Mental health professionals, clergy, suicide prevention coalition members, survivors (those who received response now serving on team)</a:t>
            </a:r>
          </a:p>
          <a:p>
            <a:r>
              <a:rPr lang="en-US" dirty="0" smtClean="0"/>
              <a:t>Team Coordinator receives call thru local crisis hot-line, activated by Coroner or Law Enforcement and assembles team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Logan/Champaign Counties</a:t>
            </a:r>
            <a:br>
              <a:rPr lang="en-US" dirty="0" smtClean="0"/>
            </a:br>
            <a:r>
              <a:rPr lang="en-US" dirty="0" smtClean="0"/>
              <a:t>Ohio</a:t>
            </a:r>
            <a:endParaRPr lang="en-US" dirty="0"/>
          </a:p>
        </p:txBody>
      </p:sp>
      <p:sp>
        <p:nvSpPr>
          <p:cNvPr id="3" name="Content Placeholder 2"/>
          <p:cNvSpPr>
            <a:spLocks noGrp="1"/>
          </p:cNvSpPr>
          <p:nvPr>
            <p:ph idx="1"/>
          </p:nvPr>
        </p:nvSpPr>
        <p:spPr/>
        <p:txBody>
          <a:bodyPr>
            <a:normAutofit/>
          </a:bodyPr>
          <a:lstStyle/>
          <a:p>
            <a:r>
              <a:rPr lang="en-US" dirty="0" smtClean="0"/>
              <a:t>In Champaign county, getting stakeholders on board with concept.  No barriers in Logan county.</a:t>
            </a:r>
          </a:p>
          <a:p>
            <a:r>
              <a:rPr lang="en-US" dirty="0" smtClean="0"/>
              <a:t>Clinician interest generated by training opportunity.  Initially hard to identify survivors, but those responded to are now expressing interest in being a responder and several have joined the team.  We try to connect with families even if a face to face is not done initially thru phone calls and visits day or two later.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33400" y="381000"/>
            <a:ext cx="7924800" cy="1295400"/>
          </a:xfrm>
        </p:spPr>
        <p:txBody>
          <a:bodyPr/>
          <a:lstStyle/>
          <a:p>
            <a:pPr eaLnBrk="1" hangingPunct="1"/>
            <a:r>
              <a:rPr lang="en-US" sz="3600" smtClean="0"/>
              <a:t> </a:t>
            </a:r>
            <a:r>
              <a:rPr lang="en-US" sz="3200" smtClean="0"/>
              <a:t>Lincoln/Lancaster </a:t>
            </a:r>
            <a:br>
              <a:rPr lang="en-US" sz="3200" smtClean="0"/>
            </a:br>
            <a:r>
              <a:rPr lang="en-US" sz="3200" smtClean="0"/>
              <a:t>Nebraska- Donald Belau, PhD, David Miers, PhD </a:t>
            </a:r>
            <a:r>
              <a:rPr lang="en-US" sz="3600" smtClean="0"/>
              <a:t/>
            </a:r>
            <a:br>
              <a:rPr lang="en-US" sz="3600" smtClean="0"/>
            </a:br>
            <a:endParaRPr lang="en-US" sz="3600" smtClean="0"/>
          </a:p>
        </p:txBody>
      </p:sp>
      <p:sp>
        <p:nvSpPr>
          <p:cNvPr id="14338" name="Rectangle 2"/>
          <p:cNvSpPr>
            <a:spLocks noGrp="1" noChangeArrowheads="1"/>
          </p:cNvSpPr>
          <p:nvPr>
            <p:ph type="body" idx="1"/>
          </p:nvPr>
        </p:nvSpPr>
        <p:spPr/>
        <p:txBody>
          <a:bodyPr/>
          <a:lstStyle/>
          <a:p>
            <a:pPr eaLnBrk="1" hangingPunct="1">
              <a:spcBef>
                <a:spcPct val="0"/>
              </a:spcBef>
            </a:pPr>
            <a:r>
              <a:rPr lang="en-US" smtClean="0"/>
              <a:t>Population Covered: Lancaster--300,000, Seward—17,000, Saline 14,000 </a:t>
            </a:r>
          </a:p>
          <a:p>
            <a:pPr eaLnBrk="1" hangingPunct="1"/>
            <a:r>
              <a:rPr lang="en-US" smtClean="0"/>
              <a:t>July 2009 went active</a:t>
            </a:r>
          </a:p>
          <a:p>
            <a:pPr eaLnBrk="1" hangingPunct="1"/>
            <a:r>
              <a:rPr lang="en-US" smtClean="0"/>
              <a:t>Team is in partnership with the Lincoln Police Department, Chaplaincy Corps, Lancaster County Sheriff</a:t>
            </a:r>
            <a:r>
              <a:rPr lang="ja-JP" altLang="en-US" smtClean="0">
                <a:latin typeface="Arial" pitchFamily="34" charset="0"/>
              </a:rPr>
              <a:t>’</a:t>
            </a:r>
            <a:r>
              <a:rPr lang="en-US" altLang="ja-JP" smtClean="0"/>
              <a:t>s office, Seward &amp; Saline county law enforcement</a:t>
            </a:r>
          </a:p>
          <a:p>
            <a:pPr eaLnBrk="1" hangingPunct="1"/>
            <a:r>
              <a:rPr lang="en-US" smtClean="0"/>
              <a:t>State wide by request</a:t>
            </a:r>
          </a:p>
          <a:p>
            <a:pPr eaLnBrk="1" hangingPunct="1"/>
            <a:r>
              <a:rPr lang="en-US" smtClean="0"/>
              <a:t>15-20 call outs @ year plus 10-15 Empathy calls/follow up calls  @ year</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p:txBody>
          <a:bodyPr/>
          <a:lstStyle/>
          <a:p>
            <a:pPr eaLnBrk="1" hangingPunct="1"/>
            <a:r>
              <a:rPr lang="en-US" sz="3900" smtClean="0"/>
              <a:t>Lincoln/Lancaster </a:t>
            </a:r>
            <a:br>
              <a:rPr lang="en-US" sz="3900" smtClean="0"/>
            </a:br>
            <a:r>
              <a:rPr lang="en-US" sz="3900" smtClean="0"/>
              <a:t>Nebraska</a:t>
            </a:r>
          </a:p>
        </p:txBody>
      </p:sp>
      <p:sp>
        <p:nvSpPr>
          <p:cNvPr id="15362" name="Rectangle 2"/>
          <p:cNvSpPr>
            <a:spLocks noGrp="1" noChangeArrowheads="1"/>
          </p:cNvSpPr>
          <p:nvPr>
            <p:ph type="body" idx="1"/>
          </p:nvPr>
        </p:nvSpPr>
        <p:spPr/>
        <p:txBody>
          <a:bodyPr/>
          <a:lstStyle/>
          <a:p>
            <a:pPr eaLnBrk="1" hangingPunct="1">
              <a:lnSpc>
                <a:spcPct val="80000"/>
              </a:lnSpc>
              <a:spcBef>
                <a:spcPct val="0"/>
              </a:spcBef>
            </a:pPr>
            <a:r>
              <a:rPr lang="en-US" sz="2300" smtClean="0"/>
              <a:t>Team made up of survivors (those bereaved by suicide) &amp; Clinicians who may be LMHP</a:t>
            </a:r>
            <a:r>
              <a:rPr lang="ja-JP" altLang="en-US" sz="2300" smtClean="0">
                <a:latin typeface="Arial" pitchFamily="34" charset="0"/>
              </a:rPr>
              <a:t>’</a:t>
            </a:r>
            <a:r>
              <a:rPr lang="en-US" altLang="ja-JP" sz="2300" smtClean="0"/>
              <a:t>s, Nurses, or others with clinical background who participate in regular training</a:t>
            </a:r>
          </a:p>
          <a:p>
            <a:pPr eaLnBrk="1" hangingPunct="1">
              <a:lnSpc>
                <a:spcPct val="80000"/>
              </a:lnSpc>
            </a:pPr>
            <a:r>
              <a:rPr lang="en-US" sz="2300" smtClean="0"/>
              <a:t>Chaplain and/or law enforcement contacts team coordinator on call who then activates the Team</a:t>
            </a:r>
          </a:p>
          <a:p>
            <a:pPr eaLnBrk="1" hangingPunct="1">
              <a:lnSpc>
                <a:spcPct val="80000"/>
              </a:lnSpc>
            </a:pPr>
            <a:r>
              <a:rPr lang="en-US" sz="2300" smtClean="0"/>
              <a:t>Largest barrier is recruiting and promoting continuing awareness of the LOSS team to facilitate referrals in view of a changing community</a:t>
            </a:r>
          </a:p>
          <a:p>
            <a:pPr eaLnBrk="1" hangingPunct="1">
              <a:lnSpc>
                <a:spcPct val="80000"/>
              </a:lnSpc>
            </a:pPr>
            <a:r>
              <a:rPr lang="en-US" sz="2300" smtClean="0"/>
              <a:t>Have a clinician who is the Clinical Director. Team members come from referrals  of Team Members and other sources who are screened and trained prior to participating in call outs.</a:t>
            </a:r>
          </a:p>
          <a:p>
            <a:pPr eaLnBrk="1" hangingPunct="1">
              <a:lnSpc>
                <a:spcPct val="80000"/>
              </a:lnSpc>
            </a:pPr>
            <a:r>
              <a:rPr lang="en-US" sz="2300" smtClean="0"/>
              <a:t>Empathy calls are a major outreach of the LOSS team.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p:txBody>
          <a:bodyPr/>
          <a:lstStyle/>
          <a:p>
            <a:pPr eaLnBrk="1" hangingPunct="1"/>
            <a:r>
              <a:rPr lang="en-US" smtClean="0"/>
              <a:t>LOSS Teams - Postvention</a:t>
            </a:r>
          </a:p>
        </p:txBody>
      </p:sp>
      <p:sp>
        <p:nvSpPr>
          <p:cNvPr id="16386" name="Rectangle 2"/>
          <p:cNvSpPr>
            <a:spLocks noGrp="1" noChangeArrowheads="1"/>
          </p:cNvSpPr>
          <p:nvPr>
            <p:ph type="body" idx="1"/>
          </p:nvPr>
        </p:nvSpPr>
        <p:spPr/>
        <p:txBody>
          <a:bodyPr/>
          <a:lstStyle/>
          <a:p>
            <a:pPr eaLnBrk="1" hangingPunct="1">
              <a:spcBef>
                <a:spcPct val="0"/>
              </a:spcBef>
              <a:buFont typeface="Wingdings 2" charset="0"/>
              <a:buChar char="¨"/>
              <a:defRPr/>
            </a:pPr>
            <a:r>
              <a:rPr lang="en-US" dirty="0" err="1" smtClean="0"/>
              <a:t>Postvention</a:t>
            </a:r>
            <a:r>
              <a:rPr lang="en-US" smtClean="0"/>
              <a:t>---Prevention---Intervention</a:t>
            </a:r>
          </a:p>
          <a:p>
            <a:pPr eaLnBrk="1" hangingPunct="1">
              <a:spcBef>
                <a:spcPct val="0"/>
              </a:spcBef>
              <a:buFont typeface="Wingdings 2" charset="0"/>
              <a:buChar char="¨"/>
              <a:defRPr/>
            </a:pPr>
            <a:r>
              <a:rPr lang="en-US" dirty="0" err="1" smtClean="0"/>
              <a:t>Postvention</a:t>
            </a:r>
            <a:r>
              <a:rPr lang="en-US" dirty="0" smtClean="0"/>
              <a:t> is Prevention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a:lstStyle/>
          <a:p>
            <a:pPr eaLnBrk="1" hangingPunct="1"/>
            <a:r>
              <a:rPr lang="en-US" smtClean="0"/>
              <a:t>Resources</a:t>
            </a:r>
          </a:p>
        </p:txBody>
      </p:sp>
      <p:sp>
        <p:nvSpPr>
          <p:cNvPr id="17410" name="Rectangle 2"/>
          <p:cNvSpPr>
            <a:spLocks noGrp="1" noChangeArrowheads="1"/>
          </p:cNvSpPr>
          <p:nvPr>
            <p:ph type="body" idx="1"/>
          </p:nvPr>
        </p:nvSpPr>
        <p:spPr/>
        <p:txBody>
          <a:bodyPr/>
          <a:lstStyle/>
          <a:p>
            <a:pPr eaLnBrk="1" hangingPunct="1">
              <a:spcBef>
                <a:spcPct val="0"/>
              </a:spcBef>
            </a:pPr>
            <a:r>
              <a:rPr lang="en-US" smtClean="0"/>
              <a:t>Each team brought sample resource packet for you to examine at today</a:t>
            </a:r>
            <a:r>
              <a:rPr lang="ja-JP" altLang="en-US" smtClean="0">
                <a:latin typeface="Arial" pitchFamily="34" charset="0"/>
              </a:rPr>
              <a:t>’</a:t>
            </a:r>
            <a:r>
              <a:rPr lang="en-US" altLang="ja-JP" smtClean="0"/>
              <a:t>s presentation.</a:t>
            </a:r>
            <a:endParaRPr lang="en-US"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pPr eaLnBrk="1" hangingPunct="1"/>
            <a:r>
              <a:rPr lang="en-US" smtClean="0"/>
              <a:t>Introduction to LOSS</a:t>
            </a:r>
          </a:p>
        </p:txBody>
      </p:sp>
      <p:sp>
        <p:nvSpPr>
          <p:cNvPr id="4098" name="Rectangle 2"/>
          <p:cNvSpPr>
            <a:spLocks noGrp="1" noChangeArrowheads="1"/>
          </p:cNvSpPr>
          <p:nvPr>
            <p:ph type="body" idx="1"/>
          </p:nvPr>
        </p:nvSpPr>
        <p:spPr/>
        <p:txBody>
          <a:bodyPr/>
          <a:lstStyle/>
          <a:p>
            <a:pPr eaLnBrk="1" hangingPunct="1">
              <a:spcBef>
                <a:spcPct val="0"/>
              </a:spcBef>
              <a:buFont typeface="Wingdings 2" charset="0"/>
              <a:buChar char="¨"/>
              <a:defRPr/>
            </a:pPr>
            <a:r>
              <a:rPr lang="en-US" dirty="0" smtClean="0"/>
              <a:t>History of LOSS</a:t>
            </a:r>
          </a:p>
          <a:p>
            <a:pPr eaLnBrk="1" hangingPunct="1">
              <a:buFont typeface="Wingdings 2" charset="0"/>
              <a:buChar char="¨"/>
              <a:defRPr/>
            </a:pPr>
            <a:r>
              <a:rPr lang="en-US" dirty="0" smtClean="0"/>
              <a:t>Video Clip</a:t>
            </a:r>
          </a:p>
          <a:p>
            <a:pPr eaLnBrk="1" hangingPunct="1">
              <a:buFont typeface="Wingdings 2" charset="0"/>
              <a:buChar char="¨"/>
              <a:defRPr/>
            </a:pPr>
            <a:r>
              <a:rPr lang="en-US" dirty="0" smtClean="0"/>
              <a:t>Panel Questions</a:t>
            </a:r>
          </a:p>
          <a:p>
            <a:pPr eaLnBrk="1" hangingPunct="1">
              <a:buFont typeface="Wingdings 2" charset="0"/>
              <a:buChar char="¨"/>
              <a:defRPr/>
            </a:pPr>
            <a:r>
              <a:rPr lang="en-US" dirty="0" smtClean="0"/>
              <a:t>Questions for Panel Members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endParaRPr lang="en-US"/>
          </a:p>
        </p:txBody>
      </p:sp>
      <p:sp>
        <p:nvSpPr>
          <p:cNvPr id="16387" name="Rectangle 2"/>
          <p:cNvSpPr>
            <a:spLocks noGrp="1" noChangeArrowheads="1"/>
          </p:cNvSpPr>
          <p:nvPr>
            <p:ph type="title"/>
          </p:nvPr>
        </p:nvSpPr>
        <p:spPr>
          <a:xfrm>
            <a:off x="620713" y="274638"/>
            <a:ext cx="7902575" cy="1143000"/>
          </a:xfrm>
        </p:spPr>
        <p:txBody>
          <a:bodyPr/>
          <a:lstStyle/>
          <a:p>
            <a:r>
              <a:rPr lang="en-US" smtClean="0">
                <a:latin typeface="Georgia" pitchFamily="18" charset="0"/>
                <a:ea typeface="ＭＳ Ｐゴシック" pitchFamily="34" charset="-128"/>
                <a:cs typeface="Georgia" pitchFamily="18" charset="0"/>
              </a:rPr>
              <a:t>LOSS TEAM</a:t>
            </a:r>
          </a:p>
        </p:txBody>
      </p:sp>
      <p:sp>
        <p:nvSpPr>
          <p:cNvPr id="16388" name="Rectangle 3"/>
          <p:cNvSpPr>
            <a:spLocks noGrp="1" noChangeArrowheads="1"/>
          </p:cNvSpPr>
          <p:nvPr>
            <p:ph type="body" idx="1"/>
          </p:nvPr>
        </p:nvSpPr>
        <p:spPr>
          <a:xfrm>
            <a:off x="620713" y="1600200"/>
            <a:ext cx="7902575" cy="4422775"/>
          </a:xfrm>
        </p:spPr>
        <p:txBody>
          <a:bodyPr/>
          <a:lstStyle/>
          <a:p>
            <a:pPr>
              <a:lnSpc>
                <a:spcPct val="90000"/>
              </a:lnSpc>
            </a:pPr>
            <a:r>
              <a:rPr lang="en-US" smtClean="0">
                <a:latin typeface="Corbel" pitchFamily="34" charset="0"/>
                <a:ea typeface="ＭＳ Ｐゴシック" pitchFamily="34" charset="-128"/>
                <a:cs typeface="Arial" charset="0"/>
              </a:rPr>
              <a:t>In 1997, a group in Baton Rouge, Louisiana was formed to help survivors of suicide find the resources they need. </a:t>
            </a:r>
          </a:p>
          <a:p>
            <a:pPr>
              <a:lnSpc>
                <a:spcPct val="90000"/>
              </a:lnSpc>
            </a:pPr>
            <a:r>
              <a:rPr lang="en-US" smtClean="0">
                <a:latin typeface="Corbel" pitchFamily="34" charset="0"/>
                <a:ea typeface="ＭＳ Ｐゴシック" pitchFamily="34" charset="-128"/>
                <a:cs typeface="Arial" charset="0"/>
              </a:rPr>
              <a:t>The group was named the LOSS (Local Outreach to Suicide Survivors) Team. </a:t>
            </a:r>
          </a:p>
          <a:p>
            <a:pPr>
              <a:lnSpc>
                <a:spcPct val="90000"/>
              </a:lnSpc>
            </a:pPr>
            <a:r>
              <a:rPr lang="en-US" smtClean="0">
                <a:latin typeface="Corbel" pitchFamily="34" charset="0"/>
                <a:ea typeface="ＭＳ Ｐゴシック" pitchFamily="34" charset="-128"/>
                <a:cs typeface="Arial" charset="0"/>
              </a:rPr>
              <a:t>The team is made up of trained suicide survivors and Baton Rouge Crisis Intervention Center (BRCIC) staff.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endParaRPr lang="en-US"/>
          </a:p>
        </p:txBody>
      </p:sp>
      <p:sp>
        <p:nvSpPr>
          <p:cNvPr id="17411" name="Rectangle 2"/>
          <p:cNvSpPr>
            <a:spLocks noGrp="1" noChangeArrowheads="1"/>
          </p:cNvSpPr>
          <p:nvPr>
            <p:ph type="title"/>
          </p:nvPr>
        </p:nvSpPr>
        <p:spPr>
          <a:xfrm>
            <a:off x="620713" y="274638"/>
            <a:ext cx="7902575" cy="1143000"/>
          </a:xfrm>
        </p:spPr>
        <p:txBody>
          <a:bodyPr/>
          <a:lstStyle/>
          <a:p>
            <a:r>
              <a:rPr lang="en-US" smtClean="0">
                <a:latin typeface="Georgia" pitchFamily="18" charset="0"/>
                <a:ea typeface="ＭＳ Ｐゴシック" pitchFamily="34" charset="-128"/>
                <a:cs typeface="Georgia" pitchFamily="18" charset="0"/>
              </a:rPr>
              <a:t>LOSS TEAM</a:t>
            </a:r>
          </a:p>
        </p:txBody>
      </p:sp>
      <p:sp>
        <p:nvSpPr>
          <p:cNvPr id="17412" name="Rectangle 3"/>
          <p:cNvSpPr>
            <a:spLocks noGrp="1" noChangeArrowheads="1"/>
          </p:cNvSpPr>
          <p:nvPr>
            <p:ph type="body" idx="1"/>
          </p:nvPr>
        </p:nvSpPr>
        <p:spPr>
          <a:xfrm>
            <a:off x="620713" y="1600200"/>
            <a:ext cx="7902575" cy="4422775"/>
          </a:xfrm>
        </p:spPr>
        <p:txBody>
          <a:bodyPr/>
          <a:lstStyle/>
          <a:p>
            <a:pPr>
              <a:lnSpc>
                <a:spcPct val="90000"/>
              </a:lnSpc>
            </a:pPr>
            <a:r>
              <a:rPr lang="en-US" smtClean="0">
                <a:latin typeface="Corbel" pitchFamily="34" charset="0"/>
                <a:ea typeface="ＭＳ Ｐゴシック" pitchFamily="34" charset="-128"/>
                <a:cs typeface="Arial" charset="0"/>
              </a:rPr>
              <a:t>They go to the scenes of suicide to spread information about resources and to be the breath of hope for the grieving survivors. </a:t>
            </a:r>
          </a:p>
          <a:p>
            <a:pPr>
              <a:lnSpc>
                <a:spcPct val="90000"/>
              </a:lnSpc>
            </a:pPr>
            <a:r>
              <a:rPr lang="en-US" smtClean="0">
                <a:latin typeface="Corbel" pitchFamily="34" charset="0"/>
                <a:ea typeface="ＭＳ Ｐゴシック" pitchFamily="34" charset="-128"/>
                <a:cs typeface="Arial" charset="0"/>
              </a:rPr>
              <a:t>The goal of the LOSS Team is to let suicide survivors know that resources exist as soon as possible following the death.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fld id="{C12FD8C7-E4EB-4968-8C3C-55C6A5412EB2}" type="slidenum">
              <a:rPr lang="en-US" smtClean="0"/>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pPr eaLnBrk="1" hangingPunct="1"/>
            <a:r>
              <a:rPr lang="en-US" smtClean="0"/>
              <a:t>Questions for LOSS Teams</a:t>
            </a:r>
          </a:p>
        </p:txBody>
      </p:sp>
      <p:sp>
        <p:nvSpPr>
          <p:cNvPr id="5122" name="Rectangle 2"/>
          <p:cNvSpPr>
            <a:spLocks noGrp="1" noChangeArrowheads="1"/>
          </p:cNvSpPr>
          <p:nvPr>
            <p:ph type="body" idx="1"/>
          </p:nvPr>
        </p:nvSpPr>
        <p:spPr/>
        <p:txBody>
          <a:bodyPr/>
          <a:lstStyle/>
          <a:p>
            <a:pPr eaLnBrk="1" hangingPunct="1">
              <a:spcBef>
                <a:spcPct val="0"/>
              </a:spcBef>
            </a:pPr>
            <a:r>
              <a:rPr lang="en-US" smtClean="0"/>
              <a:t>Name of LOSS team-Community and State – Area team covers</a:t>
            </a:r>
          </a:p>
          <a:p>
            <a:pPr eaLnBrk="1" hangingPunct="1"/>
            <a:r>
              <a:rPr lang="en-US" smtClean="0"/>
              <a:t>Population/ area team covers</a:t>
            </a:r>
          </a:p>
          <a:p>
            <a:pPr eaLnBrk="1" hangingPunct="1"/>
            <a:r>
              <a:rPr lang="en-US" smtClean="0"/>
              <a:t>When did team start</a:t>
            </a:r>
          </a:p>
          <a:p>
            <a:pPr eaLnBrk="1" hangingPunct="1"/>
            <a:r>
              <a:rPr lang="en-US" smtClean="0"/>
              <a:t>Average number of calls</a:t>
            </a:r>
          </a:p>
          <a:p>
            <a:pPr eaLnBrk="1" hangingPunct="1"/>
            <a:r>
              <a:rPr lang="en-US" smtClean="0"/>
              <a:t>Team make-up and how activated</a:t>
            </a:r>
          </a:p>
          <a:p>
            <a:pPr eaLnBrk="1" hangingPunct="1"/>
            <a:r>
              <a:rPr lang="en-US" smtClean="0"/>
              <a:t>Biggest barrier</a:t>
            </a:r>
          </a:p>
          <a:p>
            <a:pPr eaLnBrk="1" hangingPunct="1"/>
            <a:r>
              <a:rPr lang="en-US" smtClean="0"/>
              <a:t>How do you get survivors and clinicians to get involved in the team</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7200" y="92075"/>
            <a:ext cx="8229600" cy="1508125"/>
          </a:xfrm>
        </p:spPr>
        <p:txBody>
          <a:bodyPr/>
          <a:lstStyle/>
          <a:p>
            <a:pPr eaLnBrk="1" hangingPunct="1"/>
            <a:r>
              <a:rPr lang="en-US" sz="3200" smtClean="0"/>
              <a:t>East Baton Rouge Parish</a:t>
            </a:r>
            <a:br>
              <a:rPr lang="en-US" sz="3200" smtClean="0"/>
            </a:br>
            <a:r>
              <a:rPr lang="en-US" sz="3200" smtClean="0"/>
              <a:t>Louisiana- Brittany Buquoi, PhD</a:t>
            </a:r>
          </a:p>
        </p:txBody>
      </p:sp>
      <p:sp>
        <p:nvSpPr>
          <p:cNvPr id="6146" name="Rectangle 2"/>
          <p:cNvSpPr>
            <a:spLocks noGrp="1" noChangeArrowheads="1"/>
          </p:cNvSpPr>
          <p:nvPr>
            <p:ph type="body" idx="1"/>
          </p:nvPr>
        </p:nvSpPr>
        <p:spPr/>
        <p:txBody>
          <a:bodyPr/>
          <a:lstStyle/>
          <a:p>
            <a:pPr eaLnBrk="1" hangingPunct="1">
              <a:spcBef>
                <a:spcPct val="0"/>
              </a:spcBef>
              <a:buFont typeface="Wingdings 2" charset="0"/>
              <a:buChar char="¨"/>
              <a:defRPr/>
            </a:pPr>
            <a:r>
              <a:rPr lang="en-US" sz="3600" smtClean="0"/>
              <a:t>Population 440,00</a:t>
            </a:r>
            <a:endParaRPr lang="en-US" smtClean="0"/>
          </a:p>
          <a:p>
            <a:pPr eaLnBrk="1" hangingPunct="1">
              <a:spcBef>
                <a:spcPts val="900"/>
              </a:spcBef>
              <a:buFont typeface="Wingdings 2" charset="0"/>
              <a:buChar char="¨"/>
              <a:defRPr/>
            </a:pPr>
            <a:r>
              <a:rPr lang="en-US" sz="3600" smtClean="0"/>
              <a:t> Cover 455 square miles</a:t>
            </a:r>
            <a:endParaRPr lang="en-US" smtClean="0"/>
          </a:p>
          <a:p>
            <a:pPr eaLnBrk="1" hangingPunct="1">
              <a:spcBef>
                <a:spcPts val="900"/>
              </a:spcBef>
              <a:buFont typeface="Wingdings 2" charset="0"/>
              <a:buChar char="¨"/>
              <a:defRPr/>
            </a:pPr>
            <a:r>
              <a:rPr lang="en-US" sz="3600" smtClean="0"/>
              <a:t>A team of 12 members were recruited in 11/1997 and a year later, the team took calls</a:t>
            </a:r>
            <a:endParaRPr lang="en-US" smtClean="0"/>
          </a:p>
          <a:p>
            <a:pPr eaLnBrk="1" hangingPunct="1">
              <a:spcBef>
                <a:spcPts val="900"/>
              </a:spcBef>
              <a:buFont typeface="Wingdings 2" charset="0"/>
              <a:buChar char="¨"/>
              <a:defRPr/>
            </a:pPr>
            <a:r>
              <a:rPr lang="en-US" sz="3600" smtClean="0"/>
              <a:t>30 calls per calendar year</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p:txBody>
          <a:bodyPr/>
          <a:lstStyle/>
          <a:p>
            <a:pPr eaLnBrk="1" hangingPunct="1"/>
            <a:r>
              <a:rPr lang="en-US" sz="3600" smtClean="0"/>
              <a:t>East Baton Rouge Parish</a:t>
            </a:r>
            <a:br>
              <a:rPr lang="en-US" sz="3600" smtClean="0"/>
            </a:br>
            <a:r>
              <a:rPr lang="en-US" sz="3600" smtClean="0"/>
              <a:t>Louisiana</a:t>
            </a:r>
          </a:p>
        </p:txBody>
      </p:sp>
      <p:sp>
        <p:nvSpPr>
          <p:cNvPr id="7170" name="Rectangle 2"/>
          <p:cNvSpPr>
            <a:spLocks noGrp="1" noChangeArrowheads="1"/>
          </p:cNvSpPr>
          <p:nvPr>
            <p:ph type="body" idx="1"/>
          </p:nvPr>
        </p:nvSpPr>
        <p:spPr/>
        <p:txBody>
          <a:bodyPr/>
          <a:lstStyle/>
          <a:p>
            <a:pPr eaLnBrk="1" hangingPunct="1">
              <a:spcBef>
                <a:spcPct val="0"/>
              </a:spcBef>
              <a:buFont typeface="Wingdings 2" charset="0"/>
              <a:buChar char="¨"/>
              <a:defRPr/>
            </a:pPr>
            <a:r>
              <a:rPr lang="en-US" smtClean="0"/>
              <a:t>Team made up of survivors of suicide</a:t>
            </a:r>
          </a:p>
          <a:p>
            <a:pPr eaLnBrk="1" hangingPunct="1">
              <a:buFont typeface="Wingdings 2" charset="0"/>
              <a:buChar char="¨"/>
              <a:defRPr/>
            </a:pPr>
            <a:r>
              <a:rPr lang="en-US" smtClean="0"/>
              <a:t>Team in partnership with coroners office. If death ruled as suicide, the investigator calls a 24 hour crisis line which contacts team member on call</a:t>
            </a:r>
          </a:p>
          <a:p>
            <a:pPr eaLnBrk="1" hangingPunct="1">
              <a:buFont typeface="Wingdings 2" charset="0"/>
              <a:buChar char="¨"/>
              <a:defRPr/>
            </a:pPr>
            <a:r>
              <a:rPr lang="en-US" smtClean="0"/>
              <a:t>Largest barrier is recruiting new members</a:t>
            </a:r>
          </a:p>
          <a:p>
            <a:pPr eaLnBrk="1" hangingPunct="1">
              <a:buFont typeface="Wingdings 2" charset="0"/>
              <a:buChar char="¨"/>
              <a:defRPr/>
            </a:pPr>
            <a:r>
              <a:rPr lang="en-US" smtClean="0"/>
              <a:t>Have a clinician who is the Clinical Coordinator. Team members come from clinician referrals of those who facilitate the Survivors of Suicide support group</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7200" y="0"/>
            <a:ext cx="8229600" cy="1143000"/>
          </a:xfrm>
        </p:spPr>
        <p:txBody>
          <a:bodyPr/>
          <a:lstStyle/>
          <a:p>
            <a:pPr eaLnBrk="1" hangingPunct="1"/>
            <a:r>
              <a:rPr lang="en-US" sz="3600" smtClean="0"/>
              <a:t>Tarrant County, Texas-Lezlie Culver, BA</a:t>
            </a:r>
          </a:p>
        </p:txBody>
      </p:sp>
      <p:sp>
        <p:nvSpPr>
          <p:cNvPr id="8194" name="Rectangle 2"/>
          <p:cNvSpPr>
            <a:spLocks noGrp="1" noChangeArrowheads="1"/>
          </p:cNvSpPr>
          <p:nvPr>
            <p:ph type="body" idx="1"/>
          </p:nvPr>
        </p:nvSpPr>
        <p:spPr>
          <a:xfrm>
            <a:off x="228600" y="1143000"/>
            <a:ext cx="8839200" cy="4708525"/>
          </a:xfrm>
        </p:spPr>
        <p:txBody>
          <a:bodyPr/>
          <a:lstStyle/>
          <a:p>
            <a:pPr eaLnBrk="1" hangingPunct="1">
              <a:spcBef>
                <a:spcPct val="0"/>
              </a:spcBef>
            </a:pPr>
            <a:r>
              <a:rPr lang="en-US" sz="3200" dirty="0" smtClean="0"/>
              <a:t>Population 1,800,000</a:t>
            </a:r>
            <a:endParaRPr lang="en-US" dirty="0" smtClean="0"/>
          </a:p>
          <a:p>
            <a:pPr eaLnBrk="1" hangingPunct="1">
              <a:spcBef>
                <a:spcPts val="800"/>
              </a:spcBef>
            </a:pPr>
            <a:r>
              <a:rPr lang="en-US" sz="3200" dirty="0" smtClean="0"/>
              <a:t>Fort Worth, Arlington and surrounding areas.</a:t>
            </a:r>
            <a:endParaRPr lang="en-US" dirty="0" smtClean="0"/>
          </a:p>
          <a:p>
            <a:pPr eaLnBrk="1" hangingPunct="1">
              <a:spcBef>
                <a:spcPts val="800"/>
              </a:spcBef>
            </a:pPr>
            <a:r>
              <a:rPr lang="en-US" sz="3200" dirty="0" smtClean="0"/>
              <a:t>Timeline:</a:t>
            </a:r>
          </a:p>
          <a:p>
            <a:pPr lvl="1" eaLnBrk="1" hangingPunct="1">
              <a:spcBef>
                <a:spcPts val="800"/>
              </a:spcBef>
            </a:pPr>
            <a:r>
              <a:rPr lang="en-US" dirty="0" smtClean="0"/>
              <a:t>Proposed in July 2010.  </a:t>
            </a:r>
          </a:p>
          <a:p>
            <a:pPr lvl="1" eaLnBrk="1" hangingPunct="1">
              <a:spcBef>
                <a:spcPts val="800"/>
              </a:spcBef>
            </a:pPr>
            <a:r>
              <a:rPr lang="en-US" dirty="0" smtClean="0"/>
              <a:t>60 trained January 2011. </a:t>
            </a:r>
          </a:p>
          <a:p>
            <a:pPr lvl="1" eaLnBrk="1" hangingPunct="1">
              <a:spcBef>
                <a:spcPts val="800"/>
              </a:spcBef>
            </a:pPr>
            <a:r>
              <a:rPr lang="en-US" dirty="0" smtClean="0"/>
              <a:t>Another 60 trained November of 2012.  </a:t>
            </a:r>
          </a:p>
          <a:p>
            <a:pPr lvl="1" eaLnBrk="1" hangingPunct="1">
              <a:spcBef>
                <a:spcPts val="800"/>
              </a:spcBef>
            </a:pPr>
            <a:r>
              <a:rPr lang="en-US" dirty="0" smtClean="0"/>
              <a:t>30 members on team—14 survivors, others MH.</a:t>
            </a:r>
          </a:p>
          <a:p>
            <a:pPr eaLnBrk="1" hangingPunct="1">
              <a:spcBef>
                <a:spcPts val="800"/>
              </a:spcBef>
            </a:pPr>
            <a:r>
              <a:rPr lang="en-US" smtClean="0"/>
              <a:t>Approximately </a:t>
            </a:r>
            <a:r>
              <a:rPr lang="en-US" sz="3200" smtClean="0"/>
              <a:t>211 </a:t>
            </a:r>
            <a:r>
              <a:rPr lang="en-US" sz="3200" dirty="0" smtClean="0"/>
              <a:t>on-scene and delayed calls since April 2011.</a:t>
            </a:r>
            <a:endParaRPr lang="en-US" dirty="0" smtClean="0"/>
          </a:p>
        </p:txBody>
      </p:sp>
    </p:spTree>
  </p:cSld>
  <p:clrMapOvr>
    <a:masterClrMapping/>
  </p:clrMapOvr>
  <p:transition/>
</p:sld>
</file>

<file path=ppt/theme/theme1.xml><?xml version="1.0" encoding="utf-8"?>
<a:theme xmlns:a="http://schemas.openxmlformats.org/drawingml/2006/main" name="Default - Title Slid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Default - Title Slide">
      <a:majorFont>
        <a:latin typeface="Lucida Grande"/>
        <a:ea typeface="ヒラギノ角ゴ ProN W6"/>
        <a:cs typeface="ヒラギノ角ゴ ProN W6"/>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Title and Content">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Default - Title and Content">
      <a:majorFont>
        <a:latin typeface="Lucida Grande"/>
        <a:ea typeface="ヒラギノ角ゴ ProN W6"/>
        <a:cs typeface="ヒラギノ角ゴ ProN W6"/>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Pages>0</Pages>
  <Words>884</Words>
  <Characters>0</Characters>
  <Application>Microsoft Office PowerPoint</Application>
  <PresentationFormat>On-screen Show (4:3)</PresentationFormat>
  <Lines>0</Lines>
  <Paragraphs>87</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Default - Title Slide</vt:lpstr>
      <vt:lpstr>Default - Title and Content</vt:lpstr>
      <vt:lpstr>Panel Discussion 2013 National LOSS Conference Columbus, Ohio September 10, 11, 2013</vt:lpstr>
      <vt:lpstr>Introduction to LOSS</vt:lpstr>
      <vt:lpstr>LOSS TEAM</vt:lpstr>
      <vt:lpstr>LOSS TEAM</vt:lpstr>
      <vt:lpstr>Video</vt:lpstr>
      <vt:lpstr>Questions for LOSS Teams</vt:lpstr>
      <vt:lpstr>East Baton Rouge Parish Louisiana- Brittany Buquoi, PhD</vt:lpstr>
      <vt:lpstr>East Baton Rouge Parish Louisiana</vt:lpstr>
      <vt:lpstr>Tarrant County, Texas-Lezlie Culver, BA</vt:lpstr>
      <vt:lpstr>Tarrant County, Texas</vt:lpstr>
      <vt:lpstr>Front Porch Coalition Western South Dakota- Stephanie Schweitzer Dixon, BS</vt:lpstr>
      <vt:lpstr>Front Porch Coalition Western South Dakota</vt:lpstr>
      <vt:lpstr>Logan/Champaign Counties Ohio- Molly Smith, PCC-S</vt:lpstr>
      <vt:lpstr>Logan/Champaign Counties Ohio</vt:lpstr>
      <vt:lpstr> Lincoln/Lancaster  Nebraska- Donald Belau, PhD, David Miers, PhD  </vt:lpstr>
      <vt:lpstr>Lincoln/Lancaster  Nebraska</vt:lpstr>
      <vt:lpstr>LOSS Teams - Postvention</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Linda Knudsen</dc:creator>
  <cp:keywords/>
  <dc:description/>
  <cp:lastModifiedBy>IT</cp:lastModifiedBy>
  <cp:revision>27</cp:revision>
  <dcterms:modified xsi:type="dcterms:W3CDTF">2013-07-29T13:04:33Z</dcterms:modified>
</cp:coreProperties>
</file>