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328" r:id="rId6"/>
    <p:sldId id="331" r:id="rId7"/>
    <p:sldId id="323" r:id="rId8"/>
    <p:sldId id="324" r:id="rId9"/>
    <p:sldId id="326" r:id="rId10"/>
    <p:sldId id="325" r:id="rId11"/>
    <p:sldId id="327" r:id="rId12"/>
    <p:sldId id="333" r:id="rId13"/>
    <p:sldId id="33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1EFBF-38FE-764A-BAB2-70F20509DD43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B674-FB68-DA42-A23D-FE05FE7D4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fld id="{527EF678-B9CB-4443-99EF-CE63D17A78C5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3810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38600"/>
            <a:ext cx="6172200" cy="4876800"/>
          </a:xfrm>
          <a:noFill/>
          <a:ln w="9525"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Exploring our values in the role of helper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Tell story – high school seniors having a party – at school Luke asked Marie if she is going and hopes he will see her there. Marie has had a crush on Luke all year.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Marie needs a ride and asks Pierre to take her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Pierre says sure – but first you have to have sex with me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Marie reluctantly agrees b/c she wants to see Luke 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At party, Marie is upset and talks with Sue about what happened with Pierre …………………………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Rank characters – Discuss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Now there’s a little bit more to the story – Would you rank them differently?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What does this story have to do with being part of an outreach team to people with loss to suicide?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Assumptions – Blame – Guilt – Shock-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How could our biases create barriers as caregivers?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6EC7-D9F3-2E45-A273-C1BC29B4A0EA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B8BE-4F5A-7742-A4A4-5E4CFDDC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8822"/>
            <a:ext cx="9144000" cy="21770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LOSS </a:t>
            </a:r>
            <a:r>
              <a:rPr lang="en-US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Team Training</a:t>
            </a:r>
            <a:br>
              <a:rPr lang="en-US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solidFill>
                <a:srgbClr val="FF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00275"/>
            <a:ext cx="8991600" cy="4394124"/>
          </a:xfrm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/>
              <a:t>Frank R. Campbell, Ph.D., LCSW, CT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200" dirty="0" err="1" smtClean="0"/>
              <a:t>LOSSTeam</a:t>
            </a:r>
            <a:r>
              <a:rPr lang="en-US" sz="2200" dirty="0" smtClean="0"/>
              <a:t> developer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dirty="0" smtClean="0">
              <a:solidFill>
                <a:srgbClr val="FFFF00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19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900" dirty="0" smtClean="0">
                <a:solidFill>
                  <a:srgbClr val="010001"/>
                </a:solidFill>
              </a:rPr>
              <a:t>Materials presented are </a:t>
            </a:r>
            <a:r>
              <a:rPr lang="en-US" sz="1900" dirty="0" smtClean="0">
                <a:solidFill>
                  <a:srgbClr val="010001"/>
                </a:solidFill>
                <a:ea typeface="Tahoma" pitchFamily="-111" charset="0"/>
                <a:cs typeface="Tahoma" pitchFamily="-111" charset="0"/>
              </a:rPr>
              <a:t>©</a:t>
            </a:r>
            <a:r>
              <a:rPr lang="en-US" sz="1900" dirty="0" smtClean="0">
                <a:solidFill>
                  <a:srgbClr val="010001"/>
                </a:solidFill>
              </a:rPr>
              <a:t> copyright protected and should not be copied without permission of the presenter</a:t>
            </a:r>
            <a:r>
              <a:rPr lang="en-US" sz="19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Picture 4" descr="LOSSteamTREEDISC400x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75" y="2415903"/>
            <a:ext cx="1530021" cy="15300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SOS those left behind 2004 (3</a:t>
            </a:r>
            <a:r>
              <a:rPr lang="en-US" baseline="30000" dirty="0" smtClean="0"/>
              <a:t>rd</a:t>
            </a:r>
            <a:r>
              <a:rPr lang="en-US" dirty="0" smtClean="0"/>
              <a:t> Discovery Documentary)</a:t>
            </a:r>
          </a:p>
          <a:p>
            <a:r>
              <a:rPr lang="en-US" dirty="0" smtClean="0"/>
              <a:t>Changing the legacy of Suicide (2009 update to Discovery documentaries)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428875" y="750094"/>
            <a:ext cx="3580805" cy="396254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itchFamily="-111" charset="0"/>
                <a:ea typeface="ヒラギノ明朝 ProN W3" pitchFamily="-111" charset="-128"/>
                <a:cs typeface="ヒラギノ明朝 ProN W3" pitchFamily="-111" charset="-128"/>
                <a:sym typeface="Copperplate" pitchFamily="-111" charset="0"/>
              </a:rPr>
              <a:t>GRIEF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357312" y="482204"/>
            <a:ext cx="6171531" cy="4953744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itchFamily="26" charset="0"/>
              </a:rPr>
              <a:t>TRAUMA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229"/>
          </a:xfr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>
                <a:solidFill>
                  <a:srgbClr val="FF0000"/>
                </a:solidFill>
              </a:rPr>
              <a:t>Top Ten rankings by Relationship (seeking services)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 in 7 year study (</a:t>
            </a:r>
            <a:r>
              <a:rPr lang="en-US" sz="22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=345/415 or 83%)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3672"/>
            <a:ext cx="9144000" cy="5893594"/>
          </a:xfrm>
        </p:spPr>
        <p:txBody>
          <a:bodyPr lIns="91435" tIns="45718" rIns="91435" bIns="45718">
            <a:normAutofit lnSpcReduction="10000"/>
          </a:bodyPr>
          <a:lstStyle/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 smtClean="0">
                <a:latin typeface="Arial"/>
                <a:sym typeface="Copperplate" pitchFamily="-111" charset="0"/>
              </a:rPr>
              <a:t>Mother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 smtClean="0">
                <a:latin typeface="Arial"/>
                <a:sym typeface="Copperplate" pitchFamily="-111" charset="0"/>
              </a:rPr>
              <a:t>Sister </a:t>
            </a:r>
            <a:r>
              <a:rPr lang="en-US" sz="1400" b="1" kern="200" dirty="0">
                <a:latin typeface="Arial"/>
                <a:sym typeface="Copperplate" pitchFamily="-111" charset="0"/>
              </a:rPr>
              <a:t>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Wife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Daughter of the deceased</a:t>
            </a:r>
            <a:endParaRPr lang="en-US" sz="1400" b="1" kern="200" dirty="0" smtClean="0">
              <a:latin typeface="Arial"/>
              <a:sym typeface="Copperplate" pitchFamily="-111" charset="0"/>
            </a:endParaRP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 smtClean="0">
                <a:latin typeface="Arial"/>
                <a:sym typeface="Copperplate" pitchFamily="-111" charset="0"/>
              </a:rPr>
              <a:t>(tied) Friend-Son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 smtClean="0">
                <a:latin typeface="Arial"/>
                <a:sym typeface="Copperplate" pitchFamily="-111" charset="0"/>
              </a:rPr>
              <a:t>Father </a:t>
            </a:r>
            <a:r>
              <a:rPr lang="en-US" sz="1400" b="1" kern="200" dirty="0">
                <a:latin typeface="Arial"/>
                <a:sym typeface="Copperplate" pitchFamily="-111" charset="0"/>
              </a:rPr>
              <a:t>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Brother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Girlfriend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Stepfather of the deceased</a:t>
            </a:r>
          </a:p>
          <a:p>
            <a:pPr marL="609569" indent="610769">
              <a:spcBef>
                <a:spcPts val="3094"/>
              </a:spcBef>
              <a:buFontTx/>
              <a:buAutoNum type="arabicPeriod"/>
              <a:defRPr/>
            </a:pPr>
            <a:r>
              <a:rPr lang="en-US" sz="1400" b="1" kern="200" dirty="0">
                <a:latin typeface="Arial"/>
                <a:sym typeface="Copperplate" pitchFamily="-111" charset="0"/>
              </a:rPr>
              <a:t>(tied) Cousin-Fiancée of the deceased</a:t>
            </a:r>
          </a:p>
          <a:p>
            <a:pPr marL="609569" indent="-609569">
              <a:lnSpc>
                <a:spcPct val="80000"/>
              </a:lnSpc>
              <a:buNone/>
              <a:defRPr/>
            </a:pPr>
            <a:r>
              <a:rPr lang="en-US" sz="1700" dirty="0">
                <a:solidFill>
                  <a:srgbClr val="FF0000"/>
                </a:solidFill>
                <a:sym typeface="Copperplate" pitchFamily="-11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j0400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MPj01452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8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4724400"/>
            <a:ext cx="8763000" cy="609600"/>
          </a:xfrm>
        </p:spPr>
        <p:txBody>
          <a:bodyPr/>
          <a:lstStyle/>
          <a:p>
            <a:r>
              <a:rPr lang="en-US"/>
              <a:t>This is a story about:</a:t>
            </a:r>
          </a:p>
        </p:txBody>
      </p:sp>
      <p:pic>
        <p:nvPicPr>
          <p:cNvPr id="310277" name="Picture 5" descr="MCj03118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863" y="3589338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27432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533400" y="5334000"/>
            <a:ext cx="131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1. Marie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533400" y="6096000"/>
            <a:ext cx="1719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2. Luke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3352800" y="5384800"/>
            <a:ext cx="2201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3. Pierre</a:t>
            </a:r>
          </a:p>
        </p:txBody>
      </p: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3309938" y="6096000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4. Sue</a:t>
            </a:r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6342063" y="5334000"/>
            <a:ext cx="232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5. Tom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6357938" y="6045200"/>
            <a:ext cx="2074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001"/>
                </a:solidFill>
              </a:rPr>
              <a:t>6. Shane</a:t>
            </a:r>
          </a:p>
        </p:txBody>
      </p:sp>
      <p:sp>
        <p:nvSpPr>
          <p:cNvPr id="23" name="Process 22"/>
          <p:cNvSpPr/>
          <p:nvPr/>
        </p:nvSpPr>
        <p:spPr>
          <a:xfrm>
            <a:off x="203200" y="617538"/>
            <a:ext cx="3284538" cy="1973262"/>
          </a:xfrm>
          <a:prstGeom prst="flowChartProcess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Welcome to Bayou Self</a:t>
            </a:r>
          </a:p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Population=6</a:t>
            </a:r>
          </a:p>
        </p:txBody>
      </p:sp>
      <p:sp>
        <p:nvSpPr>
          <p:cNvPr id="17" name="Bent-Up Arrow 16"/>
          <p:cNvSpPr/>
          <p:nvPr/>
        </p:nvSpPr>
        <p:spPr bwMode="auto">
          <a:xfrm rot="5400000">
            <a:off x="1989931" y="2328069"/>
            <a:ext cx="1049338" cy="1676400"/>
          </a:xfrm>
          <a:prstGeom prst="bentUpArrow">
            <a:avLst>
              <a:gd name="adj1" fmla="val 25000"/>
              <a:gd name="adj2" fmla="val 28225"/>
              <a:gd name="adj3" fmla="val 25000"/>
            </a:avLst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FF"/>
              </a:solidFill>
              <a:latin typeface="Arial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build="allAtOnce"/>
      <p:bldP spid="19462" grpId="0"/>
      <p:bldP spid="19463" grpId="0"/>
      <p:bldP spid="19464" grpId="0"/>
      <p:bldP spid="19465" grpId="0"/>
      <p:bldP spid="19466" grpId="0"/>
      <p:bldP spid="19467" grpId="0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1163"/>
            <a:ext cx="7772400" cy="628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>
                <a:solidFill>
                  <a:srgbClr val="010001"/>
                </a:solidFill>
                <a:ea typeface="+mj-ea"/>
                <a:cs typeface="+mj-cs"/>
              </a:rPr>
              <a:t>Crisis Theory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34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000" dirty="0">
                <a:solidFill>
                  <a:srgbClr val="010001"/>
                </a:solidFill>
              </a:rPr>
              <a:t>A crisis is the inner state (emotions) of a person reacting to stress (life pressures) when “normal” coping mechanisms have broken down</a:t>
            </a:r>
            <a:r>
              <a:rPr lang="en-US" dirty="0">
                <a:solidFill>
                  <a:srgbClr val="010001"/>
                </a:solidFill>
              </a:rPr>
              <a:t>.</a:t>
            </a:r>
          </a:p>
          <a:p>
            <a:pPr algn="ctr">
              <a:buFontTx/>
              <a:buNone/>
            </a:pPr>
            <a:endParaRPr lang="en-US" sz="2400" dirty="0">
              <a:solidFill>
                <a:srgbClr val="010001"/>
              </a:solidFill>
            </a:endParaRPr>
          </a:p>
          <a:p>
            <a:pPr algn="ctr">
              <a:buFontTx/>
              <a:buNone/>
            </a:pPr>
            <a:r>
              <a:rPr lang="en-US" sz="3400" dirty="0">
                <a:solidFill>
                  <a:srgbClr val="010001"/>
                </a:solidFill>
              </a:rPr>
              <a:t>A crisis is time limited.</a:t>
            </a:r>
          </a:p>
          <a:p>
            <a:pPr algn="ctr">
              <a:buFontTx/>
              <a:buNone/>
            </a:pPr>
            <a:endParaRPr lang="en-US" sz="2800" dirty="0">
              <a:solidFill>
                <a:srgbClr val="010001"/>
              </a:solidFill>
            </a:endParaRPr>
          </a:p>
          <a:p>
            <a:pPr algn="ctr">
              <a:buFontTx/>
              <a:buNone/>
            </a:pPr>
            <a:r>
              <a:rPr lang="en-US" sz="3600" i="1" dirty="0">
                <a:solidFill>
                  <a:srgbClr val="010001"/>
                </a:solidFill>
              </a:rPr>
              <a:t>A crisis is self-defined – it varies from person to person.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426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-111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latin typeface="Times New Roman" pitchFamily="-111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53000" y="3200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191000" cy="1066800"/>
          </a:xfrm>
        </p:spPr>
        <p:txBody>
          <a:bodyPr/>
          <a:lstStyle/>
          <a:p>
            <a:r>
              <a:rPr lang="en-US" sz="4800" u="sng">
                <a:solidFill>
                  <a:schemeClr val="hlink"/>
                </a:solidFill>
              </a:rPr>
              <a:t>Crisis Theory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-111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Tahoma" pitchFamily="-111" charset="0"/>
              </a:rPr>
              <a:t>stressors</a:t>
            </a:r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533400" y="20574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0" y="1752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5050"/>
                </a:solidFill>
                <a:latin typeface="Tahoma" pitchFamily="-111" charset="0"/>
              </a:rPr>
              <a:t>(High)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0" y="5410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5050"/>
                </a:solidFill>
                <a:latin typeface="Tahoma" pitchFamily="-111" charset="0"/>
              </a:rPr>
              <a:t>(Low)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-111" charset="0"/>
            </a:endParaRPr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609600" y="5867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26" name="Freeform 10"/>
          <p:cNvSpPr>
            <a:spLocks/>
          </p:cNvSpPr>
          <p:nvPr/>
        </p:nvSpPr>
        <p:spPr bwMode="auto">
          <a:xfrm>
            <a:off x="533400" y="3124200"/>
            <a:ext cx="2209800" cy="609600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82" y="238"/>
              </a:cxn>
              <a:cxn ang="0">
                <a:pos x="137" y="256"/>
              </a:cxn>
              <a:cxn ang="0">
                <a:pos x="320" y="219"/>
              </a:cxn>
              <a:cxn ang="0">
                <a:pos x="374" y="210"/>
              </a:cxn>
              <a:cxn ang="0">
                <a:pos x="384" y="292"/>
              </a:cxn>
              <a:cxn ang="0">
                <a:pos x="448" y="384"/>
              </a:cxn>
              <a:cxn ang="0">
                <a:pos x="512" y="320"/>
              </a:cxn>
              <a:cxn ang="0">
                <a:pos x="539" y="265"/>
              </a:cxn>
              <a:cxn ang="0">
                <a:pos x="649" y="256"/>
              </a:cxn>
              <a:cxn ang="0">
                <a:pos x="676" y="238"/>
              </a:cxn>
              <a:cxn ang="0">
                <a:pos x="731" y="174"/>
              </a:cxn>
              <a:cxn ang="0">
                <a:pos x="877" y="219"/>
              </a:cxn>
              <a:cxn ang="0">
                <a:pos x="1115" y="0"/>
              </a:cxn>
              <a:cxn ang="0">
                <a:pos x="1124" y="73"/>
              </a:cxn>
              <a:cxn ang="0">
                <a:pos x="1417" y="274"/>
              </a:cxn>
              <a:cxn ang="0">
                <a:pos x="1462" y="210"/>
              </a:cxn>
              <a:cxn ang="0">
                <a:pos x="1490" y="201"/>
              </a:cxn>
            </a:cxnLst>
            <a:rect l="0" t="0" r="r" b="b"/>
            <a:pathLst>
              <a:path w="1490" h="384">
                <a:moveTo>
                  <a:pt x="0" y="183"/>
                </a:moveTo>
                <a:cubicBezTo>
                  <a:pt x="35" y="195"/>
                  <a:pt x="49" y="223"/>
                  <a:pt x="82" y="238"/>
                </a:cubicBezTo>
                <a:cubicBezTo>
                  <a:pt x="100" y="246"/>
                  <a:pt x="137" y="256"/>
                  <a:pt x="137" y="256"/>
                </a:cubicBezTo>
                <a:cubicBezTo>
                  <a:pt x="207" y="249"/>
                  <a:pt x="256" y="240"/>
                  <a:pt x="320" y="219"/>
                </a:cubicBezTo>
                <a:cubicBezTo>
                  <a:pt x="326" y="215"/>
                  <a:pt x="362" y="181"/>
                  <a:pt x="374" y="210"/>
                </a:cubicBezTo>
                <a:cubicBezTo>
                  <a:pt x="384" y="236"/>
                  <a:pt x="379" y="265"/>
                  <a:pt x="384" y="292"/>
                </a:cubicBezTo>
                <a:cubicBezTo>
                  <a:pt x="391" y="332"/>
                  <a:pt x="420" y="358"/>
                  <a:pt x="448" y="384"/>
                </a:cubicBezTo>
                <a:cubicBezTo>
                  <a:pt x="484" y="372"/>
                  <a:pt x="500" y="356"/>
                  <a:pt x="512" y="320"/>
                </a:cubicBezTo>
                <a:cubicBezTo>
                  <a:pt x="515" y="310"/>
                  <a:pt x="525" y="269"/>
                  <a:pt x="539" y="265"/>
                </a:cubicBezTo>
                <a:cubicBezTo>
                  <a:pt x="574" y="255"/>
                  <a:pt x="612" y="259"/>
                  <a:pt x="649" y="256"/>
                </a:cubicBezTo>
                <a:cubicBezTo>
                  <a:pt x="658" y="250"/>
                  <a:pt x="669" y="247"/>
                  <a:pt x="676" y="238"/>
                </a:cubicBezTo>
                <a:cubicBezTo>
                  <a:pt x="702" y="205"/>
                  <a:pt x="678" y="192"/>
                  <a:pt x="731" y="174"/>
                </a:cubicBezTo>
                <a:cubicBezTo>
                  <a:pt x="808" y="185"/>
                  <a:pt x="812" y="197"/>
                  <a:pt x="877" y="219"/>
                </a:cubicBezTo>
                <a:cubicBezTo>
                  <a:pt x="978" y="170"/>
                  <a:pt x="1053" y="92"/>
                  <a:pt x="1115" y="0"/>
                </a:cubicBezTo>
                <a:cubicBezTo>
                  <a:pt x="1118" y="24"/>
                  <a:pt x="1122" y="49"/>
                  <a:pt x="1124" y="73"/>
                </a:cubicBezTo>
                <a:cubicBezTo>
                  <a:pt x="1143" y="377"/>
                  <a:pt x="1054" y="285"/>
                  <a:pt x="1417" y="274"/>
                </a:cubicBezTo>
                <a:cubicBezTo>
                  <a:pt x="1468" y="257"/>
                  <a:pt x="1477" y="266"/>
                  <a:pt x="1462" y="210"/>
                </a:cubicBezTo>
                <a:cubicBezTo>
                  <a:pt x="1471" y="207"/>
                  <a:pt x="1490" y="201"/>
                  <a:pt x="1490" y="20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>
            <a:off x="11430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>
            <a:off x="1447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>
            <a:off x="1905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>
            <a:off x="2133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1" name="Text Box 15"/>
          <p:cNvSpPr txBox="1">
            <a:spLocks noChangeArrowheads="1"/>
          </p:cNvSpPr>
          <p:nvPr/>
        </p:nvSpPr>
        <p:spPr bwMode="auto">
          <a:xfrm>
            <a:off x="1066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Tahoma" pitchFamily="-111" charset="0"/>
              </a:rPr>
              <a:t>supports</a:t>
            </a:r>
          </a:p>
        </p:txBody>
      </p:sp>
      <p:sp>
        <p:nvSpPr>
          <p:cNvPr id="316432" name="Line 16"/>
          <p:cNvSpPr>
            <a:spLocks noChangeShapeType="1"/>
          </p:cNvSpPr>
          <p:nvPr/>
        </p:nvSpPr>
        <p:spPr bwMode="auto">
          <a:xfrm flipV="1">
            <a:off x="11430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flipV="1">
            <a:off x="1447800" y="3657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 flipV="1">
            <a:off x="17526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5" name="Line 19"/>
          <p:cNvSpPr>
            <a:spLocks noChangeShapeType="1"/>
          </p:cNvSpPr>
          <p:nvPr/>
        </p:nvSpPr>
        <p:spPr bwMode="auto">
          <a:xfrm flipV="1">
            <a:off x="2057400" y="3657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876800" y="533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-111" charset="0"/>
            </a:endParaRPr>
          </a:p>
        </p:txBody>
      </p:sp>
      <p:sp>
        <p:nvSpPr>
          <p:cNvPr id="316437" name="Text Box 21"/>
          <p:cNvSpPr txBox="1">
            <a:spLocks noChangeArrowheads="1"/>
          </p:cNvSpPr>
          <p:nvPr/>
        </p:nvSpPr>
        <p:spPr bwMode="auto">
          <a:xfrm>
            <a:off x="381000" y="1371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5050"/>
                </a:solidFill>
                <a:latin typeface="Tahoma" pitchFamily="-111" charset="0"/>
              </a:rPr>
              <a:t>Hazardous Atmosphere</a:t>
            </a:r>
          </a:p>
        </p:txBody>
      </p:sp>
      <p:sp>
        <p:nvSpPr>
          <p:cNvPr id="316438" name="Oval 22"/>
          <p:cNvSpPr>
            <a:spLocks noChangeArrowheads="1"/>
          </p:cNvSpPr>
          <p:nvPr/>
        </p:nvSpPr>
        <p:spPr bwMode="auto">
          <a:xfrm>
            <a:off x="2667000" y="3124200"/>
            <a:ext cx="8382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2895600" y="3352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ahoma" pitchFamily="-111" charset="0"/>
              </a:rPr>
              <a:t>PE</a:t>
            </a:r>
          </a:p>
        </p:txBody>
      </p:sp>
      <p:sp>
        <p:nvSpPr>
          <p:cNvPr id="316440" name="Freeform 24"/>
          <p:cNvSpPr>
            <a:spLocks/>
          </p:cNvSpPr>
          <p:nvPr/>
        </p:nvSpPr>
        <p:spPr bwMode="auto">
          <a:xfrm>
            <a:off x="3505200" y="3505200"/>
            <a:ext cx="2401888" cy="124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" y="229"/>
              </a:cxn>
              <a:cxn ang="0">
                <a:pos x="429" y="247"/>
              </a:cxn>
              <a:cxn ang="0">
                <a:pos x="503" y="348"/>
              </a:cxn>
              <a:cxn ang="0">
                <a:pos x="493" y="668"/>
              </a:cxn>
              <a:cxn ang="0">
                <a:pos x="539" y="814"/>
              </a:cxn>
              <a:cxn ang="0">
                <a:pos x="640" y="869"/>
              </a:cxn>
              <a:cxn ang="0">
                <a:pos x="658" y="832"/>
              </a:cxn>
              <a:cxn ang="0">
                <a:pos x="667" y="805"/>
              </a:cxn>
              <a:cxn ang="0">
                <a:pos x="695" y="503"/>
              </a:cxn>
              <a:cxn ang="0">
                <a:pos x="704" y="530"/>
              </a:cxn>
              <a:cxn ang="0">
                <a:pos x="850" y="613"/>
              </a:cxn>
              <a:cxn ang="0">
                <a:pos x="859" y="732"/>
              </a:cxn>
              <a:cxn ang="0">
                <a:pos x="877" y="786"/>
              </a:cxn>
              <a:cxn ang="0">
                <a:pos x="905" y="969"/>
              </a:cxn>
              <a:cxn ang="0">
                <a:pos x="932" y="978"/>
              </a:cxn>
              <a:cxn ang="0">
                <a:pos x="1024" y="942"/>
              </a:cxn>
              <a:cxn ang="0">
                <a:pos x="1106" y="841"/>
              </a:cxn>
              <a:cxn ang="0">
                <a:pos x="1161" y="805"/>
              </a:cxn>
              <a:cxn ang="0">
                <a:pos x="1197" y="796"/>
              </a:cxn>
              <a:cxn ang="0">
                <a:pos x="1252" y="777"/>
              </a:cxn>
              <a:cxn ang="0">
                <a:pos x="1298" y="786"/>
              </a:cxn>
              <a:cxn ang="0">
                <a:pos x="1362" y="832"/>
              </a:cxn>
              <a:cxn ang="0">
                <a:pos x="1389" y="841"/>
              </a:cxn>
              <a:cxn ang="0">
                <a:pos x="1417" y="869"/>
              </a:cxn>
            </a:cxnLst>
            <a:rect l="0" t="0" r="r" b="b"/>
            <a:pathLst>
              <a:path w="1417" h="978">
                <a:moveTo>
                  <a:pt x="0" y="0"/>
                </a:moveTo>
                <a:cubicBezTo>
                  <a:pt x="53" y="82"/>
                  <a:pt x="10" y="196"/>
                  <a:pt x="109" y="229"/>
                </a:cubicBezTo>
                <a:cubicBezTo>
                  <a:pt x="205" y="222"/>
                  <a:pt x="345" y="191"/>
                  <a:pt x="429" y="247"/>
                </a:cubicBezTo>
                <a:cubicBezTo>
                  <a:pt x="443" y="339"/>
                  <a:pt x="437" y="303"/>
                  <a:pt x="503" y="348"/>
                </a:cubicBezTo>
                <a:cubicBezTo>
                  <a:pt x="556" y="427"/>
                  <a:pt x="504" y="573"/>
                  <a:pt x="493" y="668"/>
                </a:cubicBezTo>
                <a:cubicBezTo>
                  <a:pt x="500" y="737"/>
                  <a:pt x="485" y="778"/>
                  <a:pt x="539" y="814"/>
                </a:cubicBezTo>
                <a:cubicBezTo>
                  <a:pt x="565" y="853"/>
                  <a:pt x="596" y="855"/>
                  <a:pt x="640" y="869"/>
                </a:cubicBezTo>
                <a:cubicBezTo>
                  <a:pt x="688" y="853"/>
                  <a:pt x="658" y="873"/>
                  <a:pt x="658" y="832"/>
                </a:cubicBezTo>
                <a:cubicBezTo>
                  <a:pt x="658" y="823"/>
                  <a:pt x="664" y="814"/>
                  <a:pt x="667" y="805"/>
                </a:cubicBezTo>
                <a:cubicBezTo>
                  <a:pt x="684" y="703"/>
                  <a:pt x="689" y="607"/>
                  <a:pt x="695" y="503"/>
                </a:cubicBezTo>
                <a:cubicBezTo>
                  <a:pt x="698" y="512"/>
                  <a:pt x="697" y="523"/>
                  <a:pt x="704" y="530"/>
                </a:cubicBezTo>
                <a:cubicBezTo>
                  <a:pt x="735" y="561"/>
                  <a:pt x="810" y="593"/>
                  <a:pt x="850" y="613"/>
                </a:cubicBezTo>
                <a:cubicBezTo>
                  <a:pt x="864" y="655"/>
                  <a:pt x="846" y="689"/>
                  <a:pt x="859" y="732"/>
                </a:cubicBezTo>
                <a:cubicBezTo>
                  <a:pt x="864" y="750"/>
                  <a:pt x="877" y="786"/>
                  <a:pt x="877" y="786"/>
                </a:cubicBezTo>
                <a:cubicBezTo>
                  <a:pt x="878" y="792"/>
                  <a:pt x="887" y="951"/>
                  <a:pt x="905" y="969"/>
                </a:cubicBezTo>
                <a:cubicBezTo>
                  <a:pt x="912" y="976"/>
                  <a:pt x="923" y="975"/>
                  <a:pt x="932" y="978"/>
                </a:cubicBezTo>
                <a:cubicBezTo>
                  <a:pt x="972" y="970"/>
                  <a:pt x="995" y="969"/>
                  <a:pt x="1024" y="942"/>
                </a:cubicBezTo>
                <a:cubicBezTo>
                  <a:pt x="1053" y="855"/>
                  <a:pt x="1025" y="869"/>
                  <a:pt x="1106" y="841"/>
                </a:cubicBezTo>
                <a:cubicBezTo>
                  <a:pt x="1127" y="834"/>
                  <a:pt x="1140" y="810"/>
                  <a:pt x="1161" y="805"/>
                </a:cubicBezTo>
                <a:cubicBezTo>
                  <a:pt x="1173" y="802"/>
                  <a:pt x="1185" y="800"/>
                  <a:pt x="1197" y="796"/>
                </a:cubicBezTo>
                <a:cubicBezTo>
                  <a:pt x="1216" y="790"/>
                  <a:pt x="1252" y="777"/>
                  <a:pt x="1252" y="777"/>
                </a:cubicBezTo>
                <a:cubicBezTo>
                  <a:pt x="1267" y="780"/>
                  <a:pt x="1284" y="779"/>
                  <a:pt x="1298" y="786"/>
                </a:cubicBezTo>
                <a:cubicBezTo>
                  <a:pt x="1321" y="798"/>
                  <a:pt x="1337" y="824"/>
                  <a:pt x="1362" y="832"/>
                </a:cubicBezTo>
                <a:cubicBezTo>
                  <a:pt x="1371" y="835"/>
                  <a:pt x="1380" y="838"/>
                  <a:pt x="1389" y="841"/>
                </a:cubicBezTo>
                <a:cubicBezTo>
                  <a:pt x="1410" y="871"/>
                  <a:pt x="1397" y="869"/>
                  <a:pt x="1417" y="8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1" name="Text Box 25"/>
          <p:cNvSpPr txBox="1">
            <a:spLocks noChangeArrowheads="1"/>
          </p:cNvSpPr>
          <p:nvPr/>
        </p:nvSpPr>
        <p:spPr bwMode="auto">
          <a:xfrm>
            <a:off x="4114800" y="4648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Tahoma" pitchFamily="-111" charset="0"/>
              </a:rPr>
              <a:t>full crisis</a:t>
            </a:r>
          </a:p>
        </p:txBody>
      </p:sp>
      <p:sp>
        <p:nvSpPr>
          <p:cNvPr id="316442" name="Rectangle 26"/>
          <p:cNvSpPr>
            <a:spLocks noChangeArrowheads="1"/>
          </p:cNvSpPr>
          <p:nvPr/>
        </p:nvSpPr>
        <p:spPr bwMode="auto">
          <a:xfrm rot="1829144">
            <a:off x="5872163" y="4398963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3" name="Text Box 27"/>
          <p:cNvSpPr txBox="1">
            <a:spLocks noChangeArrowheads="1"/>
          </p:cNvSpPr>
          <p:nvPr/>
        </p:nvSpPr>
        <p:spPr bwMode="auto">
          <a:xfrm>
            <a:off x="5943600" y="4419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-111" charset="0"/>
              </a:rPr>
              <a:t>SA</a:t>
            </a:r>
          </a:p>
        </p:txBody>
      </p:sp>
      <p:sp>
        <p:nvSpPr>
          <p:cNvPr id="316444" name="Freeform 28"/>
          <p:cNvSpPr>
            <a:spLocks/>
          </p:cNvSpPr>
          <p:nvPr/>
        </p:nvSpPr>
        <p:spPr bwMode="auto">
          <a:xfrm rot="-359332">
            <a:off x="5486400" y="2438400"/>
            <a:ext cx="3313113" cy="1946275"/>
          </a:xfrm>
          <a:custGeom>
            <a:avLst/>
            <a:gdLst/>
            <a:ahLst/>
            <a:cxnLst>
              <a:cxn ang="0">
                <a:pos x="12" y="1216"/>
              </a:cxn>
              <a:cxn ang="0">
                <a:pos x="49" y="1179"/>
              </a:cxn>
              <a:cxn ang="0">
                <a:pos x="85" y="1143"/>
              </a:cxn>
              <a:cxn ang="0">
                <a:pos x="204" y="1069"/>
              </a:cxn>
              <a:cxn ang="0">
                <a:pos x="241" y="1079"/>
              </a:cxn>
              <a:cxn ang="0">
                <a:pos x="295" y="1097"/>
              </a:cxn>
              <a:cxn ang="0">
                <a:pos x="561" y="969"/>
              </a:cxn>
              <a:cxn ang="0">
                <a:pos x="597" y="978"/>
              </a:cxn>
              <a:cxn ang="0">
                <a:pos x="615" y="1005"/>
              </a:cxn>
              <a:cxn ang="0">
                <a:pos x="716" y="1015"/>
              </a:cxn>
              <a:cxn ang="0">
                <a:pos x="762" y="951"/>
              </a:cxn>
              <a:cxn ang="0">
                <a:pos x="780" y="813"/>
              </a:cxn>
              <a:cxn ang="0">
                <a:pos x="917" y="704"/>
              </a:cxn>
              <a:cxn ang="0">
                <a:pos x="945" y="685"/>
              </a:cxn>
              <a:cxn ang="0">
                <a:pos x="981" y="631"/>
              </a:cxn>
              <a:cxn ang="0">
                <a:pos x="1036" y="457"/>
              </a:cxn>
              <a:cxn ang="0">
                <a:pos x="1054" y="274"/>
              </a:cxn>
              <a:cxn ang="0">
                <a:pos x="1182" y="155"/>
              </a:cxn>
              <a:cxn ang="0">
                <a:pos x="1658" y="36"/>
              </a:cxn>
              <a:cxn ang="0">
                <a:pos x="1749" y="0"/>
              </a:cxn>
              <a:cxn ang="0">
                <a:pos x="1859" y="9"/>
              </a:cxn>
              <a:cxn ang="0">
                <a:pos x="1932" y="45"/>
              </a:cxn>
              <a:cxn ang="0">
                <a:pos x="1987" y="109"/>
              </a:cxn>
              <a:cxn ang="0">
                <a:pos x="2087" y="100"/>
              </a:cxn>
            </a:cxnLst>
            <a:rect l="0" t="0" r="r" b="b"/>
            <a:pathLst>
              <a:path w="2087" h="1226">
                <a:moveTo>
                  <a:pt x="12" y="1216"/>
                </a:moveTo>
                <a:cubicBezTo>
                  <a:pt x="35" y="1143"/>
                  <a:pt x="0" y="1226"/>
                  <a:pt x="49" y="1179"/>
                </a:cubicBezTo>
                <a:cubicBezTo>
                  <a:pt x="99" y="1130"/>
                  <a:pt x="11" y="1168"/>
                  <a:pt x="85" y="1143"/>
                </a:cubicBezTo>
                <a:cubicBezTo>
                  <a:pt x="119" y="1090"/>
                  <a:pt x="149" y="1089"/>
                  <a:pt x="204" y="1069"/>
                </a:cubicBezTo>
                <a:cubicBezTo>
                  <a:pt x="216" y="1072"/>
                  <a:pt x="229" y="1075"/>
                  <a:pt x="241" y="1079"/>
                </a:cubicBezTo>
                <a:cubicBezTo>
                  <a:pt x="259" y="1085"/>
                  <a:pt x="295" y="1097"/>
                  <a:pt x="295" y="1097"/>
                </a:cubicBezTo>
                <a:cubicBezTo>
                  <a:pt x="419" y="1086"/>
                  <a:pt x="489" y="1072"/>
                  <a:pt x="561" y="969"/>
                </a:cubicBezTo>
                <a:cubicBezTo>
                  <a:pt x="573" y="972"/>
                  <a:pt x="587" y="971"/>
                  <a:pt x="597" y="978"/>
                </a:cubicBezTo>
                <a:cubicBezTo>
                  <a:pt x="606" y="984"/>
                  <a:pt x="605" y="1002"/>
                  <a:pt x="615" y="1005"/>
                </a:cubicBezTo>
                <a:cubicBezTo>
                  <a:pt x="647" y="1015"/>
                  <a:pt x="682" y="1012"/>
                  <a:pt x="716" y="1015"/>
                </a:cubicBezTo>
                <a:cubicBezTo>
                  <a:pt x="757" y="1000"/>
                  <a:pt x="749" y="990"/>
                  <a:pt x="762" y="951"/>
                </a:cubicBezTo>
                <a:cubicBezTo>
                  <a:pt x="768" y="905"/>
                  <a:pt x="764" y="857"/>
                  <a:pt x="780" y="813"/>
                </a:cubicBezTo>
                <a:cubicBezTo>
                  <a:pt x="802" y="753"/>
                  <a:pt x="861" y="723"/>
                  <a:pt x="917" y="704"/>
                </a:cubicBezTo>
                <a:cubicBezTo>
                  <a:pt x="926" y="698"/>
                  <a:pt x="938" y="693"/>
                  <a:pt x="945" y="685"/>
                </a:cubicBezTo>
                <a:cubicBezTo>
                  <a:pt x="959" y="669"/>
                  <a:pt x="981" y="631"/>
                  <a:pt x="981" y="631"/>
                </a:cubicBezTo>
                <a:cubicBezTo>
                  <a:pt x="1000" y="572"/>
                  <a:pt x="1024" y="519"/>
                  <a:pt x="1036" y="457"/>
                </a:cubicBezTo>
                <a:cubicBezTo>
                  <a:pt x="1040" y="396"/>
                  <a:pt x="1016" y="322"/>
                  <a:pt x="1054" y="274"/>
                </a:cubicBezTo>
                <a:cubicBezTo>
                  <a:pt x="1079" y="241"/>
                  <a:pt x="1138" y="174"/>
                  <a:pt x="1182" y="155"/>
                </a:cubicBezTo>
                <a:cubicBezTo>
                  <a:pt x="1333" y="89"/>
                  <a:pt x="1503" y="86"/>
                  <a:pt x="1658" y="36"/>
                </a:cubicBezTo>
                <a:cubicBezTo>
                  <a:pt x="1689" y="16"/>
                  <a:pt x="1713" y="9"/>
                  <a:pt x="1749" y="0"/>
                </a:cubicBezTo>
                <a:cubicBezTo>
                  <a:pt x="1786" y="3"/>
                  <a:pt x="1823" y="4"/>
                  <a:pt x="1859" y="9"/>
                </a:cubicBezTo>
                <a:cubicBezTo>
                  <a:pt x="1888" y="13"/>
                  <a:pt x="1904" y="36"/>
                  <a:pt x="1932" y="45"/>
                </a:cubicBezTo>
                <a:cubicBezTo>
                  <a:pt x="1954" y="112"/>
                  <a:pt x="1931" y="95"/>
                  <a:pt x="1987" y="109"/>
                </a:cubicBezTo>
                <a:cubicBezTo>
                  <a:pt x="2069" y="99"/>
                  <a:pt x="2035" y="100"/>
                  <a:pt x="2087" y="1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5" name="Freeform 29"/>
          <p:cNvSpPr>
            <a:spLocks/>
          </p:cNvSpPr>
          <p:nvPr/>
        </p:nvSpPr>
        <p:spPr bwMode="auto">
          <a:xfrm>
            <a:off x="6781800" y="3048000"/>
            <a:ext cx="2151063" cy="754063"/>
          </a:xfrm>
          <a:custGeom>
            <a:avLst/>
            <a:gdLst/>
            <a:ahLst/>
            <a:cxnLst>
              <a:cxn ang="0">
                <a:pos x="11" y="460"/>
              </a:cxn>
              <a:cxn ang="0">
                <a:pos x="47" y="415"/>
              </a:cxn>
              <a:cxn ang="0">
                <a:pos x="93" y="341"/>
              </a:cxn>
              <a:cxn ang="0">
                <a:pos x="312" y="314"/>
              </a:cxn>
              <a:cxn ang="0">
                <a:pos x="404" y="268"/>
              </a:cxn>
              <a:cxn ang="0">
                <a:pos x="431" y="250"/>
              </a:cxn>
              <a:cxn ang="0">
                <a:pos x="559" y="85"/>
              </a:cxn>
              <a:cxn ang="0">
                <a:pos x="568" y="58"/>
              </a:cxn>
              <a:cxn ang="0">
                <a:pos x="596" y="49"/>
              </a:cxn>
              <a:cxn ang="0">
                <a:pos x="815" y="76"/>
              </a:cxn>
              <a:cxn ang="0">
                <a:pos x="843" y="85"/>
              </a:cxn>
              <a:cxn ang="0">
                <a:pos x="897" y="104"/>
              </a:cxn>
              <a:cxn ang="0">
                <a:pos x="1099" y="113"/>
              </a:cxn>
              <a:cxn ang="0">
                <a:pos x="1254" y="49"/>
              </a:cxn>
              <a:cxn ang="0">
                <a:pos x="1355" y="49"/>
              </a:cxn>
            </a:cxnLst>
            <a:rect l="0" t="0" r="r" b="b"/>
            <a:pathLst>
              <a:path w="1355" h="475">
                <a:moveTo>
                  <a:pt x="11" y="460"/>
                </a:moveTo>
                <a:cubicBezTo>
                  <a:pt x="34" y="390"/>
                  <a:pt x="0" y="475"/>
                  <a:pt x="47" y="415"/>
                </a:cubicBezTo>
                <a:cubicBezTo>
                  <a:pt x="62" y="396"/>
                  <a:pt x="70" y="356"/>
                  <a:pt x="93" y="341"/>
                </a:cubicBezTo>
                <a:cubicBezTo>
                  <a:pt x="144" y="309"/>
                  <a:pt x="289" y="315"/>
                  <a:pt x="312" y="314"/>
                </a:cubicBezTo>
                <a:cubicBezTo>
                  <a:pt x="371" y="300"/>
                  <a:pt x="338" y="312"/>
                  <a:pt x="404" y="268"/>
                </a:cubicBezTo>
                <a:cubicBezTo>
                  <a:pt x="413" y="262"/>
                  <a:pt x="431" y="250"/>
                  <a:pt x="431" y="250"/>
                </a:cubicBezTo>
                <a:cubicBezTo>
                  <a:pt x="470" y="192"/>
                  <a:pt x="518" y="141"/>
                  <a:pt x="559" y="85"/>
                </a:cubicBezTo>
                <a:cubicBezTo>
                  <a:pt x="562" y="76"/>
                  <a:pt x="561" y="65"/>
                  <a:pt x="568" y="58"/>
                </a:cubicBezTo>
                <a:cubicBezTo>
                  <a:pt x="575" y="51"/>
                  <a:pt x="586" y="49"/>
                  <a:pt x="596" y="49"/>
                </a:cubicBezTo>
                <a:cubicBezTo>
                  <a:pt x="668" y="49"/>
                  <a:pt x="744" y="67"/>
                  <a:pt x="815" y="76"/>
                </a:cubicBezTo>
                <a:cubicBezTo>
                  <a:pt x="824" y="79"/>
                  <a:pt x="834" y="82"/>
                  <a:pt x="843" y="85"/>
                </a:cubicBezTo>
                <a:cubicBezTo>
                  <a:pt x="861" y="91"/>
                  <a:pt x="897" y="104"/>
                  <a:pt x="897" y="104"/>
                </a:cubicBezTo>
                <a:cubicBezTo>
                  <a:pt x="961" y="166"/>
                  <a:pt x="1020" y="126"/>
                  <a:pt x="1099" y="113"/>
                </a:cubicBezTo>
                <a:cubicBezTo>
                  <a:pt x="1138" y="52"/>
                  <a:pt x="1183" y="57"/>
                  <a:pt x="1254" y="49"/>
                </a:cubicBezTo>
                <a:cubicBezTo>
                  <a:pt x="1294" y="36"/>
                  <a:pt x="1328" y="0"/>
                  <a:pt x="1355" y="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6" name="Freeform 30"/>
          <p:cNvSpPr>
            <a:spLocks/>
          </p:cNvSpPr>
          <p:nvPr/>
        </p:nvSpPr>
        <p:spPr bwMode="auto">
          <a:xfrm rot="-441281">
            <a:off x="6858000" y="3657600"/>
            <a:ext cx="2046288" cy="81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82"/>
              </a:cxn>
              <a:cxn ang="0">
                <a:pos x="274" y="137"/>
              </a:cxn>
              <a:cxn ang="0">
                <a:pos x="384" y="165"/>
              </a:cxn>
              <a:cxn ang="0">
                <a:pos x="457" y="201"/>
              </a:cxn>
              <a:cxn ang="0">
                <a:pos x="512" y="229"/>
              </a:cxn>
              <a:cxn ang="0">
                <a:pos x="530" y="256"/>
              </a:cxn>
              <a:cxn ang="0">
                <a:pos x="640" y="293"/>
              </a:cxn>
              <a:cxn ang="0">
                <a:pos x="805" y="384"/>
              </a:cxn>
              <a:cxn ang="0">
                <a:pos x="1097" y="393"/>
              </a:cxn>
              <a:cxn ang="0">
                <a:pos x="1143" y="430"/>
              </a:cxn>
              <a:cxn ang="0">
                <a:pos x="1152" y="457"/>
              </a:cxn>
              <a:cxn ang="0">
                <a:pos x="1179" y="475"/>
              </a:cxn>
              <a:cxn ang="0">
                <a:pos x="1225" y="512"/>
              </a:cxn>
              <a:cxn ang="0">
                <a:pos x="1289" y="512"/>
              </a:cxn>
            </a:cxnLst>
            <a:rect l="0" t="0" r="r" b="b"/>
            <a:pathLst>
              <a:path w="1289" h="516">
                <a:moveTo>
                  <a:pt x="0" y="0"/>
                </a:moveTo>
                <a:cubicBezTo>
                  <a:pt x="33" y="50"/>
                  <a:pt x="37" y="64"/>
                  <a:pt x="91" y="82"/>
                </a:cubicBezTo>
                <a:cubicBezTo>
                  <a:pt x="129" y="120"/>
                  <a:pt x="221" y="130"/>
                  <a:pt x="274" y="137"/>
                </a:cubicBezTo>
                <a:cubicBezTo>
                  <a:pt x="310" y="148"/>
                  <a:pt x="351" y="146"/>
                  <a:pt x="384" y="165"/>
                </a:cubicBezTo>
                <a:cubicBezTo>
                  <a:pt x="453" y="205"/>
                  <a:pt x="389" y="184"/>
                  <a:pt x="457" y="201"/>
                </a:cubicBezTo>
                <a:cubicBezTo>
                  <a:pt x="474" y="212"/>
                  <a:pt x="496" y="216"/>
                  <a:pt x="512" y="229"/>
                </a:cubicBezTo>
                <a:cubicBezTo>
                  <a:pt x="520" y="236"/>
                  <a:pt x="521" y="250"/>
                  <a:pt x="530" y="256"/>
                </a:cubicBezTo>
                <a:cubicBezTo>
                  <a:pt x="560" y="277"/>
                  <a:pt x="606" y="280"/>
                  <a:pt x="640" y="293"/>
                </a:cubicBezTo>
                <a:cubicBezTo>
                  <a:pt x="706" y="357"/>
                  <a:pt x="717" y="356"/>
                  <a:pt x="805" y="384"/>
                </a:cubicBezTo>
                <a:cubicBezTo>
                  <a:pt x="903" y="374"/>
                  <a:pt x="1000" y="369"/>
                  <a:pt x="1097" y="393"/>
                </a:cubicBezTo>
                <a:cubicBezTo>
                  <a:pt x="1112" y="403"/>
                  <a:pt x="1133" y="413"/>
                  <a:pt x="1143" y="430"/>
                </a:cubicBezTo>
                <a:cubicBezTo>
                  <a:pt x="1148" y="438"/>
                  <a:pt x="1146" y="450"/>
                  <a:pt x="1152" y="457"/>
                </a:cubicBezTo>
                <a:cubicBezTo>
                  <a:pt x="1159" y="465"/>
                  <a:pt x="1171" y="468"/>
                  <a:pt x="1179" y="475"/>
                </a:cubicBezTo>
                <a:cubicBezTo>
                  <a:pt x="1192" y="486"/>
                  <a:pt x="1207" y="508"/>
                  <a:pt x="1225" y="512"/>
                </a:cubicBezTo>
                <a:cubicBezTo>
                  <a:pt x="1246" y="516"/>
                  <a:pt x="1268" y="512"/>
                  <a:pt x="1289" y="5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7" name="Freeform 31"/>
          <p:cNvSpPr>
            <a:spLocks/>
          </p:cNvSpPr>
          <p:nvPr/>
        </p:nvSpPr>
        <p:spPr bwMode="auto">
          <a:xfrm>
            <a:off x="6629400" y="3810000"/>
            <a:ext cx="2220913" cy="2171700"/>
          </a:xfrm>
          <a:custGeom>
            <a:avLst/>
            <a:gdLst/>
            <a:ahLst/>
            <a:cxnLst>
              <a:cxn ang="0">
                <a:pos x="64" y="39"/>
              </a:cxn>
              <a:cxn ang="0">
                <a:pos x="91" y="94"/>
              </a:cxn>
              <a:cxn ang="0">
                <a:pos x="110" y="149"/>
              </a:cxn>
              <a:cxn ang="0">
                <a:pos x="228" y="588"/>
              </a:cxn>
              <a:cxn ang="0">
                <a:pos x="292" y="643"/>
              </a:cxn>
              <a:cxn ang="0">
                <a:pos x="320" y="771"/>
              </a:cxn>
              <a:cxn ang="0">
                <a:pos x="338" y="825"/>
              </a:cxn>
              <a:cxn ang="0">
                <a:pos x="430" y="862"/>
              </a:cxn>
              <a:cxn ang="0">
                <a:pos x="475" y="899"/>
              </a:cxn>
              <a:cxn ang="0">
                <a:pos x="494" y="926"/>
              </a:cxn>
              <a:cxn ang="0">
                <a:pos x="548" y="944"/>
              </a:cxn>
              <a:cxn ang="0">
                <a:pos x="576" y="953"/>
              </a:cxn>
              <a:cxn ang="0">
                <a:pos x="612" y="999"/>
              </a:cxn>
              <a:cxn ang="0">
                <a:pos x="631" y="1054"/>
              </a:cxn>
              <a:cxn ang="0">
                <a:pos x="640" y="1118"/>
              </a:cxn>
              <a:cxn ang="0">
                <a:pos x="777" y="1200"/>
              </a:cxn>
              <a:cxn ang="0">
                <a:pos x="850" y="1246"/>
              </a:cxn>
              <a:cxn ang="0">
                <a:pos x="923" y="1264"/>
              </a:cxn>
              <a:cxn ang="0">
                <a:pos x="1170" y="1356"/>
              </a:cxn>
              <a:cxn ang="0">
                <a:pos x="1307" y="1337"/>
              </a:cxn>
              <a:cxn ang="0">
                <a:pos x="1399" y="1356"/>
              </a:cxn>
            </a:cxnLst>
            <a:rect l="0" t="0" r="r" b="b"/>
            <a:pathLst>
              <a:path w="1399" h="1368">
                <a:moveTo>
                  <a:pt x="64" y="39"/>
                </a:moveTo>
                <a:cubicBezTo>
                  <a:pt x="93" y="130"/>
                  <a:pt x="49" y="0"/>
                  <a:pt x="91" y="94"/>
                </a:cubicBezTo>
                <a:cubicBezTo>
                  <a:pt x="99" y="112"/>
                  <a:pt x="110" y="149"/>
                  <a:pt x="110" y="149"/>
                </a:cubicBezTo>
                <a:cubicBezTo>
                  <a:pt x="121" y="668"/>
                  <a:pt x="0" y="512"/>
                  <a:pt x="228" y="588"/>
                </a:cubicBezTo>
                <a:cubicBezTo>
                  <a:pt x="249" y="608"/>
                  <a:pt x="272" y="622"/>
                  <a:pt x="292" y="643"/>
                </a:cubicBezTo>
                <a:cubicBezTo>
                  <a:pt x="301" y="685"/>
                  <a:pt x="308" y="729"/>
                  <a:pt x="320" y="771"/>
                </a:cubicBezTo>
                <a:cubicBezTo>
                  <a:pt x="325" y="789"/>
                  <a:pt x="320" y="819"/>
                  <a:pt x="338" y="825"/>
                </a:cubicBezTo>
                <a:cubicBezTo>
                  <a:pt x="372" y="837"/>
                  <a:pt x="395" y="853"/>
                  <a:pt x="430" y="862"/>
                </a:cubicBezTo>
                <a:cubicBezTo>
                  <a:pt x="454" y="878"/>
                  <a:pt x="458" y="878"/>
                  <a:pt x="475" y="899"/>
                </a:cubicBezTo>
                <a:cubicBezTo>
                  <a:pt x="482" y="908"/>
                  <a:pt x="485" y="920"/>
                  <a:pt x="494" y="926"/>
                </a:cubicBezTo>
                <a:cubicBezTo>
                  <a:pt x="510" y="936"/>
                  <a:pt x="530" y="938"/>
                  <a:pt x="548" y="944"/>
                </a:cubicBezTo>
                <a:cubicBezTo>
                  <a:pt x="557" y="947"/>
                  <a:pt x="576" y="953"/>
                  <a:pt x="576" y="953"/>
                </a:cubicBezTo>
                <a:cubicBezTo>
                  <a:pt x="590" y="968"/>
                  <a:pt x="603" y="980"/>
                  <a:pt x="612" y="999"/>
                </a:cubicBezTo>
                <a:cubicBezTo>
                  <a:pt x="620" y="1017"/>
                  <a:pt x="631" y="1054"/>
                  <a:pt x="631" y="1054"/>
                </a:cubicBezTo>
                <a:cubicBezTo>
                  <a:pt x="634" y="1075"/>
                  <a:pt x="634" y="1097"/>
                  <a:pt x="640" y="1118"/>
                </a:cubicBezTo>
                <a:cubicBezTo>
                  <a:pt x="654" y="1166"/>
                  <a:pt x="737" y="1187"/>
                  <a:pt x="777" y="1200"/>
                </a:cubicBezTo>
                <a:cubicBezTo>
                  <a:pt x="803" y="1218"/>
                  <a:pt x="819" y="1238"/>
                  <a:pt x="850" y="1246"/>
                </a:cubicBezTo>
                <a:cubicBezTo>
                  <a:pt x="874" y="1253"/>
                  <a:pt x="923" y="1264"/>
                  <a:pt x="923" y="1264"/>
                </a:cubicBezTo>
                <a:cubicBezTo>
                  <a:pt x="999" y="1340"/>
                  <a:pt x="1063" y="1347"/>
                  <a:pt x="1170" y="1356"/>
                </a:cubicBezTo>
                <a:cubicBezTo>
                  <a:pt x="1221" y="1368"/>
                  <a:pt x="1259" y="1355"/>
                  <a:pt x="1307" y="1337"/>
                </a:cubicBezTo>
                <a:cubicBezTo>
                  <a:pt x="1329" y="1341"/>
                  <a:pt x="1374" y="1356"/>
                  <a:pt x="1399" y="135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</a:endParaRPr>
          </a:p>
        </p:txBody>
      </p:sp>
      <p:sp>
        <p:nvSpPr>
          <p:cNvPr id="316448" name="Text Box 32"/>
          <p:cNvSpPr txBox="1">
            <a:spLocks noChangeArrowheads="1"/>
          </p:cNvSpPr>
          <p:nvPr/>
        </p:nvSpPr>
        <p:spPr bwMode="auto">
          <a:xfrm>
            <a:off x="7391400" y="68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ahoma" pitchFamily="-111" charset="0"/>
              </a:rPr>
              <a:t>coping</a:t>
            </a:r>
          </a:p>
        </p:txBody>
      </p:sp>
      <p:sp>
        <p:nvSpPr>
          <p:cNvPr id="316449" name="Text Box 33"/>
          <p:cNvSpPr txBox="1">
            <a:spLocks noChangeArrowheads="1"/>
          </p:cNvSpPr>
          <p:nvPr/>
        </p:nvSpPr>
        <p:spPr bwMode="auto">
          <a:xfrm>
            <a:off x="7543800" y="251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5050"/>
                </a:solidFill>
                <a:latin typeface="Tahoma" pitchFamily="-111" charset="0"/>
              </a:rPr>
              <a:t>adaptive</a:t>
            </a:r>
          </a:p>
        </p:txBody>
      </p: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5050"/>
                </a:solidFill>
                <a:latin typeface="Tahoma" pitchFamily="-111" charset="0"/>
              </a:rPr>
              <a:t>restoration</a:t>
            </a:r>
          </a:p>
        </p:txBody>
      </p: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7239000" y="4572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5050"/>
                </a:solidFill>
                <a:latin typeface="Tahoma" pitchFamily="-111" charset="0"/>
              </a:rPr>
              <a:t>maladaptive</a:t>
            </a:r>
          </a:p>
        </p:txBody>
      </p:sp>
      <p:sp>
        <p:nvSpPr>
          <p:cNvPr id="316452" name="Text Box 36"/>
          <p:cNvSpPr txBox="1">
            <a:spLocks noChangeArrowheads="1"/>
          </p:cNvSpPr>
          <p:nvPr/>
        </p:nvSpPr>
        <p:spPr bwMode="auto">
          <a:xfrm>
            <a:off x="7239000" y="5943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5050"/>
                </a:solidFill>
                <a:latin typeface="Tahoma" pitchFamily="-111" charset="0"/>
              </a:rPr>
              <a:t>suicide</a:t>
            </a:r>
          </a:p>
        </p:txBody>
      </p:sp>
      <p:sp>
        <p:nvSpPr>
          <p:cNvPr id="316453" name="Text Box 37"/>
          <p:cNvSpPr txBox="1">
            <a:spLocks noChangeArrowheads="1"/>
          </p:cNvSpPr>
          <p:nvPr/>
        </p:nvSpPr>
        <p:spPr bwMode="auto">
          <a:xfrm>
            <a:off x="3657600" y="1219200"/>
            <a:ext cx="38862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Tahoma" pitchFamily="-111" charset="0"/>
              </a:rPr>
              <a:t>Level of coping is indicated by: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>
                <a:solidFill>
                  <a:schemeClr val="hlink"/>
                </a:solidFill>
                <a:latin typeface="Tahoma" pitchFamily="-111" charset="0"/>
              </a:rPr>
              <a:t>Participation in a supportive community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>
                <a:solidFill>
                  <a:schemeClr val="hlink"/>
                </a:solidFill>
                <a:latin typeface="Tahoma" pitchFamily="-111" charset="0"/>
              </a:rPr>
              <a:t>Physical well-being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>
                <a:solidFill>
                  <a:schemeClr val="hlink"/>
                </a:solidFill>
                <a:latin typeface="Tahoma" pitchFamily="-111" charset="0"/>
              </a:rPr>
              <a:t>Control over daily activities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>
                <a:solidFill>
                  <a:schemeClr val="hlink"/>
                </a:solidFill>
                <a:latin typeface="Tahoma" pitchFamily="-111" charset="0"/>
              </a:rPr>
              <a:t>Productive and creative life</a:t>
            </a:r>
          </a:p>
        </p:txBody>
      </p:sp>
      <p:pic>
        <p:nvPicPr>
          <p:cNvPr id="316454" name="Picture 38" descr="HH0167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600200"/>
            <a:ext cx="91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55" name="Text Box 39"/>
          <p:cNvSpPr txBox="1">
            <a:spLocks noChangeArrowheads="1"/>
          </p:cNvSpPr>
          <p:nvPr/>
        </p:nvSpPr>
        <p:spPr bwMode="auto">
          <a:xfrm>
            <a:off x="685800" y="312420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-111" charset="0"/>
              </a:rPr>
              <a:t>i</a:t>
            </a:r>
          </a:p>
        </p:txBody>
      </p:sp>
      <p:sp>
        <p:nvSpPr>
          <p:cNvPr id="316456" name="Text Box 40"/>
          <p:cNvSpPr txBox="1">
            <a:spLocks noChangeArrowheads="1"/>
          </p:cNvSpPr>
          <p:nvPr/>
        </p:nvSpPr>
        <p:spPr bwMode="auto">
          <a:xfrm>
            <a:off x="990600" y="320040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-111" charset="0"/>
              </a:rPr>
              <a:t>f</a:t>
            </a:r>
          </a:p>
        </p:txBody>
      </p:sp>
      <p:sp>
        <p:nvSpPr>
          <p:cNvPr id="316457" name="Text Box 41"/>
          <p:cNvSpPr txBox="1">
            <a:spLocks noChangeArrowheads="1"/>
          </p:cNvSpPr>
          <p:nvPr/>
        </p:nvSpPr>
        <p:spPr bwMode="auto">
          <a:xfrm>
            <a:off x="1219200" y="3200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-111" charset="0"/>
              </a:rPr>
              <a:t>e</a:t>
            </a:r>
          </a:p>
        </p:txBody>
      </p:sp>
      <p:sp>
        <p:nvSpPr>
          <p:cNvPr id="22570" name="WordArt 42"/>
          <p:cNvSpPr>
            <a:spLocks noChangeArrowheads="1" noChangeShapeType="1" noTextEdit="1"/>
          </p:cNvSpPr>
          <p:nvPr/>
        </p:nvSpPr>
        <p:spPr bwMode="auto">
          <a:xfrm>
            <a:off x="2057400" y="60198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TIME</a:t>
            </a:r>
          </a:p>
        </p:txBody>
      </p:sp>
      <p:sp>
        <p:nvSpPr>
          <p:cNvPr id="22571" name="WordArt 43" descr="Sand"/>
          <p:cNvSpPr>
            <a:spLocks noChangeArrowheads="1" noChangeShapeType="1" noTextEdit="1"/>
          </p:cNvSpPr>
          <p:nvPr/>
        </p:nvSpPr>
        <p:spPr bwMode="auto">
          <a:xfrm rot="5400000">
            <a:off x="-1219200" y="3505200"/>
            <a:ext cx="28956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20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COPING</a:t>
            </a:r>
          </a:p>
        </p:txBody>
      </p:sp>
      <p:sp>
        <p:nvSpPr>
          <p:cNvPr id="22572" name="TextBox 44"/>
          <p:cNvSpPr txBox="1">
            <a:spLocks noChangeArrowheads="1"/>
          </p:cNvSpPr>
          <p:nvPr/>
        </p:nvSpPr>
        <p:spPr bwMode="auto">
          <a:xfrm>
            <a:off x="1016000" y="7958138"/>
            <a:ext cx="184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16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3164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6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16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6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6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  <p:bldP spid="316422" grpId="0"/>
      <p:bldP spid="316423" grpId="0"/>
      <p:bldP spid="316426" grpId="0" animBg="1"/>
      <p:bldP spid="316431" grpId="0"/>
      <p:bldP spid="316437" grpId="0"/>
      <p:bldP spid="316438" grpId="0" animBg="1"/>
      <p:bldP spid="316439" grpId="0"/>
      <p:bldP spid="316439" grpId="1"/>
      <p:bldP spid="316440" grpId="0" animBg="1"/>
      <p:bldP spid="316441" grpId="0"/>
      <p:bldP spid="316441" grpId="1"/>
      <p:bldP spid="316442" grpId="0" animBg="1"/>
      <p:bldP spid="316443" grpId="0"/>
      <p:bldP spid="316443" grpId="1"/>
      <p:bldP spid="316444" grpId="0" animBg="1"/>
      <p:bldP spid="316445" grpId="0" animBg="1"/>
      <p:bldP spid="316446" grpId="0" animBg="1"/>
      <p:bldP spid="316447" grpId="0" animBg="1"/>
      <p:bldP spid="316448" grpId="0"/>
      <p:bldP spid="316449" grpId="0"/>
      <p:bldP spid="316450" grpId="0"/>
      <p:bldP spid="316451" grpId="0"/>
      <p:bldP spid="316452" grpId="0"/>
      <p:bldP spid="316455" grpId="0"/>
      <p:bldP spid="316456" grpId="0"/>
      <p:bldP spid="3164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Content Placeholder 3" descr="slide04.png"/>
          <p:cNvPicPr>
            <a:picLocks noGrp="1" noChangeAspect="1"/>
          </p:cNvPicPr>
          <p:nvPr/>
        </p:nvPicPr>
        <p:blipFill>
          <a:blip r:embed="rId2"/>
          <a:srcRect l="-72221" r="-72221"/>
          <a:stretch>
            <a:fillRect/>
          </a:stretch>
        </p:blipFill>
        <p:spPr bwMode="auto">
          <a:xfrm>
            <a:off x="-2836821" y="-1143000"/>
            <a:ext cx="15198725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85750" y="535781"/>
            <a:ext cx="7773293" cy="2732484"/>
          </a:xfr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800000"/>
                </a:solidFill>
              </a:rPr>
              <a:t>Postvention is prevention for the next generation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800000"/>
                </a:solidFill>
              </a:rPr>
              <a:t>Edwin Shneidman Ph.D. (1972)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LossTeam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(SOS find resources)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approach to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SOS data from 1989-1994 (Bland-BRCIC data </a:t>
            </a:r>
            <a:r>
              <a:rPr lang="en-US" dirty="0" err="1" smtClean="0"/>
              <a:t>n</a:t>
            </a:r>
            <a:r>
              <a:rPr lang="en-US" dirty="0" smtClean="0"/>
              <a:t>=214)</a:t>
            </a:r>
          </a:p>
          <a:p>
            <a:r>
              <a:rPr lang="en-US" dirty="0" smtClean="0"/>
              <a:t>28 relationships sought help (after loss = 45)</a:t>
            </a:r>
          </a:p>
          <a:p>
            <a:r>
              <a:rPr lang="en-US" dirty="0" smtClean="0"/>
              <a:t>Elapsed time between loss and help= 3.4 years</a:t>
            </a:r>
          </a:p>
          <a:p>
            <a:r>
              <a:rPr lang="en-US" dirty="0" smtClean="0"/>
              <a:t>Active (resources find SOS at the scene)</a:t>
            </a:r>
          </a:p>
          <a:p>
            <a:r>
              <a:rPr lang="en-US" dirty="0" smtClean="0"/>
              <a:t>Elapsed time &lt;47 days (10 year average)</a:t>
            </a:r>
          </a:p>
          <a:p>
            <a:r>
              <a:rPr lang="en-US" dirty="0" smtClean="0"/>
              <a:t>Goal=REFER SOS to Services!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521</Words>
  <Application>Microsoft Macintosh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LOSS Team Training </vt:lpstr>
      <vt:lpstr>Slide 2</vt:lpstr>
      <vt:lpstr>Crisis Theory</vt:lpstr>
      <vt:lpstr>Crisis Theory</vt:lpstr>
      <vt:lpstr>Slide 5</vt:lpstr>
      <vt:lpstr>Postvention is prevention for the next generation</vt:lpstr>
      <vt:lpstr>History of the LossTeam Concept</vt:lpstr>
      <vt:lpstr>Slide 8</vt:lpstr>
      <vt:lpstr>Changing the approach to Active</vt:lpstr>
      <vt:lpstr>Slide 10</vt:lpstr>
      <vt:lpstr>Video</vt:lpstr>
      <vt:lpstr>Slide 12</vt:lpstr>
      <vt:lpstr>Top Ten rankings by Relationship (seeking services)  in 7 year study (n=345/415 or 83%)</vt:lpstr>
      <vt:lpstr>Slide 14</vt:lpstr>
    </vt:vector>
  </TitlesOfParts>
  <Company>Campbell and Associates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Lossteam Training: What every Caregiver and first responder needs to know </dc:title>
  <dc:creator>Frank Campbell</dc:creator>
  <cp:lastModifiedBy>Frank Campbell</cp:lastModifiedBy>
  <cp:revision>18</cp:revision>
  <cp:lastPrinted>2011-11-18T19:54:38Z</cp:lastPrinted>
  <dcterms:created xsi:type="dcterms:W3CDTF">2013-08-27T14:21:01Z</dcterms:created>
  <dcterms:modified xsi:type="dcterms:W3CDTF">2013-08-27T14:22:19Z</dcterms:modified>
</cp:coreProperties>
</file>