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notesSlides/notesSlide1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4"/>
    <p:sldMasterId id="2147483719" r:id="rId5"/>
    <p:sldMasterId id="2147483735" r:id="rId6"/>
  </p:sldMasterIdLst>
  <p:notesMasterIdLst>
    <p:notesMasterId r:id="rId43"/>
  </p:notesMasterIdLst>
  <p:sldIdLst>
    <p:sldId id="256" r:id="rId7"/>
    <p:sldId id="266" r:id="rId8"/>
    <p:sldId id="275" r:id="rId9"/>
    <p:sldId id="279" r:id="rId10"/>
    <p:sldId id="276" r:id="rId11"/>
    <p:sldId id="261" r:id="rId12"/>
    <p:sldId id="284" r:id="rId13"/>
    <p:sldId id="270" r:id="rId14"/>
    <p:sldId id="283" r:id="rId15"/>
    <p:sldId id="282" r:id="rId16"/>
    <p:sldId id="291" r:id="rId17"/>
    <p:sldId id="293" r:id="rId18"/>
    <p:sldId id="294" r:id="rId19"/>
    <p:sldId id="295" r:id="rId20"/>
    <p:sldId id="296" r:id="rId21"/>
    <p:sldId id="297" r:id="rId22"/>
    <p:sldId id="298" r:id="rId23"/>
    <p:sldId id="299" r:id="rId24"/>
    <p:sldId id="300" r:id="rId25"/>
    <p:sldId id="286" r:id="rId26"/>
    <p:sldId id="287" r:id="rId27"/>
    <p:sldId id="301" r:id="rId28"/>
    <p:sldId id="289" r:id="rId29"/>
    <p:sldId id="302" r:id="rId30"/>
    <p:sldId id="312" r:id="rId31"/>
    <p:sldId id="290" r:id="rId32"/>
    <p:sldId id="288" r:id="rId33"/>
    <p:sldId id="305" r:id="rId34"/>
    <p:sldId id="306" r:id="rId35"/>
    <p:sldId id="307" r:id="rId36"/>
    <p:sldId id="308" r:id="rId37"/>
    <p:sldId id="309" r:id="rId38"/>
    <p:sldId id="310" r:id="rId39"/>
    <p:sldId id="311" r:id="rId40"/>
    <p:sldId id="268" r:id="rId41"/>
    <p:sldId id="277"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6DCCB742-677C-4344-8623-43BBBCD748F4}">
          <p14:sldIdLst>
            <p14:sldId id="256"/>
            <p14:sldId id="266"/>
            <p14:sldId id="275"/>
            <p14:sldId id="279"/>
            <p14:sldId id="276"/>
            <p14:sldId id="261"/>
            <p14:sldId id="284"/>
            <p14:sldId id="270"/>
            <p14:sldId id="283"/>
            <p14:sldId id="282"/>
            <p14:sldId id="291"/>
            <p14:sldId id="293"/>
            <p14:sldId id="294"/>
            <p14:sldId id="295"/>
            <p14:sldId id="296"/>
            <p14:sldId id="297"/>
            <p14:sldId id="298"/>
            <p14:sldId id="299"/>
            <p14:sldId id="300"/>
            <p14:sldId id="286"/>
            <p14:sldId id="287"/>
            <p14:sldId id="301"/>
            <p14:sldId id="289"/>
            <p14:sldId id="302"/>
            <p14:sldId id="312"/>
            <p14:sldId id="290"/>
            <p14:sldId id="288"/>
            <p14:sldId id="305"/>
            <p14:sldId id="306"/>
            <p14:sldId id="307"/>
            <p14:sldId id="308"/>
            <p14:sldId id="309"/>
            <p14:sldId id="310"/>
            <p14:sldId id="311"/>
            <p14:sldId id="268"/>
            <p14:sldId id="27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D9BC50-E313-D70E-211A-B40B5D75D101}" name="Kroninger, Debi" initials="DK" userId="S::10081261@id.ohio.gov::eb24d3a7-2c96-47fa-bdcf-6032335a304c" providerId="AD"/>
  <p188:author id="{B18B8175-29F9-6090-38AA-5140AF388C1D}" name="Bunning, Emily" initials="EB" userId="S::10205894@id.ohio.gov::c59138a8-243a-4004-9f52-f2d06252a16b" providerId="AD"/>
  <p188:author id="{F405A28C-BDF1-E418-9CAE-A96D03BD6776}" name="Pilla, Helen" initials="HP" userId="S::10184829@id.ohio.gov::bb5e1f13-6255-496a-8e3a-48a28e38a0c6" providerId="AD"/>
  <p188:author id="{9C4EC8DF-D4C1-C157-4EBD-51898A68779A}" name="Boykins, Tiffany" initials="TB" userId="S::10055498@id.ohio.gov::c7e29b7b-3a76-48d4-be50-3b8504622c83" providerId="AD"/>
  <p188:author id="{7FCD3EF9-D9A9-A092-2FC4-2572BD377494}" name="Kennedy, Russ" initials="RK" userId="S::10131311@id.ohio.gov::1f32fca5-9b0e-4ed7-a57c-51e8b021be7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2637"/>
    <a:srgbClr val="0E3F75"/>
    <a:srgbClr val="0098D3"/>
    <a:srgbClr val="0098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34" autoAdjust="0"/>
    <p:restoredTop sz="83810" autoAdjust="0"/>
  </p:normalViewPr>
  <p:slideViewPr>
    <p:cSldViewPr snapToGrid="0">
      <p:cViewPr varScale="1">
        <p:scale>
          <a:sx n="102" d="100"/>
          <a:sy n="102" d="100"/>
        </p:scale>
        <p:origin x="1688" y="1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9.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odhshares.odh.ohio.gov\admin_share_02\shared\admin\Data%20Center\OVDRS\Other%20data%20sources\SAS%20and%20Injury%20Program%20Analysis\Lindsay%20Jones\Copy%20of%202023%20Suicide%20Deaths%20Fact%20Shee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oleObject" Target="file:////odhshares.odh.ohio.gov\admin_share_02\shared\admin\Data%20Center\OVDRS\Other%20data%20sources\SAS%20and%20Injury%20Program%20Analysis\Lindsay%20Jones\Copy%20of%202023%20Suicide%20Deaths%20Fact%20Sheet.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
          <c:order val="1"/>
          <c:tx>
            <c:strRef>
              <c:f>'Suicide by Year'!$A$8</c:f>
              <c:strCache>
                <c:ptCount val="1"/>
                <c:pt idx="0">
                  <c:v>Number of Suicide Deaths</c:v>
                </c:pt>
              </c:strCache>
            </c:strRef>
          </c:tx>
          <c:spPr>
            <a:solidFill>
              <a:schemeClr val="accent1"/>
            </a:solidFill>
            <a:ln>
              <a:solidFill>
                <a:srgbClr val="525051"/>
              </a:solidFill>
            </a:ln>
            <a:effectLst/>
          </c:spPr>
          <c:invertIfNegative val="0"/>
          <c:cat>
            <c:numRef>
              <c:f>'Suicide by Year'!$B$6:$K$6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'Suicide by Year'!$B$8:$K$8</c:f>
              <c:numCache>
                <c:formatCode>#,##0</c:formatCode>
                <c:ptCount val="10"/>
                <c:pt idx="0">
                  <c:v>1488</c:v>
                </c:pt>
                <c:pt idx="1">
                  <c:v>1648</c:v>
                </c:pt>
                <c:pt idx="2">
                  <c:v>1706</c:v>
                </c:pt>
                <c:pt idx="3">
                  <c:v>1744</c:v>
                </c:pt>
                <c:pt idx="4">
                  <c:v>1836</c:v>
                </c:pt>
                <c:pt idx="5">
                  <c:v>1809</c:v>
                </c:pt>
                <c:pt idx="6">
                  <c:v>1642</c:v>
                </c:pt>
                <c:pt idx="7">
                  <c:v>1766</c:v>
                </c:pt>
                <c:pt idx="8">
                  <c:v>1797</c:v>
                </c:pt>
                <c:pt idx="9">
                  <c:v>1777</c:v>
                </c:pt>
              </c:numCache>
            </c:numRef>
          </c:val>
          <c:extLst>
            <c:ext xmlns:c16="http://schemas.microsoft.com/office/drawing/2014/chart" uri="{C3380CC4-5D6E-409C-BE32-E72D297353CC}">
              <c16:uniqueId val="{00000000-E4F6-473B-997E-53EAAC4153F3}"/>
            </c:ext>
          </c:extLst>
        </c:ser>
        <c:dLbls>
          <c:showLegendKey val="0"/>
          <c:showVal val="0"/>
          <c:showCatName val="0"/>
          <c:showSerName val="0"/>
          <c:showPercent val="0"/>
          <c:showBubbleSize val="0"/>
        </c:dLbls>
        <c:gapWidth val="80"/>
        <c:axId val="623196200"/>
        <c:axId val="670791328"/>
      </c:barChart>
      <c:lineChart>
        <c:grouping val="standard"/>
        <c:varyColors val="0"/>
        <c:ser>
          <c:idx val="0"/>
          <c:order val="0"/>
          <c:tx>
            <c:strRef>
              <c:f>'Suicide by Year'!$A$7</c:f>
              <c:strCache>
                <c:ptCount val="1"/>
                <c:pt idx="0">
                  <c:v>Rate of Suicide Deaths</c:v>
                </c:pt>
              </c:strCache>
            </c:strRef>
          </c:tx>
          <c:spPr>
            <a:ln w="34925" cap="rnd">
              <a:solidFill>
                <a:srgbClr val="C12637"/>
              </a:solidFill>
              <a:round/>
            </a:ln>
            <a:effectLst/>
          </c:spPr>
          <c:marker>
            <c:symbol val="circle"/>
            <c:size val="5"/>
            <c:spPr>
              <a:solidFill>
                <a:srgbClr val="C12637"/>
              </a:solidFill>
              <a:ln w="9525">
                <a:solidFill>
                  <a:srgbClr val="C12637"/>
                </a:solidFill>
              </a:ln>
              <a:effectLst/>
            </c:spPr>
          </c:marker>
          <c:dPt>
            <c:idx val="6"/>
            <c:marker>
              <c:symbol val="circle"/>
              <c:size val="5"/>
              <c:spPr>
                <a:solidFill>
                  <a:srgbClr val="C12637"/>
                </a:solidFill>
                <a:ln w="9525">
                  <a:solidFill>
                    <a:srgbClr val="C12637"/>
                  </a:solidFill>
                </a:ln>
                <a:effectLst/>
              </c:spPr>
            </c:marker>
            <c:bubble3D val="0"/>
            <c:spPr>
              <a:ln w="34925" cap="rnd">
                <a:noFill/>
                <a:round/>
              </a:ln>
              <a:effectLst/>
            </c:spPr>
            <c:extLst>
              <c:ext xmlns:c16="http://schemas.microsoft.com/office/drawing/2014/chart" uri="{C3380CC4-5D6E-409C-BE32-E72D297353CC}">
                <c16:uniqueId val="{00000002-E4F6-473B-997E-53EAAC4153F3}"/>
              </c:ext>
            </c:extLst>
          </c:dPt>
          <c:dPt>
            <c:idx val="7"/>
            <c:marker>
              <c:symbol val="circle"/>
              <c:size val="5"/>
              <c:spPr>
                <a:solidFill>
                  <a:srgbClr val="C12637"/>
                </a:solidFill>
                <a:ln w="9525">
                  <a:solidFill>
                    <a:srgbClr val="C12637"/>
                  </a:solidFill>
                </a:ln>
                <a:effectLst/>
              </c:spPr>
            </c:marker>
            <c:bubble3D val="0"/>
            <c:spPr>
              <a:ln w="34925" cap="rnd">
                <a:solidFill>
                  <a:srgbClr val="C12637"/>
                </a:solidFill>
                <a:round/>
              </a:ln>
              <a:effectLst/>
            </c:spPr>
            <c:extLst>
              <c:ext xmlns:c16="http://schemas.microsoft.com/office/drawing/2014/chart" uri="{C3380CC4-5D6E-409C-BE32-E72D297353CC}">
                <c16:uniqueId val="{00000004-E4F6-473B-997E-53EAAC4153F3}"/>
              </c:ext>
            </c:extLst>
          </c:dPt>
          <c:cat>
            <c:numRef>
              <c:f>'Suicide by Year'!$B$6:$K$6</c:f>
              <c:numCache>
                <c:formatCode>General</c:formatCode>
                <c:ptCount val="10"/>
                <c:pt idx="0">
                  <c:v>2014</c:v>
                </c:pt>
                <c:pt idx="1">
                  <c:v>2015</c:v>
                </c:pt>
                <c:pt idx="2">
                  <c:v>2016</c:v>
                </c:pt>
                <c:pt idx="3">
                  <c:v>2017</c:v>
                </c:pt>
                <c:pt idx="4">
                  <c:v>2018</c:v>
                </c:pt>
                <c:pt idx="5">
                  <c:v>2019</c:v>
                </c:pt>
                <c:pt idx="6">
                  <c:v>2020</c:v>
                </c:pt>
                <c:pt idx="7">
                  <c:v>2021</c:v>
                </c:pt>
                <c:pt idx="8">
                  <c:v>2022</c:v>
                </c:pt>
                <c:pt idx="9">
                  <c:v>2023</c:v>
                </c:pt>
              </c:numCache>
            </c:numRef>
          </c:cat>
          <c:val>
            <c:numRef>
              <c:f>'Suicide by Year'!$B$7:$K$7</c:f>
              <c:numCache>
                <c:formatCode>0.0</c:formatCode>
                <c:ptCount val="10"/>
                <c:pt idx="0">
                  <c:v>12.5</c:v>
                </c:pt>
                <c:pt idx="1">
                  <c:v>13.9</c:v>
                </c:pt>
                <c:pt idx="2">
                  <c:v>14.1</c:v>
                </c:pt>
                <c:pt idx="3">
                  <c:v>14.8</c:v>
                </c:pt>
                <c:pt idx="4">
                  <c:v>15.3</c:v>
                </c:pt>
                <c:pt idx="5">
                  <c:v>15.2</c:v>
                </c:pt>
                <c:pt idx="6">
                  <c:v>13.7</c:v>
                </c:pt>
                <c:pt idx="7">
                  <c:v>14.7</c:v>
                </c:pt>
                <c:pt idx="8">
                  <c:v>15</c:v>
                </c:pt>
                <c:pt idx="9">
                  <c:v>14.6</c:v>
                </c:pt>
              </c:numCache>
            </c:numRef>
          </c:val>
          <c:smooth val="0"/>
          <c:extLst>
            <c:ext xmlns:c16="http://schemas.microsoft.com/office/drawing/2014/chart" uri="{C3380CC4-5D6E-409C-BE32-E72D297353CC}">
              <c16:uniqueId val="{00000005-E4F6-473B-997E-53EAAC4153F3}"/>
            </c:ext>
          </c:extLst>
        </c:ser>
        <c:dLbls>
          <c:showLegendKey val="0"/>
          <c:showVal val="0"/>
          <c:showCatName val="0"/>
          <c:showSerName val="0"/>
          <c:showPercent val="0"/>
          <c:showBubbleSize val="0"/>
        </c:dLbls>
        <c:marker val="1"/>
        <c:smooth val="0"/>
        <c:axId val="484461360"/>
        <c:axId val="484463328"/>
      </c:lineChart>
      <c:catAx>
        <c:axId val="623196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crossAx val="670791328"/>
        <c:crosses val="autoZero"/>
        <c:auto val="1"/>
        <c:lblAlgn val="ctr"/>
        <c:lblOffset val="100"/>
        <c:noMultiLvlLbl val="0"/>
      </c:catAx>
      <c:valAx>
        <c:axId val="670791328"/>
        <c:scaling>
          <c:orientation val="minMax"/>
          <c:max val="20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accent1"/>
                    </a:solidFill>
                    <a:latin typeface="Source Sans 3" panose="020B0303030403020204" pitchFamily="34" charset="0"/>
                    <a:ea typeface="Source Sans Pro" panose="020B0503030403020204" pitchFamily="34" charset="0"/>
                    <a:cs typeface="Arial" panose="020B0604020202020204" pitchFamily="34" charset="0"/>
                  </a:defRPr>
                </a:pPr>
                <a:r>
                  <a:rPr lang="en-US" b="1">
                    <a:solidFill>
                      <a:schemeClr val="accent1"/>
                    </a:solidFill>
                  </a:rPr>
                  <a:t>Number of Deaths</a:t>
                </a:r>
              </a:p>
            </c:rich>
          </c:tx>
          <c:layout>
            <c:manualLayout>
              <c:xMode val="edge"/>
              <c:yMode val="edge"/>
              <c:x val="8.0283563344904464E-4"/>
              <c:y val="0.26919608179818638"/>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accent1"/>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crossAx val="623196200"/>
        <c:crosses val="autoZero"/>
        <c:crossBetween val="between"/>
        <c:majorUnit val="200"/>
      </c:valAx>
      <c:valAx>
        <c:axId val="484463328"/>
        <c:scaling>
          <c:orientation val="minMax"/>
          <c:max val="16"/>
          <c:min val="0"/>
        </c:scaling>
        <c:delete val="0"/>
        <c:axPos val="r"/>
        <c:title>
          <c:tx>
            <c:rich>
              <a:bodyPr rot="-5400000" spcFirstLastPara="1" vertOverflow="ellipsis" vert="horz" wrap="square" anchor="ctr" anchorCtr="1"/>
              <a:lstStyle/>
              <a:p>
                <a:pPr>
                  <a:defRPr sz="1600" b="1" i="0" u="none" strike="noStrike" kern="1200" baseline="0">
                    <a:solidFill>
                      <a:schemeClr val="accent2"/>
                    </a:solidFill>
                    <a:latin typeface="Source Sans 3" panose="020B0303030403020204" pitchFamily="34" charset="0"/>
                    <a:ea typeface="Source Sans Pro" panose="020B0503030403020204" pitchFamily="34" charset="0"/>
                    <a:cs typeface="Arial" panose="020B0604020202020204" pitchFamily="34" charset="0"/>
                  </a:defRPr>
                </a:pPr>
                <a:r>
                  <a:rPr lang="en-US" b="1" dirty="0">
                    <a:solidFill>
                      <a:schemeClr val="accent2"/>
                    </a:solidFill>
                  </a:rPr>
                  <a:t>Rate per 100,000 Population</a:t>
                </a:r>
              </a:p>
            </c:rich>
          </c:tx>
          <c:layout>
            <c:manualLayout>
              <c:xMode val="edge"/>
              <c:yMode val="edge"/>
              <c:x val="0.97059168007224883"/>
              <c:y val="0.1695264143383946"/>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accent2"/>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crossAx val="484461360"/>
        <c:crosses val="max"/>
        <c:crossBetween val="between"/>
        <c:majorUnit val="2"/>
      </c:valAx>
      <c:catAx>
        <c:axId val="484461360"/>
        <c:scaling>
          <c:orientation val="minMax"/>
        </c:scaling>
        <c:delete val="1"/>
        <c:axPos val="b"/>
        <c:numFmt formatCode="General" sourceLinked="1"/>
        <c:majorTickMark val="out"/>
        <c:minorTickMark val="none"/>
        <c:tickLblPos val="nextTo"/>
        <c:crossAx val="48446332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9396606251921223E-2"/>
          <c:y val="4.8087431693989074E-2"/>
          <c:w val="0.88482727929701355"/>
          <c:h val="0.7866276645325877"/>
        </c:manualLayout>
      </c:layout>
      <c:barChart>
        <c:barDir val="col"/>
        <c:grouping val="clustered"/>
        <c:varyColors val="0"/>
        <c:ser>
          <c:idx val="0"/>
          <c:order val="0"/>
          <c:tx>
            <c:strRef>
              <c:f>'Yearly Age and Sex'!$B$14</c:f>
              <c:strCache>
                <c:ptCount val="1"/>
                <c:pt idx="0">
                  <c:v>Female</c:v>
                </c:pt>
              </c:strCache>
            </c:strRef>
          </c:tx>
          <c:spPr>
            <a:solidFill>
              <a:srgbClr val="7F7F7F"/>
            </a:solidFill>
            <a:ln>
              <a:noFill/>
            </a:ln>
            <a:effectLst/>
          </c:spPr>
          <c:invertIfNegative val="0"/>
          <c:cat>
            <c:strRef>
              <c:f>'Yearly Age and Sex'!$C$5:$J$5</c:f>
              <c:strCache>
                <c:ptCount val="8"/>
                <c:pt idx="0">
                  <c:v>10-14</c:v>
                </c:pt>
                <c:pt idx="1">
                  <c:v>15-24</c:v>
                </c:pt>
                <c:pt idx="2">
                  <c:v>25-34</c:v>
                </c:pt>
                <c:pt idx="3">
                  <c:v>35-44</c:v>
                </c:pt>
                <c:pt idx="4">
                  <c:v>45-54</c:v>
                </c:pt>
                <c:pt idx="5">
                  <c:v>55-64</c:v>
                </c:pt>
                <c:pt idx="6">
                  <c:v>65-74</c:v>
                </c:pt>
                <c:pt idx="7">
                  <c:v>75+</c:v>
                </c:pt>
              </c:strCache>
            </c:strRef>
          </c:cat>
          <c:val>
            <c:numRef>
              <c:f>'Yearly Age and Sex'!$C$14:$J$14</c:f>
              <c:numCache>
                <c:formatCode>0.0</c:formatCode>
                <c:ptCount val="8"/>
                <c:pt idx="0">
                  <c:v>3.3596882209330974</c:v>
                </c:pt>
                <c:pt idx="1">
                  <c:v>5.2658583349085903</c:v>
                </c:pt>
                <c:pt idx="2">
                  <c:v>8.0588137426170867</c:v>
                </c:pt>
                <c:pt idx="3">
                  <c:v>7.961676000269887</c:v>
                </c:pt>
                <c:pt idx="4">
                  <c:v>8.2879283465725848</c:v>
                </c:pt>
                <c:pt idx="5">
                  <c:v>7.7491546963752036</c:v>
                </c:pt>
                <c:pt idx="6">
                  <c:v>5.0490697449642745</c:v>
                </c:pt>
                <c:pt idx="7">
                  <c:v>2.0975193972873352</c:v>
                </c:pt>
              </c:numCache>
            </c:numRef>
          </c:val>
          <c:extLst>
            <c:ext xmlns:c16="http://schemas.microsoft.com/office/drawing/2014/chart" uri="{C3380CC4-5D6E-409C-BE32-E72D297353CC}">
              <c16:uniqueId val="{00000000-9BEC-4F62-815B-3D24E753294F}"/>
            </c:ext>
          </c:extLst>
        </c:ser>
        <c:ser>
          <c:idx val="1"/>
          <c:order val="1"/>
          <c:tx>
            <c:strRef>
              <c:f>'Yearly Age and Sex'!$B$15</c:f>
              <c:strCache>
                <c:ptCount val="1"/>
                <c:pt idx="0">
                  <c:v>Male</c:v>
                </c:pt>
              </c:strCache>
            </c:strRef>
          </c:tx>
          <c:spPr>
            <a:solidFill>
              <a:schemeClr val="accent3"/>
            </a:solidFill>
            <a:ln>
              <a:noFill/>
            </a:ln>
            <a:effectLst/>
          </c:spPr>
          <c:invertIfNegative val="0"/>
          <c:cat>
            <c:strRef>
              <c:f>'Yearly Age and Sex'!$C$5:$J$5</c:f>
              <c:strCache>
                <c:ptCount val="8"/>
                <c:pt idx="0">
                  <c:v>10-14</c:v>
                </c:pt>
                <c:pt idx="1">
                  <c:v>15-24</c:v>
                </c:pt>
                <c:pt idx="2">
                  <c:v>25-34</c:v>
                </c:pt>
                <c:pt idx="3">
                  <c:v>35-44</c:v>
                </c:pt>
                <c:pt idx="4">
                  <c:v>45-54</c:v>
                </c:pt>
                <c:pt idx="5">
                  <c:v>55-64</c:v>
                </c:pt>
                <c:pt idx="6">
                  <c:v>65-74</c:v>
                </c:pt>
                <c:pt idx="7">
                  <c:v>75+</c:v>
                </c:pt>
              </c:strCache>
            </c:strRef>
          </c:cat>
          <c:val>
            <c:numRef>
              <c:f>'Yearly Age and Sex'!$C$15:$J$15</c:f>
              <c:numCache>
                <c:formatCode>0.0</c:formatCode>
                <c:ptCount val="8"/>
                <c:pt idx="0">
                  <c:v>0</c:v>
                </c:pt>
                <c:pt idx="1">
                  <c:v>24.686251954866812</c:v>
                </c:pt>
                <c:pt idx="2">
                  <c:v>31.548602090382275</c:v>
                </c:pt>
                <c:pt idx="3">
                  <c:v>30.258488178344873</c:v>
                </c:pt>
                <c:pt idx="4">
                  <c:v>31.97724023511158</c:v>
                </c:pt>
                <c:pt idx="5">
                  <c:v>31.1178831255231</c:v>
                </c:pt>
                <c:pt idx="6">
                  <c:v>25.941716535991311</c:v>
                </c:pt>
                <c:pt idx="7">
                  <c:v>41.542802574574722</c:v>
                </c:pt>
              </c:numCache>
            </c:numRef>
          </c:val>
          <c:extLst>
            <c:ext xmlns:c16="http://schemas.microsoft.com/office/drawing/2014/chart" uri="{C3380CC4-5D6E-409C-BE32-E72D297353CC}">
              <c16:uniqueId val="{00000001-9BEC-4F62-815B-3D24E753294F}"/>
            </c:ext>
          </c:extLst>
        </c:ser>
        <c:dLbls>
          <c:showLegendKey val="0"/>
          <c:showVal val="0"/>
          <c:showCatName val="0"/>
          <c:showSerName val="0"/>
          <c:showPercent val="0"/>
          <c:showBubbleSize val="0"/>
        </c:dLbls>
        <c:gapWidth val="100"/>
        <c:axId val="670845296"/>
        <c:axId val="670844464"/>
      </c:barChart>
      <c:catAx>
        <c:axId val="670845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crossAx val="670844464"/>
        <c:crosses val="autoZero"/>
        <c:auto val="1"/>
        <c:lblAlgn val="ctr"/>
        <c:lblOffset val="100"/>
        <c:noMultiLvlLbl val="0"/>
      </c:catAx>
      <c:valAx>
        <c:axId val="670844464"/>
        <c:scaling>
          <c:orientation val="minMax"/>
          <c:max val="4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r>
                  <a:rPr lang="en-US"/>
                  <a:t>Rate per 100,000 Population</a:t>
                </a:r>
              </a:p>
            </c:rich>
          </c:tx>
          <c:layout>
            <c:manualLayout>
              <c:xMode val="edge"/>
              <c:yMode val="edge"/>
              <c:x val="9.9545268534981506E-4"/>
              <c:y val="0.18871350193375364"/>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crossAx val="670845296"/>
        <c:crosses val="autoZero"/>
        <c:crossBetween val="between"/>
        <c:majorUnit val="5"/>
      </c:valAx>
      <c:spPr>
        <a:noFill/>
        <a:ln>
          <a:noFill/>
        </a:ln>
        <a:effectLst/>
      </c:spPr>
    </c:plotArea>
    <c:legend>
      <c:legendPos val="b"/>
      <c:layout>
        <c:manualLayout>
          <c:xMode val="edge"/>
          <c:yMode val="edge"/>
          <c:x val="0.41640702587429951"/>
          <c:y val="0.92997789794758146"/>
          <c:w val="0.16483975978931686"/>
          <c:h val="7.0022102052418544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9401871113239217E-2"/>
          <c:y val="3.2749675745784697E-2"/>
          <c:w val="0.89769460035823212"/>
          <c:h val="0.6768746395058175"/>
        </c:manualLayout>
      </c:layout>
      <c:lineChart>
        <c:grouping val="standard"/>
        <c:varyColors val="0"/>
        <c:ser>
          <c:idx val="0"/>
          <c:order val="0"/>
          <c:tx>
            <c:strRef>
              <c:f>'Race-Eth-Sex'!$A$21</c:f>
              <c:strCache>
                <c:ptCount val="1"/>
                <c:pt idx="0">
                  <c:v>Asian/Pacific Islander Non-Hispanic</c:v>
                </c:pt>
              </c:strCache>
            </c:strRef>
          </c:tx>
          <c:spPr>
            <a:ln w="34925" cap="rnd">
              <a:solidFill>
                <a:srgbClr val="0098D3"/>
              </a:solidFill>
              <a:round/>
            </a:ln>
            <a:effectLst/>
          </c:spPr>
          <c:marker>
            <c:symbol val="circle"/>
            <c:size val="5"/>
            <c:spPr>
              <a:solidFill>
                <a:schemeClr val="accent3"/>
              </a:solidFill>
              <a:ln w="9525">
                <a:solidFill>
                  <a:srgbClr val="00B0F0"/>
                </a:solidFill>
              </a:ln>
              <a:effectLst/>
            </c:spPr>
          </c:marker>
          <c:cat>
            <c:numRef>
              <c:f>'Race-Eth-Sex'!$B$20:$E$20</c:f>
              <c:numCache>
                <c:formatCode>General</c:formatCode>
                <c:ptCount val="4"/>
                <c:pt idx="0">
                  <c:v>2020</c:v>
                </c:pt>
                <c:pt idx="1">
                  <c:v>2021</c:v>
                </c:pt>
                <c:pt idx="2">
                  <c:v>2022</c:v>
                </c:pt>
                <c:pt idx="3">
                  <c:v>2023</c:v>
                </c:pt>
              </c:numCache>
            </c:numRef>
          </c:cat>
          <c:val>
            <c:numRef>
              <c:f>'Race-Eth-Sex'!$B$21:$E$21</c:f>
              <c:numCache>
                <c:formatCode>General</c:formatCode>
                <c:ptCount val="4"/>
                <c:pt idx="0" formatCode="0.0">
                  <c:v>6.1</c:v>
                </c:pt>
                <c:pt idx="1">
                  <c:v>8.1999999999999993</c:v>
                </c:pt>
                <c:pt idx="2">
                  <c:v>6.6</c:v>
                </c:pt>
                <c:pt idx="3">
                  <c:v>7.4</c:v>
                </c:pt>
              </c:numCache>
            </c:numRef>
          </c:val>
          <c:smooth val="0"/>
          <c:extLst>
            <c:ext xmlns:c16="http://schemas.microsoft.com/office/drawing/2014/chart" uri="{C3380CC4-5D6E-409C-BE32-E72D297353CC}">
              <c16:uniqueId val="{00000000-DBCC-4649-AE41-EEBFC979FAD3}"/>
            </c:ext>
          </c:extLst>
        </c:ser>
        <c:ser>
          <c:idx val="1"/>
          <c:order val="1"/>
          <c:tx>
            <c:strRef>
              <c:f>'Race-Eth-Sex'!$A$22</c:f>
              <c:strCache>
                <c:ptCount val="1"/>
                <c:pt idx="0">
                  <c:v>Black Non-Hispanic</c:v>
                </c:pt>
              </c:strCache>
            </c:strRef>
          </c:tx>
          <c:spPr>
            <a:ln w="34925" cap="rnd">
              <a:solidFill>
                <a:srgbClr val="0E3F75">
                  <a:alpha val="93000"/>
                </a:srgbClr>
              </a:solidFill>
              <a:round/>
            </a:ln>
            <a:effectLst/>
          </c:spPr>
          <c:marker>
            <c:symbol val="circle"/>
            <c:size val="5"/>
            <c:spPr>
              <a:solidFill>
                <a:schemeClr val="accent1"/>
              </a:solidFill>
              <a:ln w="9525">
                <a:solidFill>
                  <a:schemeClr val="accent1"/>
                </a:solidFill>
              </a:ln>
              <a:effectLst/>
            </c:spPr>
          </c:marker>
          <c:cat>
            <c:numRef>
              <c:f>'Race-Eth-Sex'!$B$20:$E$20</c:f>
              <c:numCache>
                <c:formatCode>General</c:formatCode>
                <c:ptCount val="4"/>
                <c:pt idx="0">
                  <c:v>2020</c:v>
                </c:pt>
                <c:pt idx="1">
                  <c:v>2021</c:v>
                </c:pt>
                <c:pt idx="2">
                  <c:v>2022</c:v>
                </c:pt>
                <c:pt idx="3">
                  <c:v>2023</c:v>
                </c:pt>
              </c:numCache>
            </c:numRef>
          </c:cat>
          <c:val>
            <c:numRef>
              <c:f>'Race-Eth-Sex'!$B$22:$E$22</c:f>
              <c:numCache>
                <c:formatCode>0.0</c:formatCode>
                <c:ptCount val="4"/>
                <c:pt idx="0">
                  <c:v>10.5</c:v>
                </c:pt>
                <c:pt idx="1">
                  <c:v>10.7</c:v>
                </c:pt>
                <c:pt idx="2">
                  <c:v>12.4</c:v>
                </c:pt>
                <c:pt idx="3">
                  <c:v>12.2</c:v>
                </c:pt>
              </c:numCache>
            </c:numRef>
          </c:val>
          <c:smooth val="0"/>
          <c:extLst>
            <c:ext xmlns:c16="http://schemas.microsoft.com/office/drawing/2014/chart" uri="{C3380CC4-5D6E-409C-BE32-E72D297353CC}">
              <c16:uniqueId val="{00000001-DBCC-4649-AE41-EEBFC979FAD3}"/>
            </c:ext>
          </c:extLst>
        </c:ser>
        <c:ser>
          <c:idx val="2"/>
          <c:order val="2"/>
          <c:tx>
            <c:strRef>
              <c:f>'Race-Eth-Sex'!$A$23</c:f>
              <c:strCache>
                <c:ptCount val="1"/>
                <c:pt idx="0">
                  <c:v>White Non-Hispanic</c:v>
                </c:pt>
              </c:strCache>
            </c:strRef>
          </c:tx>
          <c:spPr>
            <a:ln w="34925" cap="rnd">
              <a:solidFill>
                <a:srgbClr val="B0B3AF"/>
              </a:solidFill>
              <a:round/>
            </a:ln>
            <a:effectLst/>
          </c:spPr>
          <c:marker>
            <c:symbol val="circle"/>
            <c:size val="5"/>
            <c:spPr>
              <a:solidFill>
                <a:schemeClr val="accent6"/>
              </a:solidFill>
              <a:ln w="9525">
                <a:solidFill>
                  <a:schemeClr val="accent6">
                    <a:alpha val="99000"/>
                  </a:schemeClr>
                </a:solidFill>
              </a:ln>
              <a:effectLst/>
            </c:spPr>
          </c:marker>
          <c:cat>
            <c:numRef>
              <c:f>'Race-Eth-Sex'!$B$20:$E$20</c:f>
              <c:numCache>
                <c:formatCode>General</c:formatCode>
                <c:ptCount val="4"/>
                <c:pt idx="0">
                  <c:v>2020</c:v>
                </c:pt>
                <c:pt idx="1">
                  <c:v>2021</c:v>
                </c:pt>
                <c:pt idx="2">
                  <c:v>2022</c:v>
                </c:pt>
                <c:pt idx="3">
                  <c:v>2023</c:v>
                </c:pt>
              </c:numCache>
            </c:numRef>
          </c:cat>
          <c:val>
            <c:numRef>
              <c:f>'Race-Eth-Sex'!$B$23:$E$23</c:f>
              <c:numCache>
                <c:formatCode>0.0</c:formatCode>
                <c:ptCount val="4"/>
                <c:pt idx="0">
                  <c:v>14.8</c:v>
                </c:pt>
                <c:pt idx="1">
                  <c:v>15.9</c:v>
                </c:pt>
                <c:pt idx="2">
                  <c:v>16.100000000000001</c:v>
                </c:pt>
                <c:pt idx="3">
                  <c:v>15.7</c:v>
                </c:pt>
              </c:numCache>
            </c:numRef>
          </c:val>
          <c:smooth val="0"/>
          <c:extLst>
            <c:ext xmlns:c16="http://schemas.microsoft.com/office/drawing/2014/chart" uri="{C3380CC4-5D6E-409C-BE32-E72D297353CC}">
              <c16:uniqueId val="{00000002-DBCC-4649-AE41-EEBFC979FAD3}"/>
            </c:ext>
          </c:extLst>
        </c:ser>
        <c:ser>
          <c:idx val="3"/>
          <c:order val="3"/>
          <c:tx>
            <c:strRef>
              <c:f>'Race-Eth-Sex'!$A$24</c:f>
              <c:strCache>
                <c:ptCount val="1"/>
                <c:pt idx="0">
                  <c:v>Hispanic </c:v>
                </c:pt>
              </c:strCache>
            </c:strRef>
          </c:tx>
          <c:spPr>
            <a:ln w="34925" cap="rnd">
              <a:solidFill>
                <a:srgbClr val="BBD36F"/>
              </a:solidFill>
              <a:round/>
            </a:ln>
            <a:effectLst/>
          </c:spPr>
          <c:marker>
            <c:symbol val="circle"/>
            <c:size val="5"/>
            <c:spPr>
              <a:solidFill>
                <a:srgbClr val="BBD36F"/>
              </a:solidFill>
              <a:ln w="9525">
                <a:solidFill>
                  <a:srgbClr val="BBD36F"/>
                </a:solidFill>
              </a:ln>
              <a:effectLst/>
            </c:spPr>
          </c:marker>
          <c:cat>
            <c:numRef>
              <c:f>'Race-Eth-Sex'!$B$20:$E$20</c:f>
              <c:numCache>
                <c:formatCode>General</c:formatCode>
                <c:ptCount val="4"/>
                <c:pt idx="0">
                  <c:v>2020</c:v>
                </c:pt>
                <c:pt idx="1">
                  <c:v>2021</c:v>
                </c:pt>
                <c:pt idx="2">
                  <c:v>2022</c:v>
                </c:pt>
                <c:pt idx="3">
                  <c:v>2023</c:v>
                </c:pt>
              </c:numCache>
            </c:numRef>
          </c:cat>
          <c:val>
            <c:numRef>
              <c:f>'Race-Eth-Sex'!$B$24:$E$24</c:f>
              <c:numCache>
                <c:formatCode>0.0</c:formatCode>
                <c:ptCount val="4"/>
                <c:pt idx="0">
                  <c:v>7.5</c:v>
                </c:pt>
                <c:pt idx="1">
                  <c:v>9.3000000000000007</c:v>
                </c:pt>
                <c:pt idx="2">
                  <c:v>8.3000000000000007</c:v>
                </c:pt>
                <c:pt idx="3">
                  <c:v>7.8</c:v>
                </c:pt>
              </c:numCache>
            </c:numRef>
          </c:val>
          <c:smooth val="0"/>
          <c:extLst>
            <c:ext xmlns:c16="http://schemas.microsoft.com/office/drawing/2014/chart" uri="{C3380CC4-5D6E-409C-BE32-E72D297353CC}">
              <c16:uniqueId val="{00000003-DBCC-4649-AE41-EEBFC979FAD3}"/>
            </c:ext>
          </c:extLst>
        </c:ser>
        <c:ser>
          <c:idx val="4"/>
          <c:order val="4"/>
          <c:tx>
            <c:strRef>
              <c:f>'Race-Eth-Sex'!$A$25</c:f>
              <c:strCache>
                <c:ptCount val="1"/>
                <c:pt idx="0">
                  <c:v>Ohio</c:v>
                </c:pt>
              </c:strCache>
            </c:strRef>
          </c:tx>
          <c:spPr>
            <a:ln w="34925" cap="rnd">
              <a:solidFill>
                <a:srgbClr val="C00000"/>
              </a:solidFill>
              <a:prstDash val="sysDash"/>
              <a:round/>
            </a:ln>
            <a:effectLst/>
          </c:spPr>
          <c:marker>
            <c:symbol val="circle"/>
            <c:size val="5"/>
            <c:spPr>
              <a:solidFill>
                <a:srgbClr val="C12637"/>
              </a:solidFill>
              <a:ln w="9525">
                <a:solidFill>
                  <a:schemeClr val="accent2"/>
                </a:solidFill>
              </a:ln>
              <a:effectLst/>
            </c:spPr>
          </c:marker>
          <c:dPt>
            <c:idx val="2"/>
            <c:marker>
              <c:symbol val="circle"/>
              <c:size val="5"/>
              <c:spPr>
                <a:solidFill>
                  <a:srgbClr val="C12637"/>
                </a:solidFill>
                <a:ln w="9525">
                  <a:solidFill>
                    <a:srgbClr val="C12637"/>
                  </a:solidFill>
                </a:ln>
                <a:effectLst/>
              </c:spPr>
            </c:marker>
            <c:bubble3D val="0"/>
            <c:spPr>
              <a:ln w="34925" cap="rnd">
                <a:solidFill>
                  <a:srgbClr val="C12637"/>
                </a:solidFill>
                <a:prstDash val="sysDash"/>
                <a:round/>
              </a:ln>
              <a:effectLst/>
            </c:spPr>
            <c:extLst>
              <c:ext xmlns:c16="http://schemas.microsoft.com/office/drawing/2014/chart" uri="{C3380CC4-5D6E-409C-BE32-E72D297353CC}">
                <c16:uniqueId val="{00000000-2AB7-485E-98D9-223FC847F61A}"/>
              </c:ext>
            </c:extLst>
          </c:dPt>
          <c:cat>
            <c:numRef>
              <c:f>'Race-Eth-Sex'!$B$20:$E$20</c:f>
              <c:numCache>
                <c:formatCode>General</c:formatCode>
                <c:ptCount val="4"/>
                <c:pt idx="0">
                  <c:v>2020</c:v>
                </c:pt>
                <c:pt idx="1">
                  <c:v>2021</c:v>
                </c:pt>
                <c:pt idx="2">
                  <c:v>2022</c:v>
                </c:pt>
                <c:pt idx="3">
                  <c:v>2023</c:v>
                </c:pt>
              </c:numCache>
            </c:numRef>
          </c:cat>
          <c:val>
            <c:numRef>
              <c:f>'Race-Eth-Sex'!$B$25:$E$25</c:f>
              <c:numCache>
                <c:formatCode>0.0</c:formatCode>
                <c:ptCount val="4"/>
                <c:pt idx="0">
                  <c:v>13.7</c:v>
                </c:pt>
                <c:pt idx="1">
                  <c:v>14.7</c:v>
                </c:pt>
                <c:pt idx="2">
                  <c:v>15</c:v>
                </c:pt>
                <c:pt idx="3">
                  <c:v>14.6</c:v>
                </c:pt>
              </c:numCache>
            </c:numRef>
          </c:val>
          <c:smooth val="0"/>
          <c:extLst>
            <c:ext xmlns:c16="http://schemas.microsoft.com/office/drawing/2014/chart" uri="{C3380CC4-5D6E-409C-BE32-E72D297353CC}">
              <c16:uniqueId val="{00000004-DBCC-4649-AE41-EEBFC979FAD3}"/>
            </c:ext>
          </c:extLst>
        </c:ser>
        <c:dLbls>
          <c:showLegendKey val="0"/>
          <c:showVal val="0"/>
          <c:showCatName val="0"/>
          <c:showSerName val="0"/>
          <c:showPercent val="0"/>
          <c:showBubbleSize val="0"/>
        </c:dLbls>
        <c:marker val="1"/>
        <c:smooth val="0"/>
        <c:axId val="736824656"/>
        <c:axId val="736826096"/>
      </c:lineChart>
      <c:catAx>
        <c:axId val="736824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crossAx val="736826096"/>
        <c:crosses val="autoZero"/>
        <c:auto val="1"/>
        <c:lblAlgn val="ctr"/>
        <c:lblOffset val="100"/>
        <c:noMultiLvlLbl val="0"/>
      </c:catAx>
      <c:valAx>
        <c:axId val="7368260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r>
                  <a:rPr lang="en-US"/>
                  <a:t>Rate per 100,000 Population</a:t>
                </a:r>
              </a:p>
            </c:rich>
          </c:tx>
          <c:layout>
            <c:manualLayout>
              <c:xMode val="edge"/>
              <c:yMode val="edge"/>
              <c:x val="0"/>
              <c:y val="0.1344702823362033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crossAx val="736824656"/>
        <c:crosses val="autoZero"/>
        <c:crossBetween val="between"/>
      </c:valAx>
      <c:spPr>
        <a:noFill/>
        <a:ln>
          <a:noFill/>
        </a:ln>
        <a:effectLst/>
      </c:spPr>
    </c:plotArea>
    <c:legend>
      <c:legendPos val="b"/>
      <c:layout>
        <c:manualLayout>
          <c:xMode val="edge"/>
          <c:yMode val="edge"/>
          <c:x val="0.14438069343950249"/>
          <c:y val="0.83201440165310081"/>
          <c:w val="0.78168929263909559"/>
          <c:h val="0.1679855983468992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Source Sans 3" panose="020B0303030403020204" pitchFamily="34" charset="0"/>
          <a:ea typeface="Source Sans Pro" panose="020B0503030403020204" pitchFamily="34" charset="0"/>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6"/>
          <c:order val="0"/>
          <c:tx>
            <c:strRef>
              <c:f>'Race-Eth-Sex'!$A$10</c:f>
              <c:strCache>
                <c:ptCount val="1"/>
                <c:pt idx="0">
                  <c:v>Black Non-Hispanic Female</c:v>
                </c:pt>
              </c:strCache>
            </c:strRef>
          </c:tx>
          <c:spPr>
            <a:ln w="34925" cap="rnd">
              <a:solidFill>
                <a:srgbClr val="0098D3"/>
              </a:solidFill>
              <a:round/>
            </a:ln>
            <a:effectLst/>
          </c:spPr>
          <c:marker>
            <c:symbol val="circle"/>
            <c:size val="5"/>
            <c:spPr>
              <a:solidFill>
                <a:srgbClr val="0098D3"/>
              </a:solidFill>
              <a:ln w="9525">
                <a:solidFill>
                  <a:srgbClr val="0098D3"/>
                </a:solidFill>
              </a:ln>
              <a:effectLst/>
            </c:spPr>
          </c:marker>
          <c:cat>
            <c:numRef>
              <c:f>'Race-Eth-Sex'!$B$5:$E$5</c:f>
              <c:numCache>
                <c:formatCode>General</c:formatCode>
                <c:ptCount val="4"/>
                <c:pt idx="0">
                  <c:v>2020</c:v>
                </c:pt>
                <c:pt idx="1">
                  <c:v>2021</c:v>
                </c:pt>
                <c:pt idx="2">
                  <c:v>2022</c:v>
                </c:pt>
                <c:pt idx="3">
                  <c:v>2023</c:v>
                </c:pt>
              </c:numCache>
            </c:numRef>
          </c:cat>
          <c:val>
            <c:numRef>
              <c:f>'Race-Eth-Sex'!$B$10:$E$10</c:f>
              <c:numCache>
                <c:formatCode>0.0</c:formatCode>
                <c:ptCount val="4"/>
                <c:pt idx="0">
                  <c:v>3.2</c:v>
                </c:pt>
                <c:pt idx="1">
                  <c:v>3.4</c:v>
                </c:pt>
                <c:pt idx="2">
                  <c:v>5.3</c:v>
                </c:pt>
                <c:pt idx="3">
                  <c:v>5</c:v>
                </c:pt>
              </c:numCache>
            </c:numRef>
          </c:val>
          <c:smooth val="0"/>
          <c:extLst>
            <c:ext xmlns:c16="http://schemas.microsoft.com/office/drawing/2014/chart" uri="{C3380CC4-5D6E-409C-BE32-E72D297353CC}">
              <c16:uniqueId val="{00000000-FA20-4172-8FC2-56E5F07327A4}"/>
            </c:ext>
          </c:extLst>
        </c:ser>
        <c:ser>
          <c:idx val="4"/>
          <c:order val="1"/>
          <c:tx>
            <c:strRef>
              <c:f>'Race-Eth-Sex'!$A$11</c:f>
              <c:strCache>
                <c:ptCount val="1"/>
                <c:pt idx="0">
                  <c:v>Black Non-Hispanic Male </c:v>
                </c:pt>
              </c:strCache>
            </c:strRef>
          </c:tx>
          <c:spPr>
            <a:ln w="34925" cap="rnd">
              <a:solidFill>
                <a:srgbClr val="0E3F75"/>
              </a:solidFill>
              <a:round/>
            </a:ln>
            <a:effectLst/>
          </c:spPr>
          <c:marker>
            <c:symbol val="circle"/>
            <c:size val="5"/>
            <c:spPr>
              <a:solidFill>
                <a:schemeClr val="accent1"/>
              </a:solidFill>
              <a:ln w="9525">
                <a:solidFill>
                  <a:schemeClr val="accent1"/>
                </a:solidFill>
              </a:ln>
              <a:effectLst/>
            </c:spPr>
          </c:marker>
          <c:cat>
            <c:numRef>
              <c:f>'Race-Eth-Sex'!$B$5:$E$5</c:f>
              <c:numCache>
                <c:formatCode>General</c:formatCode>
                <c:ptCount val="4"/>
                <c:pt idx="0">
                  <c:v>2020</c:v>
                </c:pt>
                <c:pt idx="1">
                  <c:v>2021</c:v>
                </c:pt>
                <c:pt idx="2">
                  <c:v>2022</c:v>
                </c:pt>
                <c:pt idx="3">
                  <c:v>2023</c:v>
                </c:pt>
              </c:numCache>
            </c:numRef>
          </c:cat>
          <c:val>
            <c:numRef>
              <c:f>'Race-Eth-Sex'!$B$11:$E$11</c:f>
              <c:numCache>
                <c:formatCode>0.0</c:formatCode>
                <c:ptCount val="4"/>
                <c:pt idx="0">
                  <c:v>18.5</c:v>
                </c:pt>
                <c:pt idx="1">
                  <c:v>18.399999999999999</c:v>
                </c:pt>
                <c:pt idx="2">
                  <c:v>20.100000000000001</c:v>
                </c:pt>
                <c:pt idx="3">
                  <c:v>20</c:v>
                </c:pt>
              </c:numCache>
            </c:numRef>
          </c:val>
          <c:smooth val="0"/>
          <c:extLst>
            <c:ext xmlns:c16="http://schemas.microsoft.com/office/drawing/2014/chart" uri="{C3380CC4-5D6E-409C-BE32-E72D297353CC}">
              <c16:uniqueId val="{00000001-FA20-4172-8FC2-56E5F07327A4}"/>
            </c:ext>
          </c:extLst>
        </c:ser>
        <c:ser>
          <c:idx val="5"/>
          <c:order val="2"/>
          <c:tx>
            <c:strRef>
              <c:f>'Race-Eth-Sex'!$A$12</c:f>
              <c:strCache>
                <c:ptCount val="1"/>
                <c:pt idx="0">
                  <c:v>White Non-Hispanic Female</c:v>
                </c:pt>
              </c:strCache>
            </c:strRef>
          </c:tx>
          <c:spPr>
            <a:ln w="34925" cap="rnd">
              <a:solidFill>
                <a:srgbClr val="EBA70E"/>
              </a:solidFill>
              <a:round/>
            </a:ln>
            <a:effectLst/>
          </c:spPr>
          <c:marker>
            <c:symbol val="circle"/>
            <c:size val="5"/>
            <c:spPr>
              <a:solidFill>
                <a:schemeClr val="accent4"/>
              </a:solidFill>
              <a:ln w="9525">
                <a:solidFill>
                  <a:schemeClr val="accent4"/>
                </a:solidFill>
              </a:ln>
              <a:effectLst/>
            </c:spPr>
          </c:marker>
          <c:cat>
            <c:numRef>
              <c:f>'Race-Eth-Sex'!$B$5:$E$5</c:f>
              <c:numCache>
                <c:formatCode>General</c:formatCode>
                <c:ptCount val="4"/>
                <c:pt idx="0">
                  <c:v>2020</c:v>
                </c:pt>
                <c:pt idx="1">
                  <c:v>2021</c:v>
                </c:pt>
                <c:pt idx="2">
                  <c:v>2022</c:v>
                </c:pt>
                <c:pt idx="3">
                  <c:v>2023</c:v>
                </c:pt>
              </c:numCache>
            </c:numRef>
          </c:cat>
          <c:val>
            <c:numRef>
              <c:f>'Race-Eth-Sex'!$B$12:$E$12</c:f>
              <c:numCache>
                <c:formatCode>0.0</c:formatCode>
                <c:ptCount val="4"/>
                <c:pt idx="0">
                  <c:v>5.5</c:v>
                </c:pt>
                <c:pt idx="1">
                  <c:v>5.9</c:v>
                </c:pt>
                <c:pt idx="2">
                  <c:v>6.4</c:v>
                </c:pt>
                <c:pt idx="3">
                  <c:v>6</c:v>
                </c:pt>
              </c:numCache>
            </c:numRef>
          </c:val>
          <c:smooth val="0"/>
          <c:extLst>
            <c:ext xmlns:c16="http://schemas.microsoft.com/office/drawing/2014/chart" uri="{C3380CC4-5D6E-409C-BE32-E72D297353CC}">
              <c16:uniqueId val="{00000002-FA20-4172-8FC2-56E5F07327A4}"/>
            </c:ext>
          </c:extLst>
        </c:ser>
        <c:ser>
          <c:idx val="7"/>
          <c:order val="3"/>
          <c:tx>
            <c:strRef>
              <c:f>'Race-Eth-Sex'!$A$13</c:f>
              <c:strCache>
                <c:ptCount val="1"/>
                <c:pt idx="0">
                  <c:v>White Non-Hispanic Male</c:v>
                </c:pt>
              </c:strCache>
            </c:strRef>
          </c:tx>
          <c:spPr>
            <a:ln w="34925" cap="rnd">
              <a:solidFill>
                <a:srgbClr val="B0B3AF"/>
              </a:solidFill>
              <a:round/>
            </a:ln>
            <a:effectLst/>
          </c:spPr>
          <c:marker>
            <c:symbol val="circle"/>
            <c:size val="5"/>
            <c:spPr>
              <a:solidFill>
                <a:schemeClr val="accent6"/>
              </a:solidFill>
              <a:ln w="9525">
                <a:solidFill>
                  <a:schemeClr val="accent6"/>
                </a:solidFill>
              </a:ln>
              <a:effectLst/>
            </c:spPr>
          </c:marker>
          <c:cat>
            <c:numRef>
              <c:f>'Race-Eth-Sex'!$B$5:$E$5</c:f>
              <c:numCache>
                <c:formatCode>General</c:formatCode>
                <c:ptCount val="4"/>
                <c:pt idx="0">
                  <c:v>2020</c:v>
                </c:pt>
                <c:pt idx="1">
                  <c:v>2021</c:v>
                </c:pt>
                <c:pt idx="2">
                  <c:v>2022</c:v>
                </c:pt>
                <c:pt idx="3">
                  <c:v>2023</c:v>
                </c:pt>
              </c:numCache>
            </c:numRef>
          </c:cat>
          <c:val>
            <c:numRef>
              <c:f>'Race-Eth-Sex'!$B$13:$E$13</c:f>
              <c:numCache>
                <c:formatCode>0.0</c:formatCode>
                <c:ptCount val="4"/>
                <c:pt idx="0">
                  <c:v>24.6</c:v>
                </c:pt>
                <c:pt idx="1">
                  <c:v>26.3</c:v>
                </c:pt>
                <c:pt idx="2">
                  <c:v>26.2</c:v>
                </c:pt>
                <c:pt idx="3">
                  <c:v>25.9</c:v>
                </c:pt>
              </c:numCache>
            </c:numRef>
          </c:val>
          <c:smooth val="0"/>
          <c:extLst>
            <c:ext xmlns:c16="http://schemas.microsoft.com/office/drawing/2014/chart" uri="{C3380CC4-5D6E-409C-BE32-E72D297353CC}">
              <c16:uniqueId val="{00000003-FA20-4172-8FC2-56E5F07327A4}"/>
            </c:ext>
          </c:extLst>
        </c:ser>
        <c:ser>
          <c:idx val="10"/>
          <c:order val="4"/>
          <c:tx>
            <c:strRef>
              <c:f>'Race-Eth-Sex'!$A$16</c:f>
              <c:strCache>
                <c:ptCount val="1"/>
                <c:pt idx="0">
                  <c:v>Ohio</c:v>
                </c:pt>
              </c:strCache>
            </c:strRef>
          </c:tx>
          <c:spPr>
            <a:ln w="34925" cap="rnd">
              <a:solidFill>
                <a:srgbClr val="C12637"/>
              </a:solidFill>
              <a:prstDash val="sysDash"/>
              <a:round/>
            </a:ln>
            <a:effectLst/>
          </c:spPr>
          <c:marker>
            <c:symbol val="circle"/>
            <c:size val="5"/>
            <c:spPr>
              <a:solidFill>
                <a:srgbClr val="C12637"/>
              </a:solidFill>
              <a:ln w="9525">
                <a:solidFill>
                  <a:schemeClr val="accent2"/>
                </a:solidFill>
              </a:ln>
              <a:effectLst/>
            </c:spPr>
          </c:marker>
          <c:dPt>
            <c:idx val="1"/>
            <c:marker>
              <c:symbol val="circle"/>
              <c:size val="5"/>
              <c:spPr>
                <a:solidFill>
                  <a:srgbClr val="C12637"/>
                </a:solidFill>
                <a:ln w="9525">
                  <a:solidFill>
                    <a:srgbClr val="C12637"/>
                  </a:solidFill>
                </a:ln>
                <a:effectLst/>
              </c:spPr>
            </c:marker>
            <c:bubble3D val="0"/>
            <c:spPr>
              <a:ln w="34925" cap="rnd">
                <a:solidFill>
                  <a:srgbClr val="C12637"/>
                </a:solidFill>
                <a:prstDash val="sysDash"/>
                <a:round/>
              </a:ln>
              <a:effectLst/>
            </c:spPr>
            <c:extLst>
              <c:ext xmlns:c16="http://schemas.microsoft.com/office/drawing/2014/chart" uri="{C3380CC4-5D6E-409C-BE32-E72D297353CC}">
                <c16:uniqueId val="{00000000-C9AA-4B2C-9C3B-ADB018F1108C}"/>
              </c:ext>
            </c:extLst>
          </c:dPt>
          <c:cat>
            <c:numRef>
              <c:f>'Race-Eth-Sex'!$B$5:$E$5</c:f>
              <c:numCache>
                <c:formatCode>General</c:formatCode>
                <c:ptCount val="4"/>
                <c:pt idx="0">
                  <c:v>2020</c:v>
                </c:pt>
                <c:pt idx="1">
                  <c:v>2021</c:v>
                </c:pt>
                <c:pt idx="2">
                  <c:v>2022</c:v>
                </c:pt>
                <c:pt idx="3">
                  <c:v>2023</c:v>
                </c:pt>
              </c:numCache>
            </c:numRef>
          </c:cat>
          <c:val>
            <c:numRef>
              <c:f>'Race-Eth-Sex'!$B$16:$E$16</c:f>
              <c:numCache>
                <c:formatCode>0.0</c:formatCode>
                <c:ptCount val="4"/>
                <c:pt idx="0">
                  <c:v>13.7</c:v>
                </c:pt>
                <c:pt idx="1">
                  <c:v>14.7</c:v>
                </c:pt>
                <c:pt idx="2">
                  <c:v>15</c:v>
                </c:pt>
                <c:pt idx="3">
                  <c:v>14.6</c:v>
                </c:pt>
              </c:numCache>
            </c:numRef>
          </c:val>
          <c:smooth val="0"/>
          <c:extLst>
            <c:ext xmlns:c16="http://schemas.microsoft.com/office/drawing/2014/chart" uri="{C3380CC4-5D6E-409C-BE32-E72D297353CC}">
              <c16:uniqueId val="{00000004-FA20-4172-8FC2-56E5F07327A4}"/>
            </c:ext>
          </c:extLst>
        </c:ser>
        <c:dLbls>
          <c:showLegendKey val="0"/>
          <c:showVal val="0"/>
          <c:showCatName val="0"/>
          <c:showSerName val="0"/>
          <c:showPercent val="0"/>
          <c:showBubbleSize val="0"/>
        </c:dLbls>
        <c:marker val="1"/>
        <c:smooth val="0"/>
        <c:axId val="670446400"/>
        <c:axId val="670448696"/>
        <c:extLst/>
      </c:lineChart>
      <c:catAx>
        <c:axId val="670446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600" b="0" i="0" u="none" strike="noStrike" kern="1200" baseline="0">
                <a:solidFill>
                  <a:sysClr val="windowText" lastClr="000000"/>
                </a:solidFill>
                <a:latin typeface="Source Sans 3" panose="020B0303030403020204" pitchFamily="34" charset="0"/>
                <a:ea typeface="+mn-ea"/>
                <a:cs typeface="Arial" panose="020B0604020202020204" pitchFamily="34" charset="0"/>
              </a:defRPr>
            </a:pPr>
            <a:endParaRPr lang="en-US"/>
          </a:p>
        </c:txPr>
        <c:crossAx val="670448696"/>
        <c:crosses val="autoZero"/>
        <c:auto val="1"/>
        <c:lblAlgn val="ctr"/>
        <c:lblOffset val="100"/>
        <c:noMultiLvlLbl val="0"/>
      </c:catAx>
      <c:valAx>
        <c:axId val="670448696"/>
        <c:scaling>
          <c:orientation val="minMax"/>
          <c:max val="3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mn-ea"/>
                    <a:cs typeface="Arial" panose="020B0604020202020204" pitchFamily="34" charset="0"/>
                  </a:defRPr>
                </a:pPr>
                <a:r>
                  <a:rPr lang="en-US"/>
                  <a:t>Rate per 100,000 Population</a:t>
                </a:r>
              </a:p>
            </c:rich>
          </c:tx>
          <c:layout>
            <c:manualLayout>
              <c:xMode val="edge"/>
              <c:yMode val="edge"/>
              <c:x val="0"/>
              <c:y val="0.142784194777209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mn-ea"/>
                <a:cs typeface="Arial" panose="020B0604020202020204" pitchFamily="34" charset="0"/>
              </a:defRPr>
            </a:pPr>
            <a:endParaRPr lang="en-US"/>
          </a:p>
        </c:txPr>
        <c:crossAx val="670446400"/>
        <c:crosses val="autoZero"/>
        <c:crossBetween val="between"/>
        <c:maj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Source Sans 3" panose="020B0303030403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034853383118093"/>
          <c:y val="4.7827956989247314E-2"/>
          <c:w val="0.86909597150317108"/>
          <c:h val="0.73869579205825076"/>
        </c:manualLayout>
      </c:layout>
      <c:lineChart>
        <c:grouping val="standard"/>
        <c:varyColors val="0"/>
        <c:ser>
          <c:idx val="0"/>
          <c:order val="0"/>
          <c:spPr>
            <a:ln w="34925" cap="rnd">
              <a:solidFill>
                <a:schemeClr val="accent1"/>
              </a:solidFill>
              <a:round/>
            </a:ln>
            <a:effectLst/>
          </c:spPr>
          <c:marker>
            <c:symbol val="circle"/>
            <c:size val="5"/>
            <c:spPr>
              <a:solidFill>
                <a:schemeClr val="accent1"/>
              </a:solidFill>
              <a:ln w="9525">
                <a:solidFill>
                  <a:schemeClr val="accent1"/>
                </a:solidFill>
              </a:ln>
              <a:effectLst/>
            </c:spPr>
          </c:marker>
          <c:cat>
            <c:multiLvlStrRef>
              <c:f>'Suicide by Quarter'!$A$8:$B$20</c:f>
              <c:multiLvlStrCache>
                <c:ptCount val="13"/>
                <c:lvl>
                  <c:pt idx="0">
                    <c:v>Q1</c:v>
                  </c:pt>
                  <c:pt idx="1">
                    <c:v>Q2</c:v>
                  </c:pt>
                  <c:pt idx="2">
                    <c:v>Q3</c:v>
                  </c:pt>
                  <c:pt idx="3">
                    <c:v>Q4</c:v>
                  </c:pt>
                  <c:pt idx="4">
                    <c:v>Q1</c:v>
                  </c:pt>
                  <c:pt idx="5">
                    <c:v>Q2</c:v>
                  </c:pt>
                  <c:pt idx="6">
                    <c:v>Q3</c:v>
                  </c:pt>
                  <c:pt idx="7">
                    <c:v>Q4</c:v>
                  </c:pt>
                  <c:pt idx="8">
                    <c:v>Q1</c:v>
                  </c:pt>
                  <c:pt idx="9">
                    <c:v>Q2</c:v>
                  </c:pt>
                  <c:pt idx="10">
                    <c:v>Q3</c:v>
                  </c:pt>
                  <c:pt idx="11">
                    <c:v>Q4</c:v>
                  </c:pt>
                  <c:pt idx="12">
                    <c:v>Q1</c:v>
                  </c:pt>
                </c:lvl>
                <c:lvl>
                  <c:pt idx="0">
                    <c:v>2021</c:v>
                  </c:pt>
                  <c:pt idx="4">
                    <c:v>2022</c:v>
                  </c:pt>
                  <c:pt idx="8">
                    <c:v>2023</c:v>
                  </c:pt>
                  <c:pt idx="12">
                    <c:v>2024*</c:v>
                  </c:pt>
                </c:lvl>
              </c:multiLvlStrCache>
              <c:extLst/>
            </c:multiLvlStrRef>
          </c:cat>
          <c:val>
            <c:numRef>
              <c:f>'Suicide by Quarter'!$C$8:$C$20</c:f>
              <c:numCache>
                <c:formatCode>General</c:formatCode>
                <c:ptCount val="13"/>
                <c:pt idx="0">
                  <c:v>405</c:v>
                </c:pt>
                <c:pt idx="1">
                  <c:v>416</c:v>
                </c:pt>
                <c:pt idx="2">
                  <c:v>463</c:v>
                </c:pt>
                <c:pt idx="3">
                  <c:v>482</c:v>
                </c:pt>
                <c:pt idx="4">
                  <c:v>450</c:v>
                </c:pt>
                <c:pt idx="5">
                  <c:v>441</c:v>
                </c:pt>
                <c:pt idx="6">
                  <c:v>455</c:v>
                </c:pt>
                <c:pt idx="7">
                  <c:v>451</c:v>
                </c:pt>
                <c:pt idx="8">
                  <c:v>434</c:v>
                </c:pt>
                <c:pt idx="9">
                  <c:v>444</c:v>
                </c:pt>
                <c:pt idx="10">
                  <c:v>463</c:v>
                </c:pt>
                <c:pt idx="11">
                  <c:v>436</c:v>
                </c:pt>
                <c:pt idx="12">
                  <c:v>438</c:v>
                </c:pt>
              </c:numCache>
              <c:extLst/>
            </c:numRef>
          </c:val>
          <c:smooth val="0"/>
          <c:extLst>
            <c:ext xmlns:c16="http://schemas.microsoft.com/office/drawing/2014/chart" uri="{C3380CC4-5D6E-409C-BE32-E72D297353CC}">
              <c16:uniqueId val="{00000000-6CB0-48EC-85E5-8757A1D7E8B2}"/>
            </c:ext>
          </c:extLst>
        </c:ser>
        <c:dLbls>
          <c:showLegendKey val="0"/>
          <c:showVal val="0"/>
          <c:showCatName val="0"/>
          <c:showSerName val="0"/>
          <c:showPercent val="0"/>
          <c:showBubbleSize val="0"/>
        </c:dLbls>
        <c:marker val="1"/>
        <c:smooth val="0"/>
        <c:axId val="767034032"/>
        <c:axId val="692747808"/>
      </c:lineChart>
      <c:catAx>
        <c:axId val="76703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crossAx val="692747808"/>
        <c:crosses val="autoZero"/>
        <c:auto val="1"/>
        <c:lblAlgn val="ctr"/>
        <c:lblOffset val="100"/>
        <c:noMultiLvlLbl val="0"/>
      </c:catAx>
      <c:valAx>
        <c:axId val="69274780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r>
                  <a:rPr lang="en-US"/>
                  <a:t>Number of Deaths</a:t>
                </a:r>
              </a:p>
            </c:rich>
          </c:tx>
          <c:layout>
            <c:manualLayout>
              <c:xMode val="edge"/>
              <c:yMode val="edge"/>
              <c:x val="9.4103660429543099E-4"/>
              <c:y val="0.2358441468180963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crossAx val="7670340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600">
          <a:solidFill>
            <a:sysClr val="windowText" lastClr="000000"/>
          </a:solidFill>
          <a:latin typeface="Source Sans 3" panose="020B0303030403020204" pitchFamily="34" charset="0"/>
          <a:ea typeface="Source Sans Pro" panose="020B0503030403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501104196652837"/>
          <c:y val="4.4231467496346176E-2"/>
          <c:w val="0.88216942892219119"/>
          <c:h val="0.75403088819659225"/>
        </c:manualLayout>
      </c:layout>
      <c:barChart>
        <c:barDir val="col"/>
        <c:grouping val="clustered"/>
        <c:varyColors val="0"/>
        <c:ser>
          <c:idx val="0"/>
          <c:order val="0"/>
          <c:tx>
            <c:strRef>
              <c:f>'Q by Y'!$D$31</c:f>
              <c:strCache>
                <c:ptCount val="1"/>
                <c:pt idx="0">
                  <c:v>2020</c:v>
                </c:pt>
              </c:strCache>
            </c:strRef>
          </c:tx>
          <c:spPr>
            <a:solidFill>
              <a:schemeClr val="accent6"/>
            </a:solidFill>
            <a:ln>
              <a:noFill/>
            </a:ln>
            <a:effectLst/>
          </c:spPr>
          <c:invertIfNegative val="0"/>
          <c:cat>
            <c:strRef>
              <c:f>'Q by Y'!$C$32:$C$35</c:f>
              <c:strCache>
                <c:ptCount val="4"/>
                <c:pt idx="0">
                  <c:v>Q1</c:v>
                </c:pt>
                <c:pt idx="1">
                  <c:v>Q2</c:v>
                </c:pt>
                <c:pt idx="2">
                  <c:v>Q3</c:v>
                </c:pt>
                <c:pt idx="3">
                  <c:v>Q4</c:v>
                </c:pt>
              </c:strCache>
            </c:strRef>
          </c:cat>
          <c:val>
            <c:numRef>
              <c:f>'Q by Y'!$D$32:$D$35</c:f>
              <c:numCache>
                <c:formatCode>General</c:formatCode>
                <c:ptCount val="4"/>
                <c:pt idx="0">
                  <c:v>412</c:v>
                </c:pt>
                <c:pt idx="1">
                  <c:v>403</c:v>
                </c:pt>
                <c:pt idx="2">
                  <c:v>449</c:v>
                </c:pt>
                <c:pt idx="3">
                  <c:v>378</c:v>
                </c:pt>
              </c:numCache>
            </c:numRef>
          </c:val>
          <c:extLst>
            <c:ext xmlns:c16="http://schemas.microsoft.com/office/drawing/2014/chart" uri="{C3380CC4-5D6E-409C-BE32-E72D297353CC}">
              <c16:uniqueId val="{00000000-5AED-443F-86FC-AE8A352E876F}"/>
            </c:ext>
          </c:extLst>
        </c:ser>
        <c:ser>
          <c:idx val="1"/>
          <c:order val="1"/>
          <c:tx>
            <c:strRef>
              <c:f>'Q by Y'!$E$31</c:f>
              <c:strCache>
                <c:ptCount val="1"/>
                <c:pt idx="0">
                  <c:v>2021</c:v>
                </c:pt>
              </c:strCache>
            </c:strRef>
          </c:tx>
          <c:spPr>
            <a:solidFill>
              <a:schemeClr val="accent3">
                <a:lumMod val="20000"/>
                <a:lumOff val="80000"/>
              </a:schemeClr>
            </a:solidFill>
            <a:ln>
              <a:noFill/>
            </a:ln>
            <a:effectLst/>
          </c:spPr>
          <c:invertIfNegative val="0"/>
          <c:cat>
            <c:strRef>
              <c:f>'Q by Y'!$C$32:$C$35</c:f>
              <c:strCache>
                <c:ptCount val="4"/>
                <c:pt idx="0">
                  <c:v>Q1</c:v>
                </c:pt>
                <c:pt idx="1">
                  <c:v>Q2</c:v>
                </c:pt>
                <c:pt idx="2">
                  <c:v>Q3</c:v>
                </c:pt>
                <c:pt idx="3">
                  <c:v>Q4</c:v>
                </c:pt>
              </c:strCache>
            </c:strRef>
          </c:cat>
          <c:val>
            <c:numRef>
              <c:f>'Q by Y'!$E$32:$E$35</c:f>
              <c:numCache>
                <c:formatCode>General</c:formatCode>
                <c:ptCount val="4"/>
                <c:pt idx="0">
                  <c:v>405</c:v>
                </c:pt>
                <c:pt idx="1">
                  <c:v>416</c:v>
                </c:pt>
                <c:pt idx="2">
                  <c:v>463</c:v>
                </c:pt>
                <c:pt idx="3">
                  <c:v>482</c:v>
                </c:pt>
              </c:numCache>
            </c:numRef>
          </c:val>
          <c:extLst>
            <c:ext xmlns:c16="http://schemas.microsoft.com/office/drawing/2014/chart" uri="{C3380CC4-5D6E-409C-BE32-E72D297353CC}">
              <c16:uniqueId val="{00000001-5AED-443F-86FC-AE8A352E876F}"/>
            </c:ext>
          </c:extLst>
        </c:ser>
        <c:ser>
          <c:idx val="2"/>
          <c:order val="2"/>
          <c:tx>
            <c:strRef>
              <c:f>'Q by Y'!$F$31</c:f>
              <c:strCache>
                <c:ptCount val="1"/>
                <c:pt idx="0">
                  <c:v>2022</c:v>
                </c:pt>
              </c:strCache>
            </c:strRef>
          </c:tx>
          <c:spPr>
            <a:solidFill>
              <a:schemeClr val="accent3"/>
            </a:solidFill>
            <a:ln>
              <a:noFill/>
            </a:ln>
            <a:effectLst/>
          </c:spPr>
          <c:invertIfNegative val="0"/>
          <c:cat>
            <c:strRef>
              <c:f>'Q by Y'!$C$32:$C$35</c:f>
              <c:strCache>
                <c:ptCount val="4"/>
                <c:pt idx="0">
                  <c:v>Q1</c:v>
                </c:pt>
                <c:pt idx="1">
                  <c:v>Q2</c:v>
                </c:pt>
                <c:pt idx="2">
                  <c:v>Q3</c:v>
                </c:pt>
                <c:pt idx="3">
                  <c:v>Q4</c:v>
                </c:pt>
              </c:strCache>
            </c:strRef>
          </c:cat>
          <c:val>
            <c:numRef>
              <c:f>'Q by Y'!$F$32:$F$35</c:f>
              <c:numCache>
                <c:formatCode>General</c:formatCode>
                <c:ptCount val="4"/>
                <c:pt idx="0">
                  <c:v>450</c:v>
                </c:pt>
                <c:pt idx="1">
                  <c:v>441</c:v>
                </c:pt>
                <c:pt idx="2">
                  <c:v>455</c:v>
                </c:pt>
                <c:pt idx="3">
                  <c:v>451</c:v>
                </c:pt>
              </c:numCache>
            </c:numRef>
          </c:val>
          <c:extLst>
            <c:ext xmlns:c16="http://schemas.microsoft.com/office/drawing/2014/chart" uri="{C3380CC4-5D6E-409C-BE32-E72D297353CC}">
              <c16:uniqueId val="{00000002-5AED-443F-86FC-AE8A352E876F}"/>
            </c:ext>
          </c:extLst>
        </c:ser>
        <c:ser>
          <c:idx val="3"/>
          <c:order val="3"/>
          <c:tx>
            <c:strRef>
              <c:f>'Q by Y'!$G$31</c:f>
              <c:strCache>
                <c:ptCount val="1"/>
                <c:pt idx="0">
                  <c:v>2023</c:v>
                </c:pt>
              </c:strCache>
            </c:strRef>
          </c:tx>
          <c:spPr>
            <a:solidFill>
              <a:schemeClr val="accent1"/>
            </a:solidFill>
            <a:ln>
              <a:noFill/>
            </a:ln>
            <a:effectLst/>
          </c:spPr>
          <c:invertIfNegative val="0"/>
          <c:cat>
            <c:strRef>
              <c:f>'Q by Y'!$C$32:$C$35</c:f>
              <c:strCache>
                <c:ptCount val="4"/>
                <c:pt idx="0">
                  <c:v>Q1</c:v>
                </c:pt>
                <c:pt idx="1">
                  <c:v>Q2</c:v>
                </c:pt>
                <c:pt idx="2">
                  <c:v>Q3</c:v>
                </c:pt>
                <c:pt idx="3">
                  <c:v>Q4</c:v>
                </c:pt>
              </c:strCache>
            </c:strRef>
          </c:cat>
          <c:val>
            <c:numRef>
              <c:f>'Q by Y'!$G$32:$G$35</c:f>
              <c:numCache>
                <c:formatCode>General</c:formatCode>
                <c:ptCount val="4"/>
                <c:pt idx="0">
                  <c:v>434</c:v>
                </c:pt>
                <c:pt idx="1">
                  <c:v>444</c:v>
                </c:pt>
                <c:pt idx="2">
                  <c:v>463</c:v>
                </c:pt>
                <c:pt idx="3">
                  <c:v>436</c:v>
                </c:pt>
              </c:numCache>
            </c:numRef>
          </c:val>
          <c:extLst>
            <c:ext xmlns:c16="http://schemas.microsoft.com/office/drawing/2014/chart" uri="{C3380CC4-5D6E-409C-BE32-E72D297353CC}">
              <c16:uniqueId val="{00000003-5AED-443F-86FC-AE8A352E876F}"/>
            </c:ext>
          </c:extLst>
        </c:ser>
        <c:ser>
          <c:idx val="4"/>
          <c:order val="4"/>
          <c:tx>
            <c:strRef>
              <c:f>'Q by Y'!$H$31</c:f>
              <c:strCache>
                <c:ptCount val="1"/>
                <c:pt idx="0">
                  <c:v>2024*</c:v>
                </c:pt>
              </c:strCache>
            </c:strRef>
          </c:tx>
          <c:spPr>
            <a:solidFill>
              <a:schemeClr val="accent2"/>
            </a:solidFill>
            <a:ln>
              <a:noFill/>
            </a:ln>
            <a:effectLst/>
          </c:spPr>
          <c:invertIfNegative val="0"/>
          <c:cat>
            <c:strRef>
              <c:f>'Q by Y'!$C$32:$C$35</c:f>
              <c:strCache>
                <c:ptCount val="4"/>
                <c:pt idx="0">
                  <c:v>Q1</c:v>
                </c:pt>
                <c:pt idx="1">
                  <c:v>Q2</c:v>
                </c:pt>
                <c:pt idx="2">
                  <c:v>Q3</c:v>
                </c:pt>
                <c:pt idx="3">
                  <c:v>Q4</c:v>
                </c:pt>
              </c:strCache>
            </c:strRef>
          </c:cat>
          <c:val>
            <c:numRef>
              <c:f>'Q by Y'!$H$32</c:f>
              <c:numCache>
                <c:formatCode>General</c:formatCode>
                <c:ptCount val="1"/>
                <c:pt idx="0">
                  <c:v>438</c:v>
                </c:pt>
              </c:numCache>
            </c:numRef>
          </c:val>
          <c:extLst>
            <c:ext xmlns:c16="http://schemas.microsoft.com/office/drawing/2014/chart" uri="{C3380CC4-5D6E-409C-BE32-E72D297353CC}">
              <c16:uniqueId val="{00000004-5AED-443F-86FC-AE8A352E876F}"/>
            </c:ext>
          </c:extLst>
        </c:ser>
        <c:dLbls>
          <c:showLegendKey val="0"/>
          <c:showVal val="0"/>
          <c:showCatName val="0"/>
          <c:showSerName val="0"/>
          <c:showPercent val="0"/>
          <c:showBubbleSize val="0"/>
        </c:dLbls>
        <c:gapWidth val="219"/>
        <c:overlap val="-27"/>
        <c:axId val="70331200"/>
        <c:axId val="70331560"/>
      </c:barChart>
      <c:catAx>
        <c:axId val="70331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mn-ea"/>
                <a:cs typeface="+mn-cs"/>
              </a:defRPr>
            </a:pPr>
            <a:endParaRPr lang="en-US"/>
          </a:p>
        </c:txPr>
        <c:crossAx val="70331560"/>
        <c:crosses val="autoZero"/>
        <c:auto val="1"/>
        <c:lblAlgn val="ctr"/>
        <c:lblOffset val="100"/>
        <c:noMultiLvlLbl val="0"/>
      </c:catAx>
      <c:valAx>
        <c:axId val="70331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mn-ea"/>
                    <a:cs typeface="+mn-cs"/>
                  </a:defRPr>
                </a:pPr>
                <a:r>
                  <a:rPr lang="en-US"/>
                  <a:t>Number of Deaths</a:t>
                </a:r>
              </a:p>
            </c:rich>
          </c:tx>
          <c:layout>
            <c:manualLayout>
              <c:xMode val="edge"/>
              <c:yMode val="edge"/>
              <c:x val="3.6706053791804182E-6"/>
              <c:y val="0.28191582370471818"/>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mn-ea"/>
                <a:cs typeface="+mn-cs"/>
              </a:defRPr>
            </a:pPr>
            <a:endParaRPr lang="en-US"/>
          </a:p>
        </c:txPr>
        <c:crossAx val="70331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Source Sans 3" panose="020B0303030403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196967240638"/>
          <c:y val="2.7368941094297671E-2"/>
          <c:w val="0.88427553391520264"/>
          <c:h val="0.7869328659832453"/>
        </c:manualLayout>
      </c:layout>
      <c:lineChart>
        <c:grouping val="standard"/>
        <c:varyColors val="0"/>
        <c:ser>
          <c:idx val="1"/>
          <c:order val="0"/>
          <c:tx>
            <c:strRef>
              <c:f>'Mech Trend'!$A$6</c:f>
              <c:strCache>
                <c:ptCount val="1"/>
                <c:pt idx="0">
                  <c:v>Firearm</c:v>
                </c:pt>
              </c:strCache>
            </c:strRef>
          </c:tx>
          <c:spPr>
            <a:ln w="34925" cap="rnd">
              <a:solidFill>
                <a:srgbClr val="FFBF0F"/>
              </a:solidFill>
              <a:round/>
            </a:ln>
            <a:effectLst/>
          </c:spPr>
          <c:marker>
            <c:symbol val="circle"/>
            <c:size val="5"/>
            <c:spPr>
              <a:solidFill>
                <a:srgbClr val="FFBF0F"/>
              </a:solidFill>
              <a:ln w="9525">
                <a:solidFill>
                  <a:srgbClr val="FFBF0F"/>
                </a:solidFill>
              </a:ln>
              <a:effectLst/>
            </c:spPr>
          </c:marker>
          <c:cat>
            <c:numRef>
              <c:f>'Mech Trend'!$B$5:$F$5</c:f>
              <c:numCache>
                <c:formatCode>General</c:formatCode>
                <c:ptCount val="5"/>
                <c:pt idx="0">
                  <c:v>2019</c:v>
                </c:pt>
                <c:pt idx="1">
                  <c:v>2020</c:v>
                </c:pt>
                <c:pt idx="2">
                  <c:v>2021</c:v>
                </c:pt>
                <c:pt idx="3">
                  <c:v>2022</c:v>
                </c:pt>
                <c:pt idx="4">
                  <c:v>2023</c:v>
                </c:pt>
              </c:numCache>
            </c:numRef>
          </c:cat>
          <c:val>
            <c:numRef>
              <c:f>'Mech Trend'!$B$6:$F$6</c:f>
              <c:numCache>
                <c:formatCode>General</c:formatCode>
                <c:ptCount val="5"/>
                <c:pt idx="0">
                  <c:v>982</c:v>
                </c:pt>
                <c:pt idx="1">
                  <c:v>902</c:v>
                </c:pt>
                <c:pt idx="2">
                  <c:v>991</c:v>
                </c:pt>
                <c:pt idx="3">
                  <c:v>1046</c:v>
                </c:pt>
                <c:pt idx="4">
                  <c:v>1031</c:v>
                </c:pt>
              </c:numCache>
            </c:numRef>
          </c:val>
          <c:smooth val="0"/>
          <c:extLst>
            <c:ext xmlns:c16="http://schemas.microsoft.com/office/drawing/2014/chart" uri="{C3380CC4-5D6E-409C-BE32-E72D297353CC}">
              <c16:uniqueId val="{00000000-33C4-4D35-9578-3031B5F2EA2E}"/>
            </c:ext>
          </c:extLst>
        </c:ser>
        <c:ser>
          <c:idx val="2"/>
          <c:order val="1"/>
          <c:tx>
            <c:strRef>
              <c:f>'Mech Trend'!$A$7</c:f>
              <c:strCache>
                <c:ptCount val="1"/>
                <c:pt idx="0">
                  <c:v>Suffocation</c:v>
                </c:pt>
              </c:strCache>
            </c:strRef>
          </c:tx>
          <c:spPr>
            <a:ln w="34925" cap="rnd">
              <a:solidFill>
                <a:srgbClr val="B5DC10"/>
              </a:solidFill>
              <a:round/>
            </a:ln>
            <a:effectLst/>
          </c:spPr>
          <c:marker>
            <c:symbol val="circle"/>
            <c:size val="5"/>
            <c:spPr>
              <a:solidFill>
                <a:srgbClr val="B5DC10"/>
              </a:solidFill>
              <a:ln w="9525">
                <a:solidFill>
                  <a:srgbClr val="B5DC10"/>
                </a:solidFill>
              </a:ln>
              <a:effectLst/>
            </c:spPr>
          </c:marker>
          <c:cat>
            <c:numRef>
              <c:f>'Mech Trend'!$B$5:$F$5</c:f>
              <c:numCache>
                <c:formatCode>General</c:formatCode>
                <c:ptCount val="5"/>
                <c:pt idx="0">
                  <c:v>2019</c:v>
                </c:pt>
                <c:pt idx="1">
                  <c:v>2020</c:v>
                </c:pt>
                <c:pt idx="2">
                  <c:v>2021</c:v>
                </c:pt>
                <c:pt idx="3">
                  <c:v>2022</c:v>
                </c:pt>
                <c:pt idx="4">
                  <c:v>2023</c:v>
                </c:pt>
              </c:numCache>
            </c:numRef>
          </c:cat>
          <c:val>
            <c:numRef>
              <c:f>'Mech Trend'!$B$7:$F$7</c:f>
              <c:numCache>
                <c:formatCode>General</c:formatCode>
                <c:ptCount val="5"/>
                <c:pt idx="0">
                  <c:v>506</c:v>
                </c:pt>
                <c:pt idx="1">
                  <c:v>434</c:v>
                </c:pt>
                <c:pt idx="2">
                  <c:v>449</c:v>
                </c:pt>
                <c:pt idx="3">
                  <c:v>438</c:v>
                </c:pt>
                <c:pt idx="4">
                  <c:v>407</c:v>
                </c:pt>
              </c:numCache>
            </c:numRef>
          </c:val>
          <c:smooth val="0"/>
          <c:extLst>
            <c:ext xmlns:c16="http://schemas.microsoft.com/office/drawing/2014/chart" uri="{C3380CC4-5D6E-409C-BE32-E72D297353CC}">
              <c16:uniqueId val="{00000001-33C4-4D35-9578-3031B5F2EA2E}"/>
            </c:ext>
          </c:extLst>
        </c:ser>
        <c:ser>
          <c:idx val="3"/>
          <c:order val="2"/>
          <c:tx>
            <c:strRef>
              <c:f>'Mech Trend'!$A$8</c:f>
              <c:strCache>
                <c:ptCount val="1"/>
                <c:pt idx="0">
                  <c:v>Drug Poisoning</c:v>
                </c:pt>
              </c:strCache>
            </c:strRef>
          </c:tx>
          <c:spPr>
            <a:ln w="34925" cap="rnd">
              <a:solidFill>
                <a:srgbClr val="2B5475"/>
              </a:solidFill>
              <a:round/>
            </a:ln>
            <a:effectLst/>
          </c:spPr>
          <c:marker>
            <c:symbol val="circle"/>
            <c:size val="5"/>
            <c:spPr>
              <a:solidFill>
                <a:srgbClr val="2B5475"/>
              </a:solidFill>
              <a:ln w="9525">
                <a:solidFill>
                  <a:srgbClr val="2B5475"/>
                </a:solidFill>
              </a:ln>
              <a:effectLst/>
            </c:spPr>
          </c:marker>
          <c:cat>
            <c:numRef>
              <c:f>'Mech Trend'!$B$5:$F$5</c:f>
              <c:numCache>
                <c:formatCode>General</c:formatCode>
                <c:ptCount val="5"/>
                <c:pt idx="0">
                  <c:v>2019</c:v>
                </c:pt>
                <c:pt idx="1">
                  <c:v>2020</c:v>
                </c:pt>
                <c:pt idx="2">
                  <c:v>2021</c:v>
                </c:pt>
                <c:pt idx="3">
                  <c:v>2022</c:v>
                </c:pt>
                <c:pt idx="4">
                  <c:v>2023</c:v>
                </c:pt>
              </c:numCache>
            </c:numRef>
          </c:cat>
          <c:val>
            <c:numRef>
              <c:f>'Mech Trend'!$B$8:$F$8</c:f>
              <c:numCache>
                <c:formatCode>General</c:formatCode>
                <c:ptCount val="5"/>
                <c:pt idx="0">
                  <c:v>156</c:v>
                </c:pt>
                <c:pt idx="1">
                  <c:v>134</c:v>
                </c:pt>
                <c:pt idx="2">
                  <c:v>164</c:v>
                </c:pt>
                <c:pt idx="3">
                  <c:v>156</c:v>
                </c:pt>
                <c:pt idx="4">
                  <c:v>173</c:v>
                </c:pt>
              </c:numCache>
            </c:numRef>
          </c:val>
          <c:smooth val="0"/>
          <c:extLst>
            <c:ext xmlns:c16="http://schemas.microsoft.com/office/drawing/2014/chart" uri="{C3380CC4-5D6E-409C-BE32-E72D297353CC}">
              <c16:uniqueId val="{00000002-33C4-4D35-9578-3031B5F2EA2E}"/>
            </c:ext>
          </c:extLst>
        </c:ser>
        <c:dLbls>
          <c:showLegendKey val="0"/>
          <c:showVal val="0"/>
          <c:showCatName val="0"/>
          <c:showSerName val="0"/>
          <c:showPercent val="0"/>
          <c:showBubbleSize val="0"/>
        </c:dLbls>
        <c:marker val="1"/>
        <c:smooth val="0"/>
        <c:axId val="1481517503"/>
        <c:axId val="1481517087"/>
      </c:lineChart>
      <c:catAx>
        <c:axId val="1481517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crossAx val="1481517087"/>
        <c:crosses val="autoZero"/>
        <c:auto val="1"/>
        <c:lblAlgn val="ctr"/>
        <c:lblOffset val="100"/>
        <c:noMultiLvlLbl val="0"/>
      </c:catAx>
      <c:valAx>
        <c:axId val="148151708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r>
                  <a:rPr lang="en-US"/>
                  <a:t>Number of Deaths</a:t>
                </a:r>
              </a:p>
            </c:rich>
          </c:tx>
          <c:layout>
            <c:manualLayout>
              <c:xMode val="edge"/>
              <c:yMode val="edge"/>
              <c:x val="0"/>
              <c:y val="0.2590651343815668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crossAx val="1481517503"/>
        <c:crosses val="autoZero"/>
        <c:crossBetween val="between"/>
      </c:valAx>
      <c:spPr>
        <a:noFill/>
        <a:ln>
          <a:noFill/>
        </a:ln>
        <a:effectLst/>
      </c:spPr>
    </c:plotArea>
    <c:legend>
      <c:legendPos val="b"/>
      <c:layout>
        <c:manualLayout>
          <c:xMode val="edge"/>
          <c:yMode val="edge"/>
          <c:x val="0.28520436323461695"/>
          <c:y val="0.92276883632383444"/>
          <c:w val="0.42724495182881461"/>
          <c:h val="7.7231163676165573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935652680239294"/>
          <c:y val="3.0783937756807635E-2"/>
          <c:w val="0.89064347319760706"/>
          <c:h val="0.72453774625448075"/>
        </c:manualLayout>
      </c:layout>
      <c:barChart>
        <c:barDir val="col"/>
        <c:grouping val="clustered"/>
        <c:varyColors val="0"/>
        <c:ser>
          <c:idx val="0"/>
          <c:order val="0"/>
          <c:tx>
            <c:strRef>
              <c:f>'Yearly Mech by Sex'!$A$13</c:f>
              <c:strCache>
                <c:ptCount val="1"/>
                <c:pt idx="0">
                  <c:v>Firearm</c:v>
                </c:pt>
              </c:strCache>
            </c:strRef>
          </c:tx>
          <c:spPr>
            <a:solidFill>
              <a:schemeClr val="accent4"/>
            </a:solidFill>
            <a:ln>
              <a:noFill/>
            </a:ln>
            <a:effectLst/>
          </c:spPr>
          <c:invertIfNegative val="0"/>
          <c:cat>
            <c:strRef>
              <c:f>'Yearly Mech by Sex'!$B$12:$D$12</c:f>
              <c:strCache>
                <c:ptCount val="3"/>
                <c:pt idx="0">
                  <c:v>Female
(N = 336)</c:v>
                </c:pt>
                <c:pt idx="1">
                  <c:v>Male
(N = 1,441)</c:v>
                </c:pt>
                <c:pt idx="2">
                  <c:v>Ohio
(N = 1,777)</c:v>
                </c:pt>
              </c:strCache>
            </c:strRef>
          </c:cat>
          <c:val>
            <c:numRef>
              <c:f>'Yearly Mech by Sex'!$B$13:$D$13</c:f>
              <c:numCache>
                <c:formatCode>0%</c:formatCode>
                <c:ptCount val="3"/>
                <c:pt idx="0">
                  <c:v>0.40773809523809523</c:v>
                </c:pt>
                <c:pt idx="1">
                  <c:v>0.62040249826509364</c:v>
                </c:pt>
                <c:pt idx="2">
                  <c:v>0.58019133370849751</c:v>
                </c:pt>
              </c:numCache>
            </c:numRef>
          </c:val>
          <c:extLst>
            <c:ext xmlns:c16="http://schemas.microsoft.com/office/drawing/2014/chart" uri="{C3380CC4-5D6E-409C-BE32-E72D297353CC}">
              <c16:uniqueId val="{00000000-4D28-4A58-8683-59C6BF622845}"/>
            </c:ext>
          </c:extLst>
        </c:ser>
        <c:ser>
          <c:idx val="1"/>
          <c:order val="1"/>
          <c:tx>
            <c:strRef>
              <c:f>'Yearly Mech by Sex'!$A$14</c:f>
              <c:strCache>
                <c:ptCount val="1"/>
                <c:pt idx="0">
                  <c:v>Suffocation</c:v>
                </c:pt>
              </c:strCache>
            </c:strRef>
          </c:tx>
          <c:spPr>
            <a:solidFill>
              <a:schemeClr val="tx2"/>
            </a:solidFill>
            <a:ln>
              <a:noFill/>
            </a:ln>
            <a:effectLst/>
          </c:spPr>
          <c:invertIfNegative val="0"/>
          <c:cat>
            <c:strRef>
              <c:f>'Yearly Mech by Sex'!$B$12:$D$12</c:f>
              <c:strCache>
                <c:ptCount val="3"/>
                <c:pt idx="0">
                  <c:v>Female
(N = 336)</c:v>
                </c:pt>
                <c:pt idx="1">
                  <c:v>Male
(N = 1,441)</c:v>
                </c:pt>
                <c:pt idx="2">
                  <c:v>Ohio
(N = 1,777)</c:v>
                </c:pt>
              </c:strCache>
            </c:strRef>
          </c:cat>
          <c:val>
            <c:numRef>
              <c:f>'Yearly Mech by Sex'!$B$14:$D$14</c:f>
              <c:numCache>
                <c:formatCode>0%</c:formatCode>
                <c:ptCount val="3"/>
                <c:pt idx="0">
                  <c:v>0.22619047619047619</c:v>
                </c:pt>
                <c:pt idx="1">
                  <c:v>0.22970159611380986</c:v>
                </c:pt>
                <c:pt idx="2">
                  <c:v>0.22903770399549803</c:v>
                </c:pt>
              </c:numCache>
            </c:numRef>
          </c:val>
          <c:extLst>
            <c:ext xmlns:c16="http://schemas.microsoft.com/office/drawing/2014/chart" uri="{C3380CC4-5D6E-409C-BE32-E72D297353CC}">
              <c16:uniqueId val="{00000001-4D28-4A58-8683-59C6BF622845}"/>
            </c:ext>
          </c:extLst>
        </c:ser>
        <c:ser>
          <c:idx val="2"/>
          <c:order val="2"/>
          <c:tx>
            <c:strRef>
              <c:f>'Yearly Mech by Sex'!$A$15</c:f>
              <c:strCache>
                <c:ptCount val="1"/>
                <c:pt idx="0">
                  <c:v>Drug Poisoning</c:v>
                </c:pt>
              </c:strCache>
            </c:strRef>
          </c:tx>
          <c:spPr>
            <a:solidFill>
              <a:schemeClr val="accent1"/>
            </a:solidFill>
            <a:ln>
              <a:noFill/>
            </a:ln>
            <a:effectLst/>
          </c:spPr>
          <c:invertIfNegative val="0"/>
          <c:cat>
            <c:strRef>
              <c:f>'Yearly Mech by Sex'!$B$12:$D$12</c:f>
              <c:strCache>
                <c:ptCount val="3"/>
                <c:pt idx="0">
                  <c:v>Female
(N = 336)</c:v>
                </c:pt>
                <c:pt idx="1">
                  <c:v>Male
(N = 1,441)</c:v>
                </c:pt>
                <c:pt idx="2">
                  <c:v>Ohio
(N = 1,777)</c:v>
                </c:pt>
              </c:strCache>
            </c:strRef>
          </c:cat>
          <c:val>
            <c:numRef>
              <c:f>'Yearly Mech by Sex'!$B$15:$D$15</c:f>
              <c:numCache>
                <c:formatCode>0%</c:formatCode>
                <c:ptCount val="3"/>
                <c:pt idx="0">
                  <c:v>0.26488095238095238</c:v>
                </c:pt>
                <c:pt idx="1">
                  <c:v>5.8292852185981958E-2</c:v>
                </c:pt>
                <c:pt idx="2">
                  <c:v>9.7355092853123243E-2</c:v>
                </c:pt>
              </c:numCache>
            </c:numRef>
          </c:val>
          <c:extLst>
            <c:ext xmlns:c16="http://schemas.microsoft.com/office/drawing/2014/chart" uri="{C3380CC4-5D6E-409C-BE32-E72D297353CC}">
              <c16:uniqueId val="{00000002-4D28-4A58-8683-59C6BF622845}"/>
            </c:ext>
          </c:extLst>
        </c:ser>
        <c:ser>
          <c:idx val="3"/>
          <c:order val="3"/>
          <c:tx>
            <c:strRef>
              <c:f>'Yearly Mech by Sex'!$A$16</c:f>
              <c:strCache>
                <c:ptCount val="1"/>
                <c:pt idx="0">
                  <c:v>Other</c:v>
                </c:pt>
              </c:strCache>
            </c:strRef>
          </c:tx>
          <c:spPr>
            <a:solidFill>
              <a:schemeClr val="accent6"/>
            </a:solidFill>
            <a:ln>
              <a:noFill/>
            </a:ln>
            <a:effectLst/>
          </c:spPr>
          <c:invertIfNegative val="0"/>
          <c:cat>
            <c:strRef>
              <c:f>'Yearly Mech by Sex'!$B$12:$D$12</c:f>
              <c:strCache>
                <c:ptCount val="3"/>
                <c:pt idx="0">
                  <c:v>Female
(N = 336)</c:v>
                </c:pt>
                <c:pt idx="1">
                  <c:v>Male
(N = 1,441)</c:v>
                </c:pt>
                <c:pt idx="2">
                  <c:v>Ohio
(N = 1,777)</c:v>
                </c:pt>
              </c:strCache>
            </c:strRef>
          </c:cat>
          <c:val>
            <c:numRef>
              <c:f>'Yearly Mech by Sex'!$B$16:$D$16</c:f>
              <c:numCache>
                <c:formatCode>0%</c:formatCode>
                <c:ptCount val="3"/>
                <c:pt idx="0">
                  <c:v>0.10119047619047619</c:v>
                </c:pt>
                <c:pt idx="1">
                  <c:v>9.1603053435114504E-2</c:v>
                </c:pt>
                <c:pt idx="2">
                  <c:v>9.3415869442881258E-2</c:v>
                </c:pt>
              </c:numCache>
            </c:numRef>
          </c:val>
          <c:extLst>
            <c:ext xmlns:c16="http://schemas.microsoft.com/office/drawing/2014/chart" uri="{C3380CC4-5D6E-409C-BE32-E72D297353CC}">
              <c16:uniqueId val="{00000003-4D28-4A58-8683-59C6BF622845}"/>
            </c:ext>
          </c:extLst>
        </c:ser>
        <c:dLbls>
          <c:showLegendKey val="0"/>
          <c:showVal val="0"/>
          <c:showCatName val="0"/>
          <c:showSerName val="0"/>
          <c:showPercent val="0"/>
          <c:showBubbleSize val="0"/>
        </c:dLbls>
        <c:gapWidth val="200"/>
        <c:overlap val="-15"/>
        <c:axId val="1025092232"/>
        <c:axId val="1025090792"/>
        <c:extLst>
          <c:ext xmlns:c15="http://schemas.microsoft.com/office/drawing/2012/chart" uri="{02D57815-91ED-43cb-92C2-25804820EDAC}">
            <c15:filteredBarSeries>
              <c15:ser>
                <c:idx val="4"/>
                <c:order val="4"/>
                <c:tx>
                  <c:strRef>
                    <c:extLst>
                      <c:ext uri="{02D57815-91ED-43cb-92C2-25804820EDAC}">
                        <c15:formulaRef>
                          <c15:sqref>'Yearly Mech by Sex'!$A$17</c15:sqref>
                        </c15:formulaRef>
                      </c:ext>
                    </c:extLst>
                    <c:strCache>
                      <c:ptCount val="1"/>
                      <c:pt idx="0">
                        <c:v>Total</c:v>
                      </c:pt>
                    </c:strCache>
                  </c:strRef>
                </c:tx>
                <c:spPr>
                  <a:solidFill>
                    <a:schemeClr val="accent5"/>
                  </a:solidFill>
                  <a:ln>
                    <a:noFill/>
                  </a:ln>
                  <a:effectLst/>
                </c:spPr>
                <c:invertIfNegative val="0"/>
                <c:cat>
                  <c:strRef>
                    <c:extLst>
                      <c:ext uri="{02D57815-91ED-43cb-92C2-25804820EDAC}">
                        <c15:formulaRef>
                          <c15:sqref>'Yearly Mech by Sex'!$B$12:$D$12</c15:sqref>
                        </c15:formulaRef>
                      </c:ext>
                    </c:extLst>
                    <c:strCache>
                      <c:ptCount val="3"/>
                      <c:pt idx="0">
                        <c:v>Female
(N = 336)</c:v>
                      </c:pt>
                      <c:pt idx="1">
                        <c:v>Male
(N = 1,441)</c:v>
                      </c:pt>
                      <c:pt idx="2">
                        <c:v>Ohio
(N = 1,777)</c:v>
                      </c:pt>
                    </c:strCache>
                  </c:strRef>
                </c:cat>
                <c:val>
                  <c:numRef>
                    <c:extLst>
                      <c:ext uri="{02D57815-91ED-43cb-92C2-25804820EDAC}">
                        <c15:formulaRef>
                          <c15:sqref>'Yearly Mech by Sex'!$B$17:$D$17</c15:sqref>
                        </c15:formulaRef>
                      </c:ext>
                    </c:extLst>
                    <c:numCache>
                      <c:formatCode>#,##0</c:formatCode>
                      <c:ptCount val="3"/>
                      <c:pt idx="0">
                        <c:v>336</c:v>
                      </c:pt>
                      <c:pt idx="1">
                        <c:v>1441</c:v>
                      </c:pt>
                      <c:pt idx="2">
                        <c:v>1777</c:v>
                      </c:pt>
                    </c:numCache>
                  </c:numRef>
                </c:val>
                <c:extLst>
                  <c:ext xmlns:c16="http://schemas.microsoft.com/office/drawing/2014/chart" uri="{C3380CC4-5D6E-409C-BE32-E72D297353CC}">
                    <c16:uniqueId val="{00000004-4D28-4A58-8683-59C6BF622845}"/>
                  </c:ext>
                </c:extLst>
              </c15:ser>
            </c15:filteredBarSeries>
          </c:ext>
        </c:extLst>
      </c:barChart>
      <c:catAx>
        <c:axId val="10250922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crossAx val="1025090792"/>
        <c:crosses val="autoZero"/>
        <c:auto val="1"/>
        <c:lblAlgn val="ctr"/>
        <c:lblOffset val="100"/>
        <c:noMultiLvlLbl val="0"/>
      </c:catAx>
      <c:valAx>
        <c:axId val="1025090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r>
                  <a:rPr lang="en-US"/>
                  <a:t>Percentage of Deaths</a:t>
                </a:r>
              </a:p>
            </c:rich>
          </c:tx>
          <c:layout>
            <c:manualLayout>
              <c:xMode val="edge"/>
              <c:yMode val="edge"/>
              <c:x val="4.6921921921921923E-3"/>
              <c:y val="0.2032559038096891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crossAx val="1025092232"/>
        <c:crosses val="autoZero"/>
        <c:crossBetween val="between"/>
      </c:valAx>
      <c:spPr>
        <a:noFill/>
        <a:ln>
          <a:noFill/>
        </a:ln>
        <a:effectLst/>
      </c:spPr>
    </c:plotArea>
    <c:legend>
      <c:legendPos val="b"/>
      <c:layout>
        <c:manualLayout>
          <c:xMode val="edge"/>
          <c:yMode val="edge"/>
          <c:x val="0.25243744605826296"/>
          <c:y val="0.92283515630585089"/>
          <c:w val="0.49512510788347402"/>
          <c:h val="7.7164843694149124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Source Sans 3" panose="020B0303030403020204" pitchFamily="34" charset="0"/>
          <a:ea typeface="Source Sans Pro" panose="020B050303040302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268086738313116"/>
          <c:y val="3.9896885457411206E-2"/>
          <c:w val="0.8844156040883403"/>
          <c:h val="0.70596483075802297"/>
        </c:manualLayout>
      </c:layout>
      <c:barChart>
        <c:barDir val="col"/>
        <c:grouping val="clustered"/>
        <c:varyColors val="0"/>
        <c:ser>
          <c:idx val="1"/>
          <c:order val="0"/>
          <c:tx>
            <c:strRef>
              <c:f>Age_Mech!$A$13</c:f>
              <c:strCache>
                <c:ptCount val="1"/>
                <c:pt idx="0">
                  <c:v>Firearm</c:v>
                </c:pt>
              </c:strCache>
            </c:strRef>
          </c:tx>
          <c:spPr>
            <a:solidFill>
              <a:srgbClr val="EBA70E"/>
            </a:solidFill>
            <a:ln>
              <a:noFill/>
            </a:ln>
            <a:effectLst/>
          </c:spPr>
          <c:invertIfNegative val="0"/>
          <c:cat>
            <c:strRef>
              <c:f>Age_Mech!$B$12:$H$12</c:f>
              <c:strCache>
                <c:ptCount val="7"/>
                <c:pt idx="0">
                  <c:v>10-24 
(N = 250)</c:v>
                </c:pt>
                <c:pt idx="1">
                  <c:v>25-34 
(N = 309)</c:v>
                </c:pt>
                <c:pt idx="2">
                  <c:v>35-44
(N = 284)</c:v>
                </c:pt>
                <c:pt idx="3">
                  <c:v>45-54
(N = 281)</c:v>
                </c:pt>
                <c:pt idx="4">
                  <c:v>55-64
(N = 292)</c:v>
                </c:pt>
                <c:pt idx="5">
                  <c:v>65+
(N = 361)</c:v>
                </c:pt>
                <c:pt idx="6">
                  <c:v>Ohio
(N = 1,777)</c:v>
                </c:pt>
              </c:strCache>
            </c:strRef>
          </c:cat>
          <c:val>
            <c:numRef>
              <c:f>Age_Mech!$B$13:$H$13</c:f>
              <c:numCache>
                <c:formatCode>0%</c:formatCode>
                <c:ptCount val="7"/>
                <c:pt idx="0">
                  <c:v>0.56799999999999995</c:v>
                </c:pt>
                <c:pt idx="1">
                  <c:v>0.5436893203883495</c:v>
                </c:pt>
                <c:pt idx="2">
                  <c:v>0.43309859154929575</c:v>
                </c:pt>
                <c:pt idx="3">
                  <c:v>0.53736654804270467</c:v>
                </c:pt>
                <c:pt idx="4">
                  <c:v>0.60273972602739723</c:v>
                </c:pt>
                <c:pt idx="5">
                  <c:v>0.75069252077562332</c:v>
                </c:pt>
                <c:pt idx="6">
                  <c:v>0.58019133370849751</c:v>
                </c:pt>
              </c:numCache>
            </c:numRef>
          </c:val>
          <c:extLst>
            <c:ext xmlns:c16="http://schemas.microsoft.com/office/drawing/2014/chart" uri="{C3380CC4-5D6E-409C-BE32-E72D297353CC}">
              <c16:uniqueId val="{00000000-493B-44F7-A1CD-BEBF492B1183}"/>
            </c:ext>
          </c:extLst>
        </c:ser>
        <c:ser>
          <c:idx val="2"/>
          <c:order val="1"/>
          <c:tx>
            <c:strRef>
              <c:f>Age_Mech!$A$14</c:f>
              <c:strCache>
                <c:ptCount val="1"/>
                <c:pt idx="0">
                  <c:v>Suffocation</c:v>
                </c:pt>
              </c:strCache>
            </c:strRef>
          </c:tx>
          <c:spPr>
            <a:solidFill>
              <a:srgbClr val="BBD36F"/>
            </a:solidFill>
            <a:ln>
              <a:noFill/>
            </a:ln>
            <a:effectLst/>
          </c:spPr>
          <c:invertIfNegative val="0"/>
          <c:cat>
            <c:strRef>
              <c:f>Age_Mech!$B$12:$H$12</c:f>
              <c:strCache>
                <c:ptCount val="7"/>
                <c:pt idx="0">
                  <c:v>10-24 
(N = 250)</c:v>
                </c:pt>
                <c:pt idx="1">
                  <c:v>25-34 
(N = 309)</c:v>
                </c:pt>
                <c:pt idx="2">
                  <c:v>35-44
(N = 284)</c:v>
                </c:pt>
                <c:pt idx="3">
                  <c:v>45-54
(N = 281)</c:v>
                </c:pt>
                <c:pt idx="4">
                  <c:v>55-64
(N = 292)</c:v>
                </c:pt>
                <c:pt idx="5">
                  <c:v>65+
(N = 361)</c:v>
                </c:pt>
                <c:pt idx="6">
                  <c:v>Ohio
(N = 1,777)</c:v>
                </c:pt>
              </c:strCache>
            </c:strRef>
          </c:cat>
          <c:val>
            <c:numRef>
              <c:f>Age_Mech!$B$14:$H$14</c:f>
              <c:numCache>
                <c:formatCode>0%</c:formatCode>
                <c:ptCount val="7"/>
                <c:pt idx="0">
                  <c:v>0.24</c:v>
                </c:pt>
                <c:pt idx="1">
                  <c:v>0.31067961165048541</c:v>
                </c:pt>
                <c:pt idx="2">
                  <c:v>0.37323943661971831</c:v>
                </c:pt>
                <c:pt idx="3">
                  <c:v>0.20996441281138789</c:v>
                </c:pt>
                <c:pt idx="4">
                  <c:v>0.17123287671232876</c:v>
                </c:pt>
                <c:pt idx="5">
                  <c:v>9.9722991689750698E-2</c:v>
                </c:pt>
                <c:pt idx="6">
                  <c:v>0.22903770399549803</c:v>
                </c:pt>
              </c:numCache>
            </c:numRef>
          </c:val>
          <c:extLst>
            <c:ext xmlns:c16="http://schemas.microsoft.com/office/drawing/2014/chart" uri="{C3380CC4-5D6E-409C-BE32-E72D297353CC}">
              <c16:uniqueId val="{00000001-493B-44F7-A1CD-BEBF492B1183}"/>
            </c:ext>
          </c:extLst>
        </c:ser>
        <c:ser>
          <c:idx val="0"/>
          <c:order val="2"/>
          <c:tx>
            <c:strRef>
              <c:f>Age_Mech!$A$15</c:f>
              <c:strCache>
                <c:ptCount val="1"/>
                <c:pt idx="0">
                  <c:v>Drug Poisoning</c:v>
                </c:pt>
              </c:strCache>
            </c:strRef>
          </c:tx>
          <c:spPr>
            <a:solidFill>
              <a:srgbClr val="0E3F75"/>
            </a:solidFill>
            <a:ln>
              <a:noFill/>
            </a:ln>
            <a:effectLst/>
          </c:spPr>
          <c:invertIfNegative val="0"/>
          <c:cat>
            <c:strRef>
              <c:f>Age_Mech!$B$12:$H$12</c:f>
              <c:strCache>
                <c:ptCount val="7"/>
                <c:pt idx="0">
                  <c:v>10-24 
(N = 250)</c:v>
                </c:pt>
                <c:pt idx="1">
                  <c:v>25-34 
(N = 309)</c:v>
                </c:pt>
                <c:pt idx="2">
                  <c:v>35-44
(N = 284)</c:v>
                </c:pt>
                <c:pt idx="3">
                  <c:v>45-54
(N = 281)</c:v>
                </c:pt>
                <c:pt idx="4">
                  <c:v>55-64
(N = 292)</c:v>
                </c:pt>
                <c:pt idx="5">
                  <c:v>65+
(N = 361)</c:v>
                </c:pt>
                <c:pt idx="6">
                  <c:v>Ohio
(N = 1,777)</c:v>
                </c:pt>
              </c:strCache>
            </c:strRef>
          </c:cat>
          <c:val>
            <c:numRef>
              <c:f>Age_Mech!$B$15:$H$15</c:f>
              <c:numCache>
                <c:formatCode>0%</c:formatCode>
                <c:ptCount val="7"/>
                <c:pt idx="0">
                  <c:v>8.4000000000000005E-2</c:v>
                </c:pt>
                <c:pt idx="1">
                  <c:v>6.7961165048543687E-2</c:v>
                </c:pt>
                <c:pt idx="2">
                  <c:v>9.5070422535211266E-2</c:v>
                </c:pt>
                <c:pt idx="3">
                  <c:v>0.15658362989323843</c:v>
                </c:pt>
                <c:pt idx="4">
                  <c:v>0.11643835616438356</c:v>
                </c:pt>
                <c:pt idx="5">
                  <c:v>7.2022160664819951E-2</c:v>
                </c:pt>
                <c:pt idx="6">
                  <c:v>9.7355092853123243E-2</c:v>
                </c:pt>
              </c:numCache>
            </c:numRef>
          </c:val>
          <c:extLst>
            <c:ext xmlns:c16="http://schemas.microsoft.com/office/drawing/2014/chart" uri="{C3380CC4-5D6E-409C-BE32-E72D297353CC}">
              <c16:uniqueId val="{00000002-493B-44F7-A1CD-BEBF492B1183}"/>
            </c:ext>
          </c:extLst>
        </c:ser>
        <c:ser>
          <c:idx val="3"/>
          <c:order val="3"/>
          <c:tx>
            <c:strRef>
              <c:f>Age_Mech!$A$16</c:f>
              <c:strCache>
                <c:ptCount val="1"/>
                <c:pt idx="0">
                  <c:v>Other</c:v>
                </c:pt>
              </c:strCache>
            </c:strRef>
          </c:tx>
          <c:spPr>
            <a:solidFill>
              <a:schemeClr val="accent6"/>
            </a:solidFill>
            <a:ln>
              <a:noFill/>
            </a:ln>
            <a:effectLst/>
          </c:spPr>
          <c:invertIfNegative val="0"/>
          <c:cat>
            <c:strRef>
              <c:f>Age_Mech!$B$12:$H$12</c:f>
              <c:strCache>
                <c:ptCount val="7"/>
                <c:pt idx="0">
                  <c:v>10-24 
(N = 250)</c:v>
                </c:pt>
                <c:pt idx="1">
                  <c:v>25-34 
(N = 309)</c:v>
                </c:pt>
                <c:pt idx="2">
                  <c:v>35-44
(N = 284)</c:v>
                </c:pt>
                <c:pt idx="3">
                  <c:v>45-54
(N = 281)</c:v>
                </c:pt>
                <c:pt idx="4">
                  <c:v>55-64
(N = 292)</c:v>
                </c:pt>
                <c:pt idx="5">
                  <c:v>65+
(N = 361)</c:v>
                </c:pt>
                <c:pt idx="6">
                  <c:v>Ohio
(N = 1,777)</c:v>
                </c:pt>
              </c:strCache>
            </c:strRef>
          </c:cat>
          <c:val>
            <c:numRef>
              <c:f>Age_Mech!$B$16:$H$16</c:f>
              <c:numCache>
                <c:formatCode>0%</c:formatCode>
                <c:ptCount val="7"/>
                <c:pt idx="0">
                  <c:v>7.0000000000000007E-2</c:v>
                </c:pt>
                <c:pt idx="1">
                  <c:v>7.0000000000000007E-2</c:v>
                </c:pt>
                <c:pt idx="2">
                  <c:v>0.12</c:v>
                </c:pt>
                <c:pt idx="3">
                  <c:v>0.11</c:v>
                </c:pt>
                <c:pt idx="4">
                  <c:v>0.09</c:v>
                </c:pt>
                <c:pt idx="5">
                  <c:v>0.06</c:v>
                </c:pt>
                <c:pt idx="6">
                  <c:v>0.09</c:v>
                </c:pt>
              </c:numCache>
            </c:numRef>
          </c:val>
          <c:extLst>
            <c:ext xmlns:c16="http://schemas.microsoft.com/office/drawing/2014/chart" uri="{C3380CC4-5D6E-409C-BE32-E72D297353CC}">
              <c16:uniqueId val="{00000003-493B-44F7-A1CD-BEBF492B1183}"/>
            </c:ext>
          </c:extLst>
        </c:ser>
        <c:dLbls>
          <c:showLegendKey val="0"/>
          <c:showVal val="0"/>
          <c:showCatName val="0"/>
          <c:showSerName val="0"/>
          <c:showPercent val="0"/>
          <c:showBubbleSize val="0"/>
        </c:dLbls>
        <c:gapWidth val="219"/>
        <c:overlap val="-27"/>
        <c:axId val="1217202399"/>
        <c:axId val="1423514319"/>
      </c:barChart>
      <c:catAx>
        <c:axId val="1217202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crossAx val="1423514319"/>
        <c:crosses val="autoZero"/>
        <c:auto val="1"/>
        <c:lblAlgn val="ctr"/>
        <c:lblOffset val="100"/>
        <c:noMultiLvlLbl val="0"/>
      </c:catAx>
      <c:valAx>
        <c:axId val="14235143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r>
                  <a:rPr lang="en-US"/>
                  <a:t>Percentage of Deaths</a:t>
                </a:r>
              </a:p>
            </c:rich>
          </c:tx>
          <c:layout>
            <c:manualLayout>
              <c:xMode val="edge"/>
              <c:yMode val="edge"/>
              <c:x val="4.6921921921921923E-3"/>
              <c:y val="0.19680933001079146"/>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crossAx val="12172023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Source Sans 3" panose="020B0303030403020204" pitchFamily="34" charset="0"/>
          <a:ea typeface="Source Sans Pro" panose="020B050303040302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937558208449753E-2"/>
          <c:y val="4.2555866264380501E-2"/>
          <c:w val="0.88774165326108445"/>
          <c:h val="0.64504644279278178"/>
        </c:manualLayout>
      </c:layout>
      <c:barChart>
        <c:barDir val="col"/>
        <c:grouping val="clustered"/>
        <c:varyColors val="0"/>
        <c:ser>
          <c:idx val="1"/>
          <c:order val="0"/>
          <c:tx>
            <c:strRef>
              <c:f>RaceEth_Mech!$A$13</c:f>
              <c:strCache>
                <c:ptCount val="1"/>
                <c:pt idx="0">
                  <c:v>Firearm</c:v>
                </c:pt>
              </c:strCache>
            </c:strRef>
          </c:tx>
          <c:spPr>
            <a:solidFill>
              <a:srgbClr val="EBA70E"/>
            </a:solidFill>
            <a:ln>
              <a:noFill/>
            </a:ln>
            <a:effectLst/>
          </c:spPr>
          <c:invertIfNegative val="0"/>
          <c:cat>
            <c:strRef>
              <c:f>RaceEth_Mech!$B$12:$F$12</c:f>
              <c:strCache>
                <c:ptCount val="5"/>
                <c:pt idx="0">
                  <c:v>Asian/Pacific Islander, 
Non-Hispanic
(N = 25)</c:v>
                </c:pt>
                <c:pt idx="1">
                  <c:v>Black, 
Non-Hispanic
(N = 190)</c:v>
                </c:pt>
                <c:pt idx="2">
                  <c:v>White, 
Non-Hispanic
(N = 1,499)</c:v>
                </c:pt>
                <c:pt idx="3">
                  <c:v>Hispanic
(N = 43)</c:v>
                </c:pt>
                <c:pt idx="4">
                  <c:v>Ohio
(N = 1,777)</c:v>
                </c:pt>
              </c:strCache>
            </c:strRef>
          </c:cat>
          <c:val>
            <c:numRef>
              <c:f>RaceEth_Mech!$B$13:$F$13</c:f>
              <c:numCache>
                <c:formatCode>0%</c:formatCode>
                <c:ptCount val="5"/>
                <c:pt idx="0">
                  <c:v>0.24</c:v>
                </c:pt>
                <c:pt idx="1">
                  <c:v>0.67894736842105263</c:v>
                </c:pt>
                <c:pt idx="2">
                  <c:v>0.57571714476317548</c:v>
                </c:pt>
                <c:pt idx="3">
                  <c:v>0.41860465116279072</c:v>
                </c:pt>
                <c:pt idx="4">
                  <c:v>0.57962858750703428</c:v>
                </c:pt>
              </c:numCache>
            </c:numRef>
          </c:val>
          <c:extLst>
            <c:ext xmlns:c16="http://schemas.microsoft.com/office/drawing/2014/chart" uri="{C3380CC4-5D6E-409C-BE32-E72D297353CC}">
              <c16:uniqueId val="{00000000-E3C4-44F9-93A7-BC135C0F62DC}"/>
            </c:ext>
          </c:extLst>
        </c:ser>
        <c:ser>
          <c:idx val="4"/>
          <c:order val="1"/>
          <c:tx>
            <c:strRef>
              <c:f>RaceEth_Mech!$A$14</c:f>
              <c:strCache>
                <c:ptCount val="1"/>
                <c:pt idx="0">
                  <c:v>Suffocation</c:v>
                </c:pt>
              </c:strCache>
            </c:strRef>
          </c:tx>
          <c:spPr>
            <a:solidFill>
              <a:srgbClr val="BBD36F"/>
            </a:solidFill>
            <a:ln>
              <a:noFill/>
            </a:ln>
            <a:effectLst/>
          </c:spPr>
          <c:invertIfNegative val="0"/>
          <c:cat>
            <c:strRef>
              <c:f>RaceEth_Mech!$B$12:$F$12</c:f>
              <c:strCache>
                <c:ptCount val="5"/>
                <c:pt idx="0">
                  <c:v>Asian/Pacific Islander, 
Non-Hispanic
(N = 25)</c:v>
                </c:pt>
                <c:pt idx="1">
                  <c:v>Black, 
Non-Hispanic
(N = 190)</c:v>
                </c:pt>
                <c:pt idx="2">
                  <c:v>White, 
Non-Hispanic
(N = 1,499)</c:v>
                </c:pt>
                <c:pt idx="3">
                  <c:v>Hispanic
(N = 43)</c:v>
                </c:pt>
                <c:pt idx="4">
                  <c:v>Ohio
(N = 1,777)</c:v>
                </c:pt>
              </c:strCache>
            </c:strRef>
          </c:cat>
          <c:val>
            <c:numRef>
              <c:f>RaceEth_Mech!$B$14:$F$14</c:f>
              <c:numCache>
                <c:formatCode>0%</c:formatCode>
                <c:ptCount val="5"/>
                <c:pt idx="0">
                  <c:v>0.52</c:v>
                </c:pt>
                <c:pt idx="1">
                  <c:v>0.16315789473684211</c:v>
                </c:pt>
                <c:pt idx="2">
                  <c:v>0.22815210140093395</c:v>
                </c:pt>
                <c:pt idx="3">
                  <c:v>0.39534883720930231</c:v>
                </c:pt>
                <c:pt idx="4">
                  <c:v>0.2284749577940349</c:v>
                </c:pt>
              </c:numCache>
            </c:numRef>
          </c:val>
          <c:extLst>
            <c:ext xmlns:c16="http://schemas.microsoft.com/office/drawing/2014/chart" uri="{C3380CC4-5D6E-409C-BE32-E72D297353CC}">
              <c16:uniqueId val="{00000001-E3C4-44F9-93A7-BC135C0F62DC}"/>
            </c:ext>
          </c:extLst>
        </c:ser>
        <c:ser>
          <c:idx val="0"/>
          <c:order val="2"/>
          <c:tx>
            <c:strRef>
              <c:f>RaceEth_Mech!$A$15</c:f>
              <c:strCache>
                <c:ptCount val="1"/>
                <c:pt idx="0">
                  <c:v>Drug Poisoning</c:v>
                </c:pt>
              </c:strCache>
            </c:strRef>
          </c:tx>
          <c:spPr>
            <a:solidFill>
              <a:srgbClr val="0E3F75"/>
            </a:solidFill>
            <a:ln>
              <a:noFill/>
            </a:ln>
            <a:effectLst/>
          </c:spPr>
          <c:invertIfNegative val="0"/>
          <c:cat>
            <c:strRef>
              <c:f>RaceEth_Mech!$B$12:$F$12</c:f>
              <c:strCache>
                <c:ptCount val="5"/>
                <c:pt idx="0">
                  <c:v>Asian/Pacific Islander, 
Non-Hispanic
(N = 25)</c:v>
                </c:pt>
                <c:pt idx="1">
                  <c:v>Black, 
Non-Hispanic
(N = 190)</c:v>
                </c:pt>
                <c:pt idx="2">
                  <c:v>White, 
Non-Hispanic
(N = 1,499)</c:v>
                </c:pt>
                <c:pt idx="3">
                  <c:v>Hispanic
(N = 43)</c:v>
                </c:pt>
                <c:pt idx="4">
                  <c:v>Ohio
(N = 1,777)</c:v>
                </c:pt>
              </c:strCache>
            </c:strRef>
          </c:cat>
          <c:val>
            <c:numRef>
              <c:f>RaceEth_Mech!$B$15:$F$15</c:f>
              <c:numCache>
                <c:formatCode>0%</c:formatCode>
                <c:ptCount val="5"/>
                <c:pt idx="0">
                  <c:v>0.08</c:v>
                </c:pt>
                <c:pt idx="1">
                  <c:v>9.4736842105263161E-2</c:v>
                </c:pt>
                <c:pt idx="2">
                  <c:v>0.1000667111407605</c:v>
                </c:pt>
                <c:pt idx="3">
                  <c:v>6.9767441860465115E-2</c:v>
                </c:pt>
                <c:pt idx="4">
                  <c:v>9.7355092853123243E-2</c:v>
                </c:pt>
              </c:numCache>
            </c:numRef>
          </c:val>
          <c:extLst>
            <c:ext xmlns:c16="http://schemas.microsoft.com/office/drawing/2014/chart" uri="{C3380CC4-5D6E-409C-BE32-E72D297353CC}">
              <c16:uniqueId val="{00000002-E3C4-44F9-93A7-BC135C0F62DC}"/>
            </c:ext>
          </c:extLst>
        </c:ser>
        <c:ser>
          <c:idx val="2"/>
          <c:order val="3"/>
          <c:tx>
            <c:strRef>
              <c:f>RaceEth_Mech!$A$16</c:f>
              <c:strCache>
                <c:ptCount val="1"/>
                <c:pt idx="0">
                  <c:v>Other</c:v>
                </c:pt>
              </c:strCache>
            </c:strRef>
          </c:tx>
          <c:spPr>
            <a:solidFill>
              <a:srgbClr val="B0B3AF"/>
            </a:solidFill>
            <a:ln>
              <a:noFill/>
            </a:ln>
            <a:effectLst/>
          </c:spPr>
          <c:invertIfNegative val="0"/>
          <c:cat>
            <c:strRef>
              <c:f>RaceEth_Mech!$B$12:$F$12</c:f>
              <c:strCache>
                <c:ptCount val="5"/>
                <c:pt idx="0">
                  <c:v>Asian/Pacific Islander, 
Non-Hispanic
(N = 25)</c:v>
                </c:pt>
                <c:pt idx="1">
                  <c:v>Black, 
Non-Hispanic
(N = 190)</c:v>
                </c:pt>
                <c:pt idx="2">
                  <c:v>White, 
Non-Hispanic
(N = 1,499)</c:v>
                </c:pt>
                <c:pt idx="3">
                  <c:v>Hispanic
(N = 43)</c:v>
                </c:pt>
                <c:pt idx="4">
                  <c:v>Ohio
(N = 1,777)</c:v>
                </c:pt>
              </c:strCache>
            </c:strRef>
          </c:cat>
          <c:val>
            <c:numRef>
              <c:f>RaceEth_Mech!$B$16:$F$16</c:f>
              <c:numCache>
                <c:formatCode>0%</c:formatCode>
                <c:ptCount val="5"/>
                <c:pt idx="0">
                  <c:v>0.16</c:v>
                </c:pt>
                <c:pt idx="1">
                  <c:v>6.3157894736842107E-2</c:v>
                </c:pt>
                <c:pt idx="2">
                  <c:v>9.6064042695130081E-2</c:v>
                </c:pt>
                <c:pt idx="3">
                  <c:v>0.11627906976744186</c:v>
                </c:pt>
                <c:pt idx="4">
                  <c:v>9.3415869442881258E-2</c:v>
                </c:pt>
              </c:numCache>
            </c:numRef>
          </c:val>
          <c:extLst>
            <c:ext xmlns:c16="http://schemas.microsoft.com/office/drawing/2014/chart" uri="{C3380CC4-5D6E-409C-BE32-E72D297353CC}">
              <c16:uniqueId val="{00000003-E3C4-44F9-93A7-BC135C0F62DC}"/>
            </c:ext>
          </c:extLst>
        </c:ser>
        <c:dLbls>
          <c:showLegendKey val="0"/>
          <c:showVal val="0"/>
          <c:showCatName val="0"/>
          <c:showSerName val="0"/>
          <c:showPercent val="0"/>
          <c:showBubbleSize val="0"/>
        </c:dLbls>
        <c:gapWidth val="219"/>
        <c:overlap val="-27"/>
        <c:axId val="1515517599"/>
        <c:axId val="1512489951"/>
      </c:barChart>
      <c:catAx>
        <c:axId val="1515517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crossAx val="1512489951"/>
        <c:crosses val="autoZero"/>
        <c:auto val="1"/>
        <c:lblAlgn val="ctr"/>
        <c:lblOffset val="100"/>
        <c:noMultiLvlLbl val="0"/>
      </c:catAx>
      <c:valAx>
        <c:axId val="15124899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r>
                  <a:rPr lang="en-US"/>
                  <a:t>Percentage of Deaths</a:t>
                </a:r>
              </a:p>
            </c:rich>
          </c:tx>
          <c:layout>
            <c:manualLayout>
              <c:xMode val="edge"/>
              <c:yMode val="edge"/>
              <c:x val="1.8851600203200407E-3"/>
              <c:y val="0.17485834130546765"/>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crossAx val="1515517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Source Sans 3" panose="020B0303030403020204" pitchFamily="34" charset="0"/>
          <a:ea typeface="Source Sans Pro" panose="020B0503030403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249513046511074E-2"/>
          <c:y val="4.4078360584304394E-2"/>
          <c:w val="0.89884695842496043"/>
          <c:h val="0.76317846577543558"/>
        </c:manualLayout>
      </c:layout>
      <c:lineChart>
        <c:grouping val="standard"/>
        <c:varyColors val="0"/>
        <c:ser>
          <c:idx val="0"/>
          <c:order val="0"/>
          <c:tx>
            <c:strRef>
              <c:f>'Age Trend'!$A$6</c:f>
              <c:strCache>
                <c:ptCount val="1"/>
                <c:pt idx="0">
                  <c:v>10-24</c:v>
                </c:pt>
              </c:strCache>
            </c:strRef>
          </c:tx>
          <c:spPr>
            <a:ln w="34925" cap="rnd">
              <a:solidFill>
                <a:srgbClr val="0098D3"/>
              </a:solidFill>
              <a:round/>
            </a:ln>
            <a:effectLst/>
          </c:spPr>
          <c:marker>
            <c:symbol val="circle"/>
            <c:size val="5"/>
            <c:spPr>
              <a:solidFill>
                <a:schemeClr val="accent3"/>
              </a:solidFill>
              <a:ln w="9525">
                <a:solidFill>
                  <a:schemeClr val="accent3"/>
                </a:solidFill>
              </a:ln>
              <a:effectLst/>
            </c:spPr>
          </c:marker>
          <c:cat>
            <c:numRef>
              <c:f>'Age Trend'!$B$5:$E$5</c:f>
              <c:numCache>
                <c:formatCode>General</c:formatCode>
                <c:ptCount val="4"/>
                <c:pt idx="0">
                  <c:v>2020</c:v>
                </c:pt>
                <c:pt idx="1">
                  <c:v>2021</c:v>
                </c:pt>
                <c:pt idx="2">
                  <c:v>2022</c:v>
                </c:pt>
                <c:pt idx="3">
                  <c:v>2023</c:v>
                </c:pt>
              </c:numCache>
            </c:numRef>
          </c:cat>
          <c:val>
            <c:numRef>
              <c:f>'Age Trend'!$B$6:$E$6</c:f>
              <c:numCache>
                <c:formatCode>#,##0.0</c:formatCode>
                <c:ptCount val="4"/>
                <c:pt idx="0">
                  <c:v>10.8</c:v>
                </c:pt>
                <c:pt idx="1">
                  <c:v>11.6</c:v>
                </c:pt>
                <c:pt idx="2">
                  <c:v>11.8</c:v>
                </c:pt>
                <c:pt idx="3">
                  <c:v>11.1</c:v>
                </c:pt>
              </c:numCache>
            </c:numRef>
          </c:val>
          <c:smooth val="0"/>
          <c:extLst>
            <c:ext xmlns:c16="http://schemas.microsoft.com/office/drawing/2014/chart" uri="{C3380CC4-5D6E-409C-BE32-E72D297353CC}">
              <c16:uniqueId val="{00000000-7801-449C-A92F-76F348DAE484}"/>
            </c:ext>
          </c:extLst>
        </c:ser>
        <c:ser>
          <c:idx val="1"/>
          <c:order val="1"/>
          <c:tx>
            <c:strRef>
              <c:f>'Age Trend'!$A$7</c:f>
              <c:strCache>
                <c:ptCount val="1"/>
                <c:pt idx="0">
                  <c:v>25-34</c:v>
                </c:pt>
              </c:strCache>
            </c:strRef>
          </c:tx>
          <c:spPr>
            <a:ln w="34925" cap="rnd">
              <a:solidFill>
                <a:srgbClr val="B0B3AF"/>
              </a:solidFill>
              <a:round/>
            </a:ln>
            <a:effectLst/>
          </c:spPr>
          <c:marker>
            <c:symbol val="circle"/>
            <c:size val="5"/>
            <c:spPr>
              <a:solidFill>
                <a:schemeClr val="accent6"/>
              </a:solidFill>
              <a:ln w="9525">
                <a:solidFill>
                  <a:schemeClr val="accent6"/>
                </a:solidFill>
              </a:ln>
              <a:effectLst/>
            </c:spPr>
          </c:marker>
          <c:cat>
            <c:numRef>
              <c:f>'Age Trend'!$B$5:$E$5</c:f>
              <c:numCache>
                <c:formatCode>General</c:formatCode>
                <c:ptCount val="4"/>
                <c:pt idx="0">
                  <c:v>2020</c:v>
                </c:pt>
                <c:pt idx="1">
                  <c:v>2021</c:v>
                </c:pt>
                <c:pt idx="2">
                  <c:v>2022</c:v>
                </c:pt>
                <c:pt idx="3">
                  <c:v>2023</c:v>
                </c:pt>
              </c:numCache>
            </c:numRef>
          </c:cat>
          <c:val>
            <c:numRef>
              <c:f>'Age Trend'!$B$7:$E$7</c:f>
              <c:numCache>
                <c:formatCode>#,##0.0</c:formatCode>
                <c:ptCount val="4"/>
                <c:pt idx="0">
                  <c:v>19.3</c:v>
                </c:pt>
                <c:pt idx="1">
                  <c:v>21.6</c:v>
                </c:pt>
                <c:pt idx="2">
                  <c:v>20.399999999999999</c:v>
                </c:pt>
                <c:pt idx="3">
                  <c:v>19.899999999999999</c:v>
                </c:pt>
              </c:numCache>
            </c:numRef>
          </c:val>
          <c:smooth val="0"/>
          <c:extLst>
            <c:ext xmlns:c16="http://schemas.microsoft.com/office/drawing/2014/chart" uri="{C3380CC4-5D6E-409C-BE32-E72D297353CC}">
              <c16:uniqueId val="{00000001-7801-449C-A92F-76F348DAE484}"/>
            </c:ext>
          </c:extLst>
        </c:ser>
        <c:ser>
          <c:idx val="2"/>
          <c:order val="2"/>
          <c:tx>
            <c:strRef>
              <c:f>'Age Trend'!$A$8</c:f>
              <c:strCache>
                <c:ptCount val="1"/>
                <c:pt idx="0">
                  <c:v>35-44</c:v>
                </c:pt>
              </c:strCache>
            </c:strRef>
          </c:tx>
          <c:spPr>
            <a:ln w="34925" cap="rnd">
              <a:solidFill>
                <a:srgbClr val="EBA70E"/>
              </a:solidFill>
              <a:round/>
            </a:ln>
            <a:effectLst/>
          </c:spPr>
          <c:marker>
            <c:symbol val="circle"/>
            <c:size val="5"/>
            <c:spPr>
              <a:solidFill>
                <a:schemeClr val="accent4"/>
              </a:solidFill>
              <a:ln w="9525">
                <a:solidFill>
                  <a:schemeClr val="accent4"/>
                </a:solidFill>
              </a:ln>
              <a:effectLst/>
            </c:spPr>
          </c:marker>
          <c:cat>
            <c:numRef>
              <c:f>'Age Trend'!$B$5:$E$5</c:f>
              <c:numCache>
                <c:formatCode>General</c:formatCode>
                <c:ptCount val="4"/>
                <c:pt idx="0">
                  <c:v>2020</c:v>
                </c:pt>
                <c:pt idx="1">
                  <c:v>2021</c:v>
                </c:pt>
                <c:pt idx="2">
                  <c:v>2022</c:v>
                </c:pt>
                <c:pt idx="3">
                  <c:v>2023</c:v>
                </c:pt>
              </c:numCache>
            </c:numRef>
          </c:cat>
          <c:val>
            <c:numRef>
              <c:f>'Age Trend'!$B$8:$E$8</c:f>
              <c:numCache>
                <c:formatCode>#,##0.0</c:formatCode>
                <c:ptCount val="4"/>
                <c:pt idx="0">
                  <c:v>17.600000000000001</c:v>
                </c:pt>
                <c:pt idx="1">
                  <c:v>20</c:v>
                </c:pt>
                <c:pt idx="2">
                  <c:v>21.5</c:v>
                </c:pt>
                <c:pt idx="3">
                  <c:v>19.100000000000001</c:v>
                </c:pt>
              </c:numCache>
            </c:numRef>
          </c:val>
          <c:smooth val="0"/>
          <c:extLst>
            <c:ext xmlns:c16="http://schemas.microsoft.com/office/drawing/2014/chart" uri="{C3380CC4-5D6E-409C-BE32-E72D297353CC}">
              <c16:uniqueId val="{00000002-7801-449C-A92F-76F348DAE484}"/>
            </c:ext>
          </c:extLst>
        </c:ser>
        <c:ser>
          <c:idx val="3"/>
          <c:order val="3"/>
          <c:tx>
            <c:strRef>
              <c:f>'Age Trend'!$A$9</c:f>
              <c:strCache>
                <c:ptCount val="1"/>
                <c:pt idx="0">
                  <c:v>45-54</c:v>
                </c:pt>
              </c:strCache>
            </c:strRef>
          </c:tx>
          <c:spPr>
            <a:ln w="34925" cap="rnd">
              <a:solidFill>
                <a:srgbClr val="69C2C6"/>
              </a:solidFill>
              <a:round/>
            </a:ln>
            <a:effectLst/>
          </c:spPr>
          <c:marker>
            <c:symbol val="circle"/>
            <c:size val="5"/>
            <c:spPr>
              <a:solidFill>
                <a:schemeClr val="accent5"/>
              </a:solidFill>
              <a:ln w="9525">
                <a:solidFill>
                  <a:schemeClr val="accent5"/>
                </a:solidFill>
              </a:ln>
              <a:effectLst/>
            </c:spPr>
          </c:marker>
          <c:cat>
            <c:numRef>
              <c:f>'Age Trend'!$B$5:$E$5</c:f>
              <c:numCache>
                <c:formatCode>General</c:formatCode>
                <c:ptCount val="4"/>
                <c:pt idx="0">
                  <c:v>2020</c:v>
                </c:pt>
                <c:pt idx="1">
                  <c:v>2021</c:v>
                </c:pt>
                <c:pt idx="2">
                  <c:v>2022</c:v>
                </c:pt>
                <c:pt idx="3">
                  <c:v>2023</c:v>
                </c:pt>
              </c:numCache>
            </c:numRef>
          </c:cat>
          <c:val>
            <c:numRef>
              <c:f>'Age Trend'!$B$9:$E$9</c:f>
              <c:numCache>
                <c:formatCode>#,##0.0</c:formatCode>
                <c:ptCount val="4"/>
                <c:pt idx="0">
                  <c:v>18.600000000000001</c:v>
                </c:pt>
                <c:pt idx="1">
                  <c:v>18.3</c:v>
                </c:pt>
                <c:pt idx="2">
                  <c:v>19.399999999999999</c:v>
                </c:pt>
                <c:pt idx="3">
                  <c:v>20.100000000000001</c:v>
                </c:pt>
              </c:numCache>
            </c:numRef>
          </c:val>
          <c:smooth val="0"/>
          <c:extLst>
            <c:ext xmlns:c16="http://schemas.microsoft.com/office/drawing/2014/chart" uri="{C3380CC4-5D6E-409C-BE32-E72D297353CC}">
              <c16:uniqueId val="{00000003-7801-449C-A92F-76F348DAE484}"/>
            </c:ext>
          </c:extLst>
        </c:ser>
        <c:ser>
          <c:idx val="4"/>
          <c:order val="4"/>
          <c:tx>
            <c:strRef>
              <c:f>'Age Trend'!$A$10</c:f>
              <c:strCache>
                <c:ptCount val="1"/>
                <c:pt idx="0">
                  <c:v>55-64</c:v>
                </c:pt>
              </c:strCache>
            </c:strRef>
          </c:tx>
          <c:spPr>
            <a:ln w="34925" cap="rnd">
              <a:solidFill>
                <a:srgbClr val="BBD36F"/>
              </a:solidFill>
              <a:round/>
            </a:ln>
            <a:effectLst/>
          </c:spPr>
          <c:marker>
            <c:symbol val="circle"/>
            <c:size val="5"/>
            <c:spPr>
              <a:solidFill>
                <a:srgbClr val="BBD36F"/>
              </a:solidFill>
              <a:ln w="9525">
                <a:solidFill>
                  <a:srgbClr val="BBD36F"/>
                </a:solidFill>
              </a:ln>
              <a:effectLst/>
            </c:spPr>
          </c:marker>
          <c:cat>
            <c:numRef>
              <c:f>'Age Trend'!$B$5:$E$5</c:f>
              <c:numCache>
                <c:formatCode>General</c:formatCode>
                <c:ptCount val="4"/>
                <c:pt idx="0">
                  <c:v>2020</c:v>
                </c:pt>
                <c:pt idx="1">
                  <c:v>2021</c:v>
                </c:pt>
                <c:pt idx="2">
                  <c:v>2022</c:v>
                </c:pt>
                <c:pt idx="3">
                  <c:v>2023</c:v>
                </c:pt>
              </c:numCache>
            </c:numRef>
          </c:cat>
          <c:val>
            <c:numRef>
              <c:f>'Age Trend'!$B$10:$E$10</c:f>
              <c:numCache>
                <c:formatCode>#,##0.0</c:formatCode>
                <c:ptCount val="4"/>
                <c:pt idx="0">
                  <c:v>15.2</c:v>
                </c:pt>
                <c:pt idx="1">
                  <c:v>17.399999999999999</c:v>
                </c:pt>
                <c:pt idx="2">
                  <c:v>17.399999999999999</c:v>
                </c:pt>
                <c:pt idx="3">
                  <c:v>19.2</c:v>
                </c:pt>
              </c:numCache>
            </c:numRef>
          </c:val>
          <c:smooth val="0"/>
          <c:extLst>
            <c:ext xmlns:c16="http://schemas.microsoft.com/office/drawing/2014/chart" uri="{C3380CC4-5D6E-409C-BE32-E72D297353CC}">
              <c16:uniqueId val="{00000004-7801-449C-A92F-76F348DAE484}"/>
            </c:ext>
          </c:extLst>
        </c:ser>
        <c:ser>
          <c:idx val="5"/>
          <c:order val="5"/>
          <c:tx>
            <c:strRef>
              <c:f>'Age Trend'!$A$11</c:f>
              <c:strCache>
                <c:ptCount val="1"/>
                <c:pt idx="0">
                  <c:v>65+</c:v>
                </c:pt>
              </c:strCache>
            </c:strRef>
          </c:tx>
          <c:spPr>
            <a:ln w="34925" cap="rnd">
              <a:solidFill>
                <a:srgbClr val="0E3F75"/>
              </a:solidFill>
              <a:round/>
            </a:ln>
            <a:effectLst/>
          </c:spPr>
          <c:marker>
            <c:symbol val="circle"/>
            <c:size val="5"/>
            <c:spPr>
              <a:solidFill>
                <a:schemeClr val="accent1"/>
              </a:solidFill>
              <a:ln w="9525">
                <a:solidFill>
                  <a:schemeClr val="accent1"/>
                </a:solidFill>
              </a:ln>
              <a:effectLst/>
            </c:spPr>
          </c:marker>
          <c:cat>
            <c:numRef>
              <c:f>'Age Trend'!$B$5:$E$5</c:f>
              <c:numCache>
                <c:formatCode>General</c:formatCode>
                <c:ptCount val="4"/>
                <c:pt idx="0">
                  <c:v>2020</c:v>
                </c:pt>
                <c:pt idx="1">
                  <c:v>2021</c:v>
                </c:pt>
                <c:pt idx="2">
                  <c:v>2022</c:v>
                </c:pt>
                <c:pt idx="3">
                  <c:v>2023</c:v>
                </c:pt>
              </c:numCache>
            </c:numRef>
          </c:cat>
          <c:val>
            <c:numRef>
              <c:f>'Age Trend'!$B$11:$E$11</c:f>
              <c:numCache>
                <c:formatCode>#,##0.0</c:formatCode>
                <c:ptCount val="4"/>
                <c:pt idx="0">
                  <c:v>15.8</c:v>
                </c:pt>
                <c:pt idx="1">
                  <c:v>16.2</c:v>
                </c:pt>
                <c:pt idx="2">
                  <c:v>16.5</c:v>
                </c:pt>
                <c:pt idx="3">
                  <c:v>16.3</c:v>
                </c:pt>
              </c:numCache>
            </c:numRef>
          </c:val>
          <c:smooth val="0"/>
          <c:extLst>
            <c:ext xmlns:c16="http://schemas.microsoft.com/office/drawing/2014/chart" uri="{C3380CC4-5D6E-409C-BE32-E72D297353CC}">
              <c16:uniqueId val="{00000005-7801-449C-A92F-76F348DAE484}"/>
            </c:ext>
          </c:extLst>
        </c:ser>
        <c:ser>
          <c:idx val="6"/>
          <c:order val="6"/>
          <c:tx>
            <c:strRef>
              <c:f>'Age Trend'!$A$12</c:f>
              <c:strCache>
                <c:ptCount val="1"/>
                <c:pt idx="0">
                  <c:v>Ohio</c:v>
                </c:pt>
              </c:strCache>
            </c:strRef>
          </c:tx>
          <c:spPr>
            <a:ln w="34925" cap="rnd">
              <a:solidFill>
                <a:srgbClr val="C12637"/>
              </a:solidFill>
              <a:prstDash val="sysDash"/>
              <a:round/>
            </a:ln>
            <a:effectLst/>
          </c:spPr>
          <c:marker>
            <c:symbol val="circle"/>
            <c:size val="5"/>
            <c:spPr>
              <a:solidFill>
                <a:schemeClr val="accent2"/>
              </a:solidFill>
              <a:ln w="9525">
                <a:solidFill>
                  <a:schemeClr val="accent2"/>
                </a:solidFill>
              </a:ln>
              <a:effectLst/>
            </c:spPr>
          </c:marker>
          <c:cat>
            <c:numRef>
              <c:f>'Age Trend'!$B$5:$E$5</c:f>
              <c:numCache>
                <c:formatCode>General</c:formatCode>
                <c:ptCount val="4"/>
                <c:pt idx="0">
                  <c:v>2020</c:v>
                </c:pt>
                <c:pt idx="1">
                  <c:v>2021</c:v>
                </c:pt>
                <c:pt idx="2">
                  <c:v>2022</c:v>
                </c:pt>
                <c:pt idx="3">
                  <c:v>2023</c:v>
                </c:pt>
              </c:numCache>
            </c:numRef>
          </c:cat>
          <c:val>
            <c:numRef>
              <c:f>'Age Trend'!$B$12:$E$12</c:f>
              <c:numCache>
                <c:formatCode>#,##0.0</c:formatCode>
                <c:ptCount val="4"/>
                <c:pt idx="0">
                  <c:v>13.7</c:v>
                </c:pt>
                <c:pt idx="1">
                  <c:v>14.7</c:v>
                </c:pt>
                <c:pt idx="2">
                  <c:v>15</c:v>
                </c:pt>
                <c:pt idx="3">
                  <c:v>14.6</c:v>
                </c:pt>
              </c:numCache>
            </c:numRef>
          </c:val>
          <c:smooth val="0"/>
          <c:extLst>
            <c:ext xmlns:c16="http://schemas.microsoft.com/office/drawing/2014/chart" uri="{C3380CC4-5D6E-409C-BE32-E72D297353CC}">
              <c16:uniqueId val="{00000006-7801-449C-A92F-76F348DAE484}"/>
            </c:ext>
          </c:extLst>
        </c:ser>
        <c:dLbls>
          <c:showLegendKey val="0"/>
          <c:showVal val="0"/>
          <c:showCatName val="0"/>
          <c:showSerName val="0"/>
          <c:showPercent val="0"/>
          <c:showBubbleSize val="0"/>
        </c:dLbls>
        <c:marker val="1"/>
        <c:smooth val="0"/>
        <c:axId val="873119856"/>
        <c:axId val="873116256"/>
      </c:lineChart>
      <c:catAx>
        <c:axId val="873119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crossAx val="873116256"/>
        <c:crosses val="autoZero"/>
        <c:auto val="1"/>
        <c:lblAlgn val="ctr"/>
        <c:lblOffset val="100"/>
        <c:noMultiLvlLbl val="0"/>
      </c:catAx>
      <c:valAx>
        <c:axId val="8731162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r>
                  <a:rPr lang="en-US"/>
                  <a:t>Rate per 100,000 Population</a:t>
                </a:r>
              </a:p>
            </c:rich>
          </c:tx>
          <c:layout>
            <c:manualLayout>
              <c:xMode val="edge"/>
              <c:yMode val="edge"/>
              <c:x val="4.6922184122146025E-3"/>
              <c:y val="0.18149728947432969"/>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crossAx val="873119856"/>
        <c:crosses val="autoZero"/>
        <c:crossBetween val="between"/>
      </c:valAx>
      <c:spPr>
        <a:noFill/>
        <a:ln>
          <a:noFill/>
        </a:ln>
        <a:effectLst/>
      </c:spPr>
    </c:plotArea>
    <c:legend>
      <c:legendPos val="b"/>
      <c:layout>
        <c:manualLayout>
          <c:xMode val="edge"/>
          <c:yMode val="edge"/>
          <c:x val="0.15501063317254263"/>
          <c:y val="0.91515688457230782"/>
          <c:w val="0.6899787336549148"/>
          <c:h val="7.6736760045072183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Source Sans 3" panose="020B0303030403020204" pitchFamily="34" charset="0"/>
          <a:ea typeface="Source Sans Pro" panose="020B050303040302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374578811094553E-2"/>
          <c:y val="4.8087431693989074E-2"/>
          <c:w val="0.88453577223877422"/>
          <c:h val="0.75860443879339989"/>
        </c:manualLayout>
      </c:layout>
      <c:barChart>
        <c:barDir val="col"/>
        <c:grouping val="clustered"/>
        <c:varyColors val="0"/>
        <c:ser>
          <c:idx val="0"/>
          <c:order val="0"/>
          <c:tx>
            <c:strRef>
              <c:f>'Yearly Age and Sex'!$B$6</c:f>
              <c:strCache>
                <c:ptCount val="1"/>
                <c:pt idx="0">
                  <c:v>Female</c:v>
                </c:pt>
              </c:strCache>
            </c:strRef>
          </c:tx>
          <c:spPr>
            <a:solidFill>
              <a:schemeClr val="bg1">
                <a:lumMod val="50000"/>
              </a:schemeClr>
            </a:solidFill>
            <a:ln>
              <a:noFill/>
            </a:ln>
            <a:effectLst/>
          </c:spPr>
          <c:invertIfNegative val="0"/>
          <c:cat>
            <c:strRef>
              <c:f>'Yearly Age and Sex'!$C$5:$J$5</c:f>
              <c:strCache>
                <c:ptCount val="8"/>
                <c:pt idx="0">
                  <c:v>10-14</c:v>
                </c:pt>
                <c:pt idx="1">
                  <c:v>15-24</c:v>
                </c:pt>
                <c:pt idx="2">
                  <c:v>25-34</c:v>
                </c:pt>
                <c:pt idx="3">
                  <c:v>35-44</c:v>
                </c:pt>
                <c:pt idx="4">
                  <c:v>45-54</c:v>
                </c:pt>
                <c:pt idx="5">
                  <c:v>55-64</c:v>
                </c:pt>
                <c:pt idx="6">
                  <c:v>65-74</c:v>
                </c:pt>
                <c:pt idx="7">
                  <c:v>75+</c:v>
                </c:pt>
              </c:strCache>
            </c:strRef>
          </c:cat>
          <c:val>
            <c:numRef>
              <c:f>'Yearly Age and Sex'!$C$6:$J$6</c:f>
              <c:numCache>
                <c:formatCode>General</c:formatCode>
                <c:ptCount val="8"/>
                <c:pt idx="0">
                  <c:v>12</c:v>
                </c:pt>
                <c:pt idx="1">
                  <c:v>39</c:v>
                </c:pt>
                <c:pt idx="2">
                  <c:v>62</c:v>
                </c:pt>
                <c:pt idx="3">
                  <c:v>59</c:v>
                </c:pt>
                <c:pt idx="4">
                  <c:v>58</c:v>
                </c:pt>
                <c:pt idx="5" formatCode="0">
                  <c:v>60</c:v>
                </c:pt>
                <c:pt idx="6" formatCode="0">
                  <c:v>35</c:v>
                </c:pt>
                <c:pt idx="7" formatCode="0">
                  <c:v>11</c:v>
                </c:pt>
              </c:numCache>
            </c:numRef>
          </c:val>
          <c:extLst>
            <c:ext xmlns:c16="http://schemas.microsoft.com/office/drawing/2014/chart" uri="{C3380CC4-5D6E-409C-BE32-E72D297353CC}">
              <c16:uniqueId val="{00000000-C2F7-430C-AAFB-26F89131C912}"/>
            </c:ext>
          </c:extLst>
        </c:ser>
        <c:ser>
          <c:idx val="1"/>
          <c:order val="1"/>
          <c:tx>
            <c:strRef>
              <c:f>'Yearly Age and Sex'!$B$7</c:f>
              <c:strCache>
                <c:ptCount val="1"/>
                <c:pt idx="0">
                  <c:v>Male</c:v>
                </c:pt>
              </c:strCache>
            </c:strRef>
          </c:tx>
          <c:spPr>
            <a:solidFill>
              <a:schemeClr val="accent3"/>
            </a:solidFill>
            <a:ln>
              <a:noFill/>
            </a:ln>
            <a:effectLst/>
          </c:spPr>
          <c:invertIfNegative val="0"/>
          <c:cat>
            <c:strRef>
              <c:f>'Yearly Age and Sex'!$C$5:$J$5</c:f>
              <c:strCache>
                <c:ptCount val="8"/>
                <c:pt idx="0">
                  <c:v>10-14</c:v>
                </c:pt>
                <c:pt idx="1">
                  <c:v>15-24</c:v>
                </c:pt>
                <c:pt idx="2">
                  <c:v>25-34</c:v>
                </c:pt>
                <c:pt idx="3">
                  <c:v>35-44</c:v>
                </c:pt>
                <c:pt idx="4">
                  <c:v>45-54</c:v>
                </c:pt>
                <c:pt idx="5">
                  <c:v>55-64</c:v>
                </c:pt>
                <c:pt idx="6">
                  <c:v>65-74</c:v>
                </c:pt>
                <c:pt idx="7">
                  <c:v>75+</c:v>
                </c:pt>
              </c:strCache>
            </c:strRef>
          </c:cat>
          <c:val>
            <c:numRef>
              <c:f>'Yearly Age and Sex'!$C$7:$J$7</c:f>
              <c:numCache>
                <c:formatCode>General</c:formatCode>
                <c:ptCount val="8"/>
                <c:pt idx="0">
                  <c:v>8</c:v>
                </c:pt>
                <c:pt idx="1">
                  <c:v>191</c:v>
                </c:pt>
                <c:pt idx="2">
                  <c:v>247</c:v>
                </c:pt>
                <c:pt idx="3">
                  <c:v>225</c:v>
                </c:pt>
                <c:pt idx="4">
                  <c:v>223</c:v>
                </c:pt>
                <c:pt idx="5" formatCode="0">
                  <c:v>232</c:v>
                </c:pt>
                <c:pt idx="6" formatCode="0">
                  <c:v>161</c:v>
                </c:pt>
                <c:pt idx="7" formatCode="0">
                  <c:v>154</c:v>
                </c:pt>
              </c:numCache>
            </c:numRef>
          </c:val>
          <c:extLst>
            <c:ext xmlns:c16="http://schemas.microsoft.com/office/drawing/2014/chart" uri="{C3380CC4-5D6E-409C-BE32-E72D297353CC}">
              <c16:uniqueId val="{00000001-C2F7-430C-AAFB-26F89131C912}"/>
            </c:ext>
          </c:extLst>
        </c:ser>
        <c:dLbls>
          <c:showLegendKey val="0"/>
          <c:showVal val="0"/>
          <c:showCatName val="0"/>
          <c:showSerName val="0"/>
          <c:showPercent val="0"/>
          <c:showBubbleSize val="0"/>
        </c:dLbls>
        <c:gapWidth val="100"/>
        <c:axId val="670845296"/>
        <c:axId val="670844464"/>
      </c:barChart>
      <c:catAx>
        <c:axId val="670845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crossAx val="670844464"/>
        <c:crosses val="autoZero"/>
        <c:auto val="1"/>
        <c:lblAlgn val="ctr"/>
        <c:lblOffset val="100"/>
        <c:noMultiLvlLbl val="0"/>
      </c:catAx>
      <c:valAx>
        <c:axId val="670844464"/>
        <c:scaling>
          <c:orientation val="minMax"/>
          <c:max val="3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r>
                  <a:rPr lang="en-US"/>
                  <a:t>Number of Deaths </a:t>
                </a:r>
              </a:p>
            </c:rich>
          </c:tx>
          <c:layout>
            <c:manualLayout>
              <c:xMode val="edge"/>
              <c:yMode val="edge"/>
              <c:x val="4.5145062512347246E-3"/>
              <c:y val="0.2687641556487682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crossAx val="670845296"/>
        <c:crosses val="autoZero"/>
        <c:crossBetween val="between"/>
        <c:majorUnit val="50"/>
      </c:valAx>
      <c:spPr>
        <a:noFill/>
        <a:ln>
          <a:noFill/>
        </a:ln>
        <a:effectLst/>
      </c:spPr>
    </c:plotArea>
    <c:legend>
      <c:legendPos val="b"/>
      <c:layout>
        <c:manualLayout>
          <c:xMode val="edge"/>
          <c:yMode val="edge"/>
          <c:x val="0.41278009062211818"/>
          <c:y val="0.94880783384567202"/>
          <c:w val="0.18460451100707007"/>
          <c:h val="5.1192166154327985E-2"/>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600">
          <a:solidFill>
            <a:sysClr val="windowText" lastClr="000000"/>
          </a:solidFill>
          <a:latin typeface="Source Sans 3" panose="020B0303030403020204" pitchFamily="34" charset="0"/>
          <a:ea typeface="Source Sans Pro" panose="020B0503030403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AAA4A48-8B0F-6F41-9B2B-AE1E44FF8804}" type="datetimeFigureOut">
              <a:rPr lang="en-US" smtClean="0"/>
              <a:t>11/12/24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9F2FC1C-B904-C54D-8912-5FAF5EE900E1}" type="slidenum">
              <a:rPr lang="en-US" smtClean="0"/>
              <a:t>‹#›</a:t>
            </a:fld>
            <a:endParaRPr lang="en-US"/>
          </a:p>
        </p:txBody>
      </p:sp>
    </p:spTree>
    <p:extLst>
      <p:ext uri="{BB962C8B-B14F-4D97-AF65-F5344CB8AC3E}">
        <p14:creationId xmlns:p14="http://schemas.microsoft.com/office/powerpoint/2010/main" val="391786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ing.com/images/search?q=suicide%20prevention%20purple%20and%20teal%20ribbon&amp;view=detailv2&amp;form=IQFRBA&amp;id=E0CE370605D5124CB4ABC2AD574433B6AF270508&amp;selectedindex=5&amp;expw=940&amp;exph=788&amp;ccid=49ygGHsy&amp;ck=10386CCD7DC2032A9702A17259317FC4&amp;thid=OIP.49ygGHsyLqXn-5LOyqBE6AHaGN&amp;idpbck=1&amp;ajaxhist=0&amp;ajaxserp=0&amp;simid=607989803197215473&amp;mediaurl=https%3A%2F%2Friverwoodhealthcare.org%2Fwp-content%2Fuploads%2F2022%2F09%2Fsuicideprevention_ribbon.png&amp;cdnurl=https%3A%2F%2Fth.bing.com%2Fth%2Fid%2FR.e3dca0187b322ea5e7fb92cecaa044e8%3Frik%3DCAUnr7YzRFetwg%26pid%3DImgRaw%26r%3D0&amp;vt=0&amp;sim=11&amp;pivotparams=insightsToken%3Dccid_RGAnzTJc*cp_2D6F5B9E09A6C19EF07EBF646A0F14FC*mid_EC173F65F626EDC59784A4F919A96DA7365A85B9*simid_608046363602208505*thid_OIP.RGAnzTJc0Moz2ikB1-aqlwAAAA&amp;iss=VSI&amp;ajaxhist=0&amp;ajaxserp=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DiOrio- please feel free to add any background information, professional experience/anecdotes about connections to the work etc. </a:t>
            </a:r>
          </a:p>
          <a:p>
            <a:endParaRPr lang="en-US" dirty="0"/>
          </a:p>
          <a:p>
            <a:r>
              <a:rPr lang="en-US" dirty="0"/>
              <a:t>Good morning, I am so pleased to be with you today and happy to see the number of people here who share in this important work. </a:t>
            </a:r>
          </a:p>
          <a:p>
            <a:endParaRPr lang="en-US" dirty="0"/>
          </a:p>
          <a:p>
            <a:r>
              <a:rPr lang="en-US" dirty="0"/>
              <a:t>Introduce self, background, experience.</a:t>
            </a:r>
          </a:p>
          <a:p>
            <a:endParaRPr lang="en-US" dirty="0"/>
          </a:p>
          <a:p>
            <a:endParaRPr lang="en-US" dirty="0"/>
          </a:p>
        </p:txBody>
      </p:sp>
      <p:sp>
        <p:nvSpPr>
          <p:cNvPr id="4" name="Slide Number Placeholder 3"/>
          <p:cNvSpPr>
            <a:spLocks noGrp="1"/>
          </p:cNvSpPr>
          <p:nvPr>
            <p:ph type="sldNum" sz="quarter" idx="5"/>
          </p:nvPr>
        </p:nvSpPr>
        <p:spPr/>
        <p:txBody>
          <a:bodyPr/>
          <a:lstStyle/>
          <a:p>
            <a:fld id="{F9F2FC1C-B904-C54D-8912-5FAF5EE900E1}" type="slidenum">
              <a:rPr lang="en-US" smtClean="0"/>
              <a:t>2</a:t>
            </a:fld>
            <a:endParaRPr lang="en-US"/>
          </a:p>
        </p:txBody>
      </p:sp>
    </p:spTree>
    <p:extLst>
      <p:ext uri="{BB962C8B-B14F-4D97-AF65-F5344CB8AC3E}">
        <p14:creationId xmlns:p14="http://schemas.microsoft.com/office/powerpoint/2010/main" val="516251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C85CD-726D-EF40-0B43-F0472977B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087D9-0BAB-0EB1-5F6A-FBE2CA3D0C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63EFA-E3B9-8E93-4E90-D3AB2C65DD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6FEB99-5D52-F8F2-04B0-440513C634D5}"/>
              </a:ext>
            </a:extLst>
          </p:cNvPr>
          <p:cNvSpPr>
            <a:spLocks noGrp="1"/>
          </p:cNvSpPr>
          <p:nvPr>
            <p:ph type="sldNum" sz="quarter" idx="5"/>
          </p:nvPr>
        </p:nvSpPr>
        <p:spPr/>
        <p:txBody>
          <a:bodyPr/>
          <a:lstStyle/>
          <a:p>
            <a:fld id="{F9F2FC1C-B904-C54D-8912-5FAF5EE900E1}" type="slidenum">
              <a:rPr lang="en-US" smtClean="0"/>
              <a:t>11</a:t>
            </a:fld>
            <a:endParaRPr lang="en-US"/>
          </a:p>
        </p:txBody>
      </p:sp>
    </p:spTree>
    <p:extLst>
      <p:ext uri="{BB962C8B-B14F-4D97-AF65-F5344CB8AC3E}">
        <p14:creationId xmlns:p14="http://schemas.microsoft.com/office/powerpoint/2010/main" val="3307959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Q1 of 2024</a:t>
            </a:r>
          </a:p>
        </p:txBody>
      </p:sp>
      <p:sp>
        <p:nvSpPr>
          <p:cNvPr id="4" name="Slide Number Placeholder 3"/>
          <p:cNvSpPr>
            <a:spLocks noGrp="1"/>
          </p:cNvSpPr>
          <p:nvPr>
            <p:ph type="sldNum" sz="quarter" idx="5"/>
          </p:nvPr>
        </p:nvSpPr>
        <p:spPr/>
        <p:txBody>
          <a:bodyPr/>
          <a:lstStyle/>
          <a:p>
            <a:fld id="{F9F2FC1C-B904-C54D-8912-5FAF5EE900E1}" type="slidenum">
              <a:rPr lang="en-US" smtClean="0"/>
              <a:t>13</a:t>
            </a:fld>
            <a:endParaRPr lang="en-US"/>
          </a:p>
        </p:txBody>
      </p:sp>
    </p:spTree>
    <p:extLst>
      <p:ext uri="{BB962C8B-B14F-4D97-AF65-F5344CB8AC3E}">
        <p14:creationId xmlns:p14="http://schemas.microsoft.com/office/powerpoint/2010/main" val="37190808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8668D-4013-B731-C9CE-542E84D993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5A38E-8500-9DA2-F226-E3035DA2D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57018A-2E00-8CCE-07F6-6478E93AA4BE}"/>
              </a:ext>
            </a:extLst>
          </p:cNvPr>
          <p:cNvSpPr>
            <a:spLocks noGrp="1"/>
          </p:cNvSpPr>
          <p:nvPr>
            <p:ph type="body" idx="1"/>
          </p:nvPr>
        </p:nvSpPr>
        <p:spPr/>
        <p:txBody>
          <a:bodyPr/>
          <a:lstStyle/>
          <a:p>
            <a:r>
              <a:rPr lang="en-US" dirty="0"/>
              <a:t>Add Q1 of 2024</a:t>
            </a:r>
          </a:p>
        </p:txBody>
      </p:sp>
      <p:sp>
        <p:nvSpPr>
          <p:cNvPr id="4" name="Slide Number Placeholder 3">
            <a:extLst>
              <a:ext uri="{FF2B5EF4-FFF2-40B4-BE49-F238E27FC236}">
                <a16:creationId xmlns:a16="http://schemas.microsoft.com/office/drawing/2014/main" id="{C37EF2A6-DF32-55EE-E177-4AEC656A7558}"/>
              </a:ext>
            </a:extLst>
          </p:cNvPr>
          <p:cNvSpPr>
            <a:spLocks noGrp="1"/>
          </p:cNvSpPr>
          <p:nvPr>
            <p:ph type="sldNum" sz="quarter" idx="5"/>
          </p:nvPr>
        </p:nvSpPr>
        <p:spPr/>
        <p:txBody>
          <a:bodyPr/>
          <a:lstStyle/>
          <a:p>
            <a:fld id="{F9F2FC1C-B904-C54D-8912-5FAF5EE900E1}" type="slidenum">
              <a:rPr lang="en-US" smtClean="0"/>
              <a:t>14</a:t>
            </a:fld>
            <a:endParaRPr lang="en-US"/>
          </a:p>
        </p:txBody>
      </p:sp>
    </p:spTree>
    <p:extLst>
      <p:ext uri="{BB962C8B-B14F-4D97-AF65-F5344CB8AC3E}">
        <p14:creationId xmlns:p14="http://schemas.microsoft.com/office/powerpoint/2010/main" val="802777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teal to grey</a:t>
            </a:r>
          </a:p>
        </p:txBody>
      </p:sp>
      <p:sp>
        <p:nvSpPr>
          <p:cNvPr id="4" name="Slide Number Placeholder 3"/>
          <p:cNvSpPr>
            <a:spLocks noGrp="1"/>
          </p:cNvSpPr>
          <p:nvPr>
            <p:ph type="sldNum" sz="quarter" idx="5"/>
          </p:nvPr>
        </p:nvSpPr>
        <p:spPr/>
        <p:txBody>
          <a:bodyPr/>
          <a:lstStyle/>
          <a:p>
            <a:fld id="{F9F2FC1C-B904-C54D-8912-5FAF5EE900E1}" type="slidenum">
              <a:rPr lang="en-US" smtClean="0"/>
              <a:t>18</a:t>
            </a:fld>
            <a:endParaRPr lang="en-US"/>
          </a:p>
        </p:txBody>
      </p:sp>
    </p:spTree>
    <p:extLst>
      <p:ext uri="{BB962C8B-B14F-4D97-AF65-F5344CB8AC3E}">
        <p14:creationId xmlns:p14="http://schemas.microsoft.com/office/powerpoint/2010/main" val="1933402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C61D2-98A2-DD4F-CD64-CA5894312D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A68598-9DAE-A69D-D5AB-8F86A1F988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A33DFA-0168-BB18-EF9C-A27DCBD28C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8ED32C-CDE9-B3B8-5FEE-173252131E5E}"/>
              </a:ext>
            </a:extLst>
          </p:cNvPr>
          <p:cNvSpPr>
            <a:spLocks noGrp="1"/>
          </p:cNvSpPr>
          <p:nvPr>
            <p:ph type="sldNum" sz="quarter" idx="5"/>
          </p:nvPr>
        </p:nvSpPr>
        <p:spPr/>
        <p:txBody>
          <a:bodyPr/>
          <a:lstStyle/>
          <a:p>
            <a:fld id="{F9F2FC1C-B904-C54D-8912-5FAF5EE900E1}" type="slidenum">
              <a:rPr lang="en-US" smtClean="0"/>
              <a:t>26</a:t>
            </a:fld>
            <a:endParaRPr lang="en-US"/>
          </a:p>
        </p:txBody>
      </p:sp>
    </p:spTree>
    <p:extLst>
      <p:ext uri="{BB962C8B-B14F-4D97-AF65-F5344CB8AC3E}">
        <p14:creationId xmlns:p14="http://schemas.microsoft.com/office/powerpoint/2010/main" val="305951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D1F6C-1AB9-70BD-778F-6656F633F6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CFF6E5-87B5-D6A0-DAC5-5E7BF0BBE5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28F26A-05E5-DD33-E7EF-B5CD0D31A1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A842F3-9768-0A0A-B652-5C2C07527BFD}"/>
              </a:ext>
            </a:extLst>
          </p:cNvPr>
          <p:cNvSpPr>
            <a:spLocks noGrp="1"/>
          </p:cNvSpPr>
          <p:nvPr>
            <p:ph type="sldNum" sz="quarter" idx="5"/>
          </p:nvPr>
        </p:nvSpPr>
        <p:spPr/>
        <p:txBody>
          <a:bodyPr/>
          <a:lstStyle/>
          <a:p>
            <a:fld id="{F9F2FC1C-B904-C54D-8912-5FAF5EE900E1}" type="slidenum">
              <a:rPr lang="en-US" smtClean="0"/>
              <a:t>27</a:t>
            </a:fld>
            <a:endParaRPr lang="en-US"/>
          </a:p>
        </p:txBody>
      </p:sp>
    </p:spTree>
    <p:extLst>
      <p:ext uri="{BB962C8B-B14F-4D97-AF65-F5344CB8AC3E}">
        <p14:creationId xmlns:p14="http://schemas.microsoft.com/office/powerpoint/2010/main" val="294898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DC6C7-87FA-6923-14AB-8D7A63342F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CFEE3A-8E44-4309-13EF-C3529A264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F92A8-810E-C091-5B5F-6AECFEFCA3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224D6B-E291-DCA3-E6BC-079E1B9BCDEA}"/>
              </a:ext>
            </a:extLst>
          </p:cNvPr>
          <p:cNvSpPr>
            <a:spLocks noGrp="1"/>
          </p:cNvSpPr>
          <p:nvPr>
            <p:ph type="sldNum" sz="quarter" idx="5"/>
          </p:nvPr>
        </p:nvSpPr>
        <p:spPr/>
        <p:txBody>
          <a:bodyPr/>
          <a:lstStyle/>
          <a:p>
            <a:fld id="{F9F2FC1C-B904-C54D-8912-5FAF5EE900E1}" type="slidenum">
              <a:rPr lang="en-US" smtClean="0"/>
              <a:t>28</a:t>
            </a:fld>
            <a:endParaRPr lang="en-US"/>
          </a:p>
        </p:txBody>
      </p:sp>
    </p:spTree>
    <p:extLst>
      <p:ext uri="{BB962C8B-B14F-4D97-AF65-F5344CB8AC3E}">
        <p14:creationId xmlns:p14="http://schemas.microsoft.com/office/powerpoint/2010/main" val="33046270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5362B-FA68-DC91-3332-997F3F4820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A55F8-4163-05EE-4BC2-787300BCB7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7AB5BA-24FC-EF28-F832-2F9B00CF4F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0703F07-D493-A99B-6C5A-0D4103447511}"/>
              </a:ext>
            </a:extLst>
          </p:cNvPr>
          <p:cNvSpPr>
            <a:spLocks noGrp="1"/>
          </p:cNvSpPr>
          <p:nvPr>
            <p:ph type="sldNum" sz="quarter" idx="5"/>
          </p:nvPr>
        </p:nvSpPr>
        <p:spPr/>
        <p:txBody>
          <a:bodyPr/>
          <a:lstStyle/>
          <a:p>
            <a:fld id="{F9F2FC1C-B904-C54D-8912-5FAF5EE900E1}" type="slidenum">
              <a:rPr lang="en-US" smtClean="0"/>
              <a:t>29</a:t>
            </a:fld>
            <a:endParaRPr lang="en-US"/>
          </a:p>
        </p:txBody>
      </p:sp>
    </p:spTree>
    <p:extLst>
      <p:ext uri="{BB962C8B-B14F-4D97-AF65-F5344CB8AC3E}">
        <p14:creationId xmlns:p14="http://schemas.microsoft.com/office/powerpoint/2010/main" val="2075568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E1970-14C0-A3B0-342C-2EAB182175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864BA-4982-14D0-7B84-DF3E43F174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A7F6C2-2857-4659-3991-2FB1D98E91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4A84C7-B8A6-3762-F9FB-A47D0AF3D2E0}"/>
              </a:ext>
            </a:extLst>
          </p:cNvPr>
          <p:cNvSpPr>
            <a:spLocks noGrp="1"/>
          </p:cNvSpPr>
          <p:nvPr>
            <p:ph type="sldNum" sz="quarter" idx="5"/>
          </p:nvPr>
        </p:nvSpPr>
        <p:spPr/>
        <p:txBody>
          <a:bodyPr/>
          <a:lstStyle/>
          <a:p>
            <a:fld id="{F9F2FC1C-B904-C54D-8912-5FAF5EE900E1}" type="slidenum">
              <a:rPr lang="en-US" smtClean="0"/>
              <a:t>30</a:t>
            </a:fld>
            <a:endParaRPr lang="en-US"/>
          </a:p>
        </p:txBody>
      </p:sp>
    </p:spTree>
    <p:extLst>
      <p:ext uri="{BB962C8B-B14F-4D97-AF65-F5344CB8AC3E}">
        <p14:creationId xmlns:p14="http://schemas.microsoft.com/office/powerpoint/2010/main" val="1876729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0A602-1D49-ABA1-D805-E3C15E0FE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1B5C5-5034-8F64-6469-AE7FFD2E56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7A360-9942-77FC-207E-BE34AE899E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209813-ECE2-883E-0C4F-A64EE5960D51}"/>
              </a:ext>
            </a:extLst>
          </p:cNvPr>
          <p:cNvSpPr>
            <a:spLocks noGrp="1"/>
          </p:cNvSpPr>
          <p:nvPr>
            <p:ph type="sldNum" sz="quarter" idx="5"/>
          </p:nvPr>
        </p:nvSpPr>
        <p:spPr/>
        <p:txBody>
          <a:bodyPr/>
          <a:lstStyle/>
          <a:p>
            <a:fld id="{F9F2FC1C-B904-C54D-8912-5FAF5EE900E1}" type="slidenum">
              <a:rPr lang="en-US" smtClean="0"/>
              <a:t>31</a:t>
            </a:fld>
            <a:endParaRPr lang="en-US"/>
          </a:p>
        </p:txBody>
      </p:sp>
    </p:spTree>
    <p:extLst>
      <p:ext uri="{BB962C8B-B14F-4D97-AF65-F5344CB8AC3E}">
        <p14:creationId xmlns:p14="http://schemas.microsoft.com/office/powerpoint/2010/main" val="582568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I’m going to provide you with updates on the statewide initiatives happening at the Ohio Department of Health. </a:t>
            </a:r>
          </a:p>
          <a:p>
            <a:endParaRPr lang="en-US" dirty="0"/>
          </a:p>
          <a:p>
            <a:r>
              <a:rPr lang="en-US" dirty="0"/>
              <a:t>Abby Hagemeyer is going to walk you through the data, and then Socrates Tuch will provide an overview of the Ohio Revised Code as it relates to the Suicide Fatality Reviews.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9F2FC1C-B904-C54D-8912-5FAF5EE900E1}" type="slidenum">
              <a:rPr lang="en-US" smtClean="0"/>
              <a:t>3</a:t>
            </a:fld>
            <a:endParaRPr lang="en-US"/>
          </a:p>
        </p:txBody>
      </p:sp>
    </p:spTree>
    <p:extLst>
      <p:ext uri="{BB962C8B-B14F-4D97-AF65-F5344CB8AC3E}">
        <p14:creationId xmlns:p14="http://schemas.microsoft.com/office/powerpoint/2010/main" val="3415477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1A78B-7310-5B7F-D6FF-47CB319DA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58DFE-177D-BEEA-56BB-98CC5679D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823653-C5CD-1848-982B-8EF8BEC27A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2A73BE-23AF-A91B-2C8E-C97BE807BCA0}"/>
              </a:ext>
            </a:extLst>
          </p:cNvPr>
          <p:cNvSpPr>
            <a:spLocks noGrp="1"/>
          </p:cNvSpPr>
          <p:nvPr>
            <p:ph type="sldNum" sz="quarter" idx="5"/>
          </p:nvPr>
        </p:nvSpPr>
        <p:spPr/>
        <p:txBody>
          <a:bodyPr/>
          <a:lstStyle/>
          <a:p>
            <a:fld id="{F9F2FC1C-B904-C54D-8912-5FAF5EE900E1}" type="slidenum">
              <a:rPr lang="en-US" smtClean="0"/>
              <a:t>32</a:t>
            </a:fld>
            <a:endParaRPr lang="en-US"/>
          </a:p>
        </p:txBody>
      </p:sp>
    </p:spTree>
    <p:extLst>
      <p:ext uri="{BB962C8B-B14F-4D97-AF65-F5344CB8AC3E}">
        <p14:creationId xmlns:p14="http://schemas.microsoft.com/office/powerpoint/2010/main" val="1340269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69B84-BC86-2213-ED0A-ACA0A89234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A808FA-6BF1-01B2-29B9-6262E7AA08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B87514-F36B-89E5-5763-3547A8F671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CBD823-FA6D-0DAE-D8C4-C1DEB5AD453E}"/>
              </a:ext>
            </a:extLst>
          </p:cNvPr>
          <p:cNvSpPr>
            <a:spLocks noGrp="1"/>
          </p:cNvSpPr>
          <p:nvPr>
            <p:ph type="sldNum" sz="quarter" idx="5"/>
          </p:nvPr>
        </p:nvSpPr>
        <p:spPr/>
        <p:txBody>
          <a:bodyPr/>
          <a:lstStyle/>
          <a:p>
            <a:fld id="{F9F2FC1C-B904-C54D-8912-5FAF5EE900E1}" type="slidenum">
              <a:rPr lang="en-US" smtClean="0"/>
              <a:t>33</a:t>
            </a:fld>
            <a:endParaRPr lang="en-US"/>
          </a:p>
        </p:txBody>
      </p:sp>
    </p:spTree>
    <p:extLst>
      <p:ext uri="{BB962C8B-B14F-4D97-AF65-F5344CB8AC3E}">
        <p14:creationId xmlns:p14="http://schemas.microsoft.com/office/powerpoint/2010/main" val="435756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C8727-7DEC-D7EB-C13D-2A53805F9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0449C-DDE4-AD0F-D8B3-D85CD7DE3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BF93B0-ACC9-629E-7F8D-8C46E34A4A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FF10BA-5DC0-7315-94E1-19F58D3D2FEC}"/>
              </a:ext>
            </a:extLst>
          </p:cNvPr>
          <p:cNvSpPr>
            <a:spLocks noGrp="1"/>
          </p:cNvSpPr>
          <p:nvPr>
            <p:ph type="sldNum" sz="quarter" idx="5"/>
          </p:nvPr>
        </p:nvSpPr>
        <p:spPr/>
        <p:txBody>
          <a:bodyPr/>
          <a:lstStyle/>
          <a:p>
            <a:fld id="{F9F2FC1C-B904-C54D-8912-5FAF5EE900E1}" type="slidenum">
              <a:rPr lang="en-US" smtClean="0"/>
              <a:t>34</a:t>
            </a:fld>
            <a:endParaRPr lang="en-US"/>
          </a:p>
        </p:txBody>
      </p:sp>
    </p:spTree>
    <p:extLst>
      <p:ext uri="{BB962C8B-B14F-4D97-AF65-F5344CB8AC3E}">
        <p14:creationId xmlns:p14="http://schemas.microsoft.com/office/powerpoint/2010/main" val="15725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F2FC1C-B904-C54D-8912-5FAF5EE900E1}" type="slidenum">
              <a:rPr lang="en-US" smtClean="0"/>
              <a:t>4</a:t>
            </a:fld>
            <a:endParaRPr lang="en-US"/>
          </a:p>
        </p:txBody>
      </p:sp>
    </p:spTree>
    <p:extLst>
      <p:ext uri="{BB962C8B-B14F-4D97-AF65-F5344CB8AC3E}">
        <p14:creationId xmlns:p14="http://schemas.microsoft.com/office/powerpoint/2010/main" val="563523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have MDO enter a disclosure statement</a:t>
            </a:r>
          </a:p>
        </p:txBody>
      </p:sp>
      <p:sp>
        <p:nvSpPr>
          <p:cNvPr id="4" name="Slide Number Placeholder 3"/>
          <p:cNvSpPr>
            <a:spLocks noGrp="1"/>
          </p:cNvSpPr>
          <p:nvPr>
            <p:ph type="sldNum" sz="quarter" idx="5"/>
          </p:nvPr>
        </p:nvSpPr>
        <p:spPr/>
        <p:txBody>
          <a:bodyPr/>
          <a:lstStyle/>
          <a:p>
            <a:fld id="{F9F2FC1C-B904-C54D-8912-5FAF5EE900E1}" type="slidenum">
              <a:rPr lang="en-US" smtClean="0"/>
              <a:t>5</a:t>
            </a:fld>
            <a:endParaRPr lang="en-US"/>
          </a:p>
        </p:txBody>
      </p:sp>
    </p:spTree>
    <p:extLst>
      <p:ext uri="{BB962C8B-B14F-4D97-AF65-F5344CB8AC3E}">
        <p14:creationId xmlns:p14="http://schemas.microsoft.com/office/powerpoint/2010/main" val="2896422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Suicide Awareness ribbon image from: </a:t>
            </a:r>
            <a:r>
              <a:rPr lang="en-US"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Here </a:t>
            </a:r>
            <a:endParaRPr lang="en-US"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endParaRPr>
          </a:p>
          <a:p>
            <a:r>
              <a:rPr lang="en-US"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rPr>
              <a:t>https://www.bing.com/images/search?q=suicide%20prevention%20purple%20and%20teal%20ribbon&amp;view=detailv2&amp;form=IQFRBA&amp;id=E0CE370605D5124CB4ABC2AD574433B6AF270508&amp;selectedindex=5&amp;expw=940&amp;exph=788&amp;ccid=49ygGHsy&amp;ck=10386CCD7DC2032A9702A17259317FC4&amp;thid=OIP.49ygGHsyLqXn-5LOyqBE6AHaGN&amp;idpbck=1&amp;ajaxhist=0&amp;ajaxserp=0&amp;simid=607989803197215473&amp;mediaurl=https%3A%2F%2Friverwoodhealthcare.org%2Fwp-content%2Fuploads%2F2022%2F09%2Fsuicideprevention_ribbon.png&amp;cdnurl=https%3A%2F%2Fth.bing.com%2Fth%2Fid%2FR.e3dca0187b322ea5e7fb92cecaa044e8%3Frik%3DCAUnr7YzRFetwg%26pid%3DImgRaw%26r%3D0&amp;vt=0&amp;sim=11&amp;pivotparams=insightsToken%3Dccid_RGAnzTJc*cp_2D6F5B9E09A6C19EF07EBF646A0F14FC*mid_EC173F65F626EDC59784A4F919A96DA7365A85B9*simid_608046363602208505*thid_OIP.RGAnzTJc0Moz2ikB1-aqlwAAAA&amp;iss=VSI&amp;ajaxhist=0&amp;ajaxserp=0</a:t>
            </a:r>
          </a:p>
          <a:p>
            <a:endParaRPr lang="en-US" sz="1800" u="sng" dirty="0">
              <a:solidFill>
                <a:srgbClr val="467886"/>
              </a:solidFill>
              <a:effectLst/>
              <a:latin typeface="Aptos" panose="020B0004020202020204" pitchFamily="34" charset="0"/>
              <a:cs typeface="Times New Roman" panose="02020603050405020304" pitchFamily="18" charset="0"/>
            </a:endParaRPr>
          </a:p>
          <a:p>
            <a:pPr marL="171450" indent="-171450">
              <a:buFont typeface="Arial" panose="020B0604020202020204" pitchFamily="34" charset="0"/>
              <a:buChar char="•"/>
            </a:pPr>
            <a:r>
              <a:rPr lang="en-US" sz="1800" u="sng" dirty="0">
                <a:solidFill>
                  <a:srgbClr val="467886"/>
                </a:solidFill>
                <a:effectLst/>
                <a:latin typeface="Aptos" panose="020B0004020202020204" pitchFamily="34" charset="0"/>
                <a:cs typeface="Times New Roman" panose="02020603050405020304" pitchFamily="18" charset="0"/>
              </a:rPr>
              <a:t>SHIP-</a:t>
            </a:r>
            <a:r>
              <a:rPr lang="en-US" sz="1800" u="none" dirty="0">
                <a:solidFill>
                  <a:srgbClr val="467886"/>
                </a:solidFill>
                <a:effectLst/>
                <a:latin typeface="Aptos" panose="020B0004020202020204" pitchFamily="34" charset="0"/>
                <a:cs typeface="Times New Roman" panose="02020603050405020304" pitchFamily="18" charset="0"/>
              </a:rPr>
              <a:t>Suicide prevention is located within one of the three priority outcomes related to mental health and addiction.</a:t>
            </a:r>
          </a:p>
          <a:p>
            <a:pPr marL="171450" indent="-171450">
              <a:buFont typeface="Arial" panose="020B0604020202020204" pitchFamily="34" charset="0"/>
              <a:buChar char="•"/>
            </a:pPr>
            <a:r>
              <a:rPr lang="en-US" sz="1800" u="none" dirty="0">
                <a:solidFill>
                  <a:srgbClr val="467886"/>
                </a:solidFill>
                <a:effectLst/>
                <a:latin typeface="Aptos" panose="020B0004020202020204" pitchFamily="34" charset="0"/>
                <a:cs typeface="Times New Roman" panose="02020603050405020304" pitchFamily="18" charset="0"/>
              </a:rPr>
              <a:t>Located in BHIW with</a:t>
            </a:r>
            <a:r>
              <a:rPr lang="en-US" sz="1800" u="none" dirty="0">
                <a:solidFill>
                  <a:srgbClr val="467886"/>
                </a:solidFill>
                <a:effectLst/>
                <a:highlight>
                  <a:srgbClr val="FFFF00"/>
                </a:highlight>
                <a:latin typeface="Aptos" panose="020B0004020202020204" pitchFamily="34" charset="0"/>
                <a:cs typeface="Times New Roman" panose="02020603050405020304" pitchFamily="18" charset="0"/>
              </a:rPr>
              <a:t> </a:t>
            </a:r>
            <a:r>
              <a:rPr lang="en-US" sz="1800" u="none" dirty="0">
                <a:solidFill>
                  <a:srgbClr val="467886"/>
                </a:solidFill>
                <a:effectLst/>
                <a:latin typeface="Aptos" panose="020B0004020202020204" pitchFamily="34" charset="0"/>
                <a:cs typeface="Times New Roman" panose="02020603050405020304" pitchFamily="18" charset="0"/>
              </a:rPr>
              <a:t>three dedicated positions: Suicide Prevention Coordinator, Sarah Lee Jefferson; Epi 3 and Social Science Program Evaluator-TBD.</a:t>
            </a:r>
          </a:p>
          <a:p>
            <a:pPr marL="171450" indent="-171450">
              <a:buFont typeface="Arial" panose="020B0604020202020204" pitchFamily="34" charset="0"/>
              <a:buChar char="•"/>
            </a:pPr>
            <a:r>
              <a:rPr lang="en-US" sz="1800" u="none" dirty="0">
                <a:solidFill>
                  <a:srgbClr val="467886"/>
                </a:solidFill>
                <a:effectLst/>
                <a:latin typeface="Aptos" panose="020B0004020202020204" pitchFamily="34" charset="0"/>
                <a:cs typeface="Times New Roman" panose="02020603050405020304" pitchFamily="18" charset="0"/>
              </a:rPr>
              <a:t>Tiffany Boykins in the Health Planning Administrator in this area.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F2FC1C-B904-C54D-8912-5FAF5EE900E1}" type="slidenum">
              <a:rPr lang="en-US" smtClean="0"/>
              <a:t>6</a:t>
            </a:fld>
            <a:endParaRPr lang="en-US"/>
          </a:p>
        </p:txBody>
      </p:sp>
    </p:spTree>
    <p:extLst>
      <p:ext uri="{BB962C8B-B14F-4D97-AF65-F5344CB8AC3E}">
        <p14:creationId xmlns:p14="http://schemas.microsoft.com/office/powerpoint/2010/main" val="259110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35B1B-7099-5406-7865-E120E384B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E77C8-9BB7-E608-F9FD-DCA795512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0AB2B5-FF98-0B0E-DECF-839BC9BF4B2B}"/>
              </a:ext>
            </a:extLst>
          </p:cNvPr>
          <p:cNvSpPr>
            <a:spLocks noGrp="1"/>
          </p:cNvSpPr>
          <p:nvPr>
            <p:ph type="body" idx="1"/>
          </p:nvPr>
        </p:nvSpPr>
        <p:spPr/>
        <p:txBody>
          <a:bodyPr/>
          <a:lstStyle/>
          <a:p>
            <a:r>
              <a:rPr lang="en-US" i="1" dirty="0"/>
              <a:t>Images from PowerPoint stock.</a:t>
            </a:r>
          </a:p>
          <a:p>
            <a:endParaRPr lang="en-US" dirty="0"/>
          </a:p>
          <a:p>
            <a:r>
              <a:rPr lang="en-US" dirty="0"/>
              <a:t>ODH Initiatives:</a:t>
            </a:r>
          </a:p>
          <a:p>
            <a:pPr marL="171450" indent="-171450">
              <a:buFont typeface="Arial" panose="020B0604020202020204" pitchFamily="34" charset="0"/>
              <a:buChar char="•"/>
            </a:pPr>
            <a:r>
              <a:rPr lang="en-US" b="1" dirty="0"/>
              <a:t>Administration of the Ohio Youth Suicide Coalition- </a:t>
            </a:r>
            <a:r>
              <a:rPr lang="en-US" dirty="0"/>
              <a:t>this involves a multisector partnership with state and local partners that was formed in 2022 and follows the State of Ohio Youth Suicide Strategic Plan, which many community partners were involved in creating.  The Ohio Youth Suicide Coalition meets bimonthly and is working to promote and share resources and ideas to help our partners implement suicide prevention activities for youth, ages 10-24,  in their communities and across the state. If you haven’t heard of this coalition but would like to be a part, please let us know and we can get you signed up.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Adult Male Workgroup</a:t>
            </a:r>
            <a:r>
              <a:rPr lang="en-US" b="0" dirty="0"/>
              <a:t>-The Ohio Suicide Prevention Foundation is partnering with ODH to form a workgroup for the adult male population. This workgroup will create an action plan that involves collaboration, data collection, communication and dissemination, and implementation of select activities. This will give Ohio an opportunity to expand approaches statewide while still prioritizing those high burden counties. Look for information about joining this group near the end of the year, beginning of next year.</a:t>
            </a:r>
          </a:p>
          <a:p>
            <a:pPr marL="171450" indent="-171450">
              <a:buFont typeface="Arial" panose="020B0604020202020204" pitchFamily="34" charset="0"/>
              <a:buChar char="•"/>
            </a:pPr>
            <a:r>
              <a:rPr lang="en-US" b="1" dirty="0"/>
              <a:t>Ohio School Safety and Violence and Prevention Workgroup led by the Ohio Department of Education and Workforce- </a:t>
            </a:r>
            <a:r>
              <a:rPr lang="en-US" b="0" dirty="0"/>
              <a:t>there are several bureaus within ODH that participate in this monthly workgroup to discuss safety and violence prevention for schools, which addresses both bullying, harassment and violence of students. This group has created modules for the schools to utilize, including one to recognize the signs and symptoms of suicide and how to respond. </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The Suicide Prevention Plan for Ohio 2024-2026</a:t>
            </a:r>
            <a:r>
              <a:rPr lang="en-US" b="0" dirty="0"/>
              <a:t>-The Ohio Suicide Prevention Foundation and the Health Policy Institute of Ohio facilitated the creation of this state plan with funding from </a:t>
            </a:r>
            <a:r>
              <a:rPr lang="en-US" b="0" dirty="0" err="1"/>
              <a:t>OhioMHAS</a:t>
            </a:r>
            <a:r>
              <a:rPr lang="en-US" b="0" dirty="0"/>
              <a:t>. The Ohio Department of Health had several members involved in the advisory team for this plan and the state’s first suicide prevention plan that was released in 2020.  The second plan was released at the beginning of 2024. </a:t>
            </a:r>
          </a:p>
          <a:p>
            <a:endParaRPr lang="en-US" dirty="0"/>
          </a:p>
        </p:txBody>
      </p:sp>
      <p:sp>
        <p:nvSpPr>
          <p:cNvPr id="4" name="Slide Number Placeholder 3">
            <a:extLst>
              <a:ext uri="{FF2B5EF4-FFF2-40B4-BE49-F238E27FC236}">
                <a16:creationId xmlns:a16="http://schemas.microsoft.com/office/drawing/2014/main" id="{940555D3-C45A-E1A6-05A0-C4C844D15DED}"/>
              </a:ext>
            </a:extLst>
          </p:cNvPr>
          <p:cNvSpPr>
            <a:spLocks noGrp="1"/>
          </p:cNvSpPr>
          <p:nvPr>
            <p:ph type="sldNum" sz="quarter" idx="5"/>
          </p:nvPr>
        </p:nvSpPr>
        <p:spPr/>
        <p:txBody>
          <a:bodyPr/>
          <a:lstStyle/>
          <a:p>
            <a:fld id="{F9F2FC1C-B904-C54D-8912-5FAF5EE900E1}" type="slidenum">
              <a:rPr lang="en-US" smtClean="0"/>
              <a:t>7</a:t>
            </a:fld>
            <a:endParaRPr lang="en-US"/>
          </a:p>
        </p:txBody>
      </p:sp>
    </p:spTree>
    <p:extLst>
      <p:ext uri="{BB962C8B-B14F-4D97-AF65-F5344CB8AC3E}">
        <p14:creationId xmlns:p14="http://schemas.microsoft.com/office/powerpoint/2010/main" val="28843303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Images from PowerPoint stock.</a:t>
            </a:r>
          </a:p>
          <a:p>
            <a:endParaRPr lang="en-US" dirty="0"/>
          </a:p>
          <a:p>
            <a:r>
              <a:rPr lang="en-US" dirty="0"/>
              <a:t>ODH Initiatives: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Secured first funding at ODH for suicide prevention </a:t>
            </a:r>
            <a:r>
              <a:rPr lang="en-US" dirty="0"/>
              <a:t>with the Comprehensive Suicide Prevention Grant. This is a 4-year grant and includes multisector partnership planning, surveillance, evaluation, communication and dissemination, and implementation of evidence-based strategies within two disproportionally affected populations, youth ages 10-24 and adult males, ages 25-59.  Much of the youth work will be completed by the Youth Suicide Grantees, in combination with the Ohio Youth Suicide Prevention Coalition multisector partners. The male work with be completed through a contract with the Ohio Suicide Prevention Foundation who will form a workgroup to focus on select evidence-based strategies while prioritizing those counties with the highest burden among this population: Lucas, Montgomery, Hamilton, Clark, Marion, Richland, Cuyahoga, and Mahoning. </a:t>
            </a:r>
          </a:p>
          <a:p>
            <a:pPr marL="171450" indent="-171450">
              <a:buFont typeface="Arial" panose="020B0604020202020204" pitchFamily="34" charset="0"/>
              <a:buChar char="•"/>
            </a:pPr>
            <a:r>
              <a:rPr lang="en-US" b="1" dirty="0"/>
              <a:t>March 1</a:t>
            </a:r>
            <a:r>
              <a:rPr lang="en-US" dirty="0"/>
              <a:t>, </a:t>
            </a:r>
            <a:r>
              <a:rPr lang="en-US" b="1" dirty="0"/>
              <a:t>2024-released first Youth Suicide grantee program (for ages 10-24)</a:t>
            </a:r>
            <a:r>
              <a:rPr lang="en-US" dirty="0"/>
              <a:t>, where 6 grantees from high burden counties are able to have dedicated funding to address youth suicide in their communities. Each funded partner has selected evidence-based strategies that involve community-based, healthcare system, and upstream approaches, all of which were required to come from the Center for Disease Control and Prevention Suicide Prevention Resource to Action guide.  At this time, Allen, Franklin, Delaware, Licking, Huron and Portage counties are funded. For year 2, which just started in September, 5 of the 6 are also working to enhance their local SFR Committees.  Activities selected include trainings to identify and support people at risk through Question, Persuade, Refer programming and Virtual Hope Box;  creating protective environments through safe storage practices safety planning,  and Counseling on Access to Lethal Means; teaching coping and problems solving skills for year 1 college students to promote resiliency. Each funded partners is required to work very closely with their local suicide prevention coalition and ADAMH boards.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Pediatric Mental Health Care Access Grants and Advisory Committee</a:t>
            </a:r>
            <a:r>
              <a:rPr lang="en-US" b="0" dirty="0"/>
              <a:t>-ODH was awarded a grant from the Health Resources and Services Administration (HRSA) in 2023 to establish a Pediatric Mental Health Care Access Program in Ohio. </a:t>
            </a:r>
            <a:r>
              <a:rPr lang="en-US" b="0" i="0" dirty="0">
                <a:solidFill>
                  <a:srgbClr val="4A4A4A"/>
                </a:solidFill>
                <a:effectLst/>
                <a:latin typeface="Source Sans Pro" panose="020B0503030403020204" pitchFamily="34" charset="0"/>
              </a:rPr>
              <a:t>This programs provide pediatricians and other child and adolescent primary care providers (i.e. family physicians, nurse practitioners, etc.) training in mental health and direct access to mental health experts via teleconsultation. Pediatric mental health care teams will provide tele-consultation, training, technical assistance, and care coordination support for pediatric primary care providers to diagnose, treat, and refer, as needed, children with behavioral health conditions. In Ohio, ODH is contracting with the Government Resource Center (GRC) at the Ohio State University and the Ohio Chapter of the American Academy of Pediatrics to plan, implement and evaluate various aspects of the project. In addition, to this overall project, there is an advisory committee that meets regularly to discuss statewide activities involving this topics.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Public Health Fund of Ohio- </a:t>
            </a:r>
            <a:r>
              <a:rPr lang="en-US" b="0" dirty="0"/>
              <a:t>The Public Health Fund of Ohio was created in July 2020 to supports ODH’s mission of advancing the health and well-being of all Ohioans and also support ODH’s SHIP. The PHFO is a supporting organizations through the Greater Cincinnati Foundation and managed by the </a:t>
            </a:r>
            <a:r>
              <a:rPr lang="en-US" b="0" dirty="0" err="1"/>
              <a:t>HealthPath</a:t>
            </a:r>
            <a:r>
              <a:rPr lang="en-US" b="0" dirty="0"/>
              <a:t> Foundation. Seven local suicide coalitions were funded to expand evidence-based strategies in their communities. Those coalitions funded included the counties of Cuyahoga, Darke, Hamilton, Highland, Licking, Logan, Lucas, and Pike.</a:t>
            </a:r>
            <a:endParaRPr lang="en-US" b="1" dirty="0"/>
          </a:p>
          <a:p>
            <a:endParaRPr lang="en-US" dirty="0"/>
          </a:p>
        </p:txBody>
      </p:sp>
      <p:sp>
        <p:nvSpPr>
          <p:cNvPr id="4" name="Slide Number Placeholder 3"/>
          <p:cNvSpPr>
            <a:spLocks noGrp="1"/>
          </p:cNvSpPr>
          <p:nvPr>
            <p:ph type="sldNum" sz="quarter" idx="5"/>
          </p:nvPr>
        </p:nvSpPr>
        <p:spPr/>
        <p:txBody>
          <a:bodyPr/>
          <a:lstStyle/>
          <a:p>
            <a:fld id="{F9F2FC1C-B904-C54D-8912-5FAF5EE900E1}" type="slidenum">
              <a:rPr lang="en-US" smtClean="0"/>
              <a:t>8</a:t>
            </a:fld>
            <a:endParaRPr lang="en-US"/>
          </a:p>
        </p:txBody>
      </p:sp>
    </p:spTree>
    <p:extLst>
      <p:ext uri="{BB962C8B-B14F-4D97-AF65-F5344CB8AC3E}">
        <p14:creationId xmlns:p14="http://schemas.microsoft.com/office/powerpoint/2010/main" val="971362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E0025-FD4B-E208-32C2-D0DBF1642E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38CA5-0A08-8FCA-ABFF-D898DD6A23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7D3231-1965-B040-2859-A5C39DAC83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i="1" u="none" dirty="0">
                <a:solidFill>
                  <a:srgbClr val="467886"/>
                </a:solidFill>
                <a:effectLst/>
                <a:latin typeface="Aptos" panose="020B0004020202020204" pitchFamily="34" charset="0"/>
                <a:cs typeface="Times New Roman" panose="02020603050405020304" pitchFamily="18" charset="0"/>
              </a:rPr>
              <a:t>Icons from PowerPoint stock</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Suicide Fatality Review Manual- </a:t>
            </a:r>
            <a:r>
              <a:rPr lang="en-US" b="0" dirty="0"/>
              <a:t>ODH and OhioMHAS worked with stakeholders throughout Ohio in a workgroup to create this manual to help guide existing SFR Committees and new communities who wish to establish a SFR Committee.</a:t>
            </a:r>
          </a:p>
          <a:p>
            <a:pPr marL="171450" indent="-171450">
              <a:buFont typeface="Arial" panose="020B0604020202020204" pitchFamily="34" charset="0"/>
              <a:buChar char="•"/>
            </a:pPr>
            <a:r>
              <a:rPr lang="en-US" b="1" dirty="0"/>
              <a:t>Weekly Data Summary</a:t>
            </a:r>
            <a:r>
              <a:rPr lang="en-US" b="0" dirty="0"/>
              <a:t>-The Violence and Injury Epidemiology Surveillance Section releases a weekly summary to key state partners about Ohio ED visits for suspected attempts and suspected suicidal ideations. This data is used as indicators for trends in suicide. </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Released guidance (written and video) for SFR Committee implementation and annual report guidelines</a:t>
            </a:r>
            <a:r>
              <a:rPr lang="en-US" dirty="0"/>
              <a:t>. ODH worked with community-based partners to create a training video for guidance on establishing an SFR. ODH also developed guidance for those with established SFR for annual reports. Both of these can be found on the ODH website.  As a reminder, if you have an active SFR Committee, the previous Calander years annual report is due to ODH by April 1 of the following year. </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b="1" dirty="0"/>
              <a:t>Ohio School Safety and Violence and Prevention Workgroup led by the Ohio Department of Education and Workforce- </a:t>
            </a:r>
            <a:r>
              <a:rPr lang="en-US" b="0" dirty="0"/>
              <a:t>there are several bureaus within ODH that participate in this monthly workgroup to discuss safety and violence prevention for schools, which addresses both bullying, harassment and violence of students. This group has created modules for the schools to utilize, including one to recognize the signs and symptoms of suicide and how to respond. </a:t>
            </a:r>
            <a:endParaRPr lang="en-US" b="1" dirty="0"/>
          </a:p>
        </p:txBody>
      </p:sp>
      <p:sp>
        <p:nvSpPr>
          <p:cNvPr id="4" name="Slide Number Placeholder 3">
            <a:extLst>
              <a:ext uri="{FF2B5EF4-FFF2-40B4-BE49-F238E27FC236}">
                <a16:creationId xmlns:a16="http://schemas.microsoft.com/office/drawing/2014/main" id="{0D5BAE69-975A-F91E-98AB-E37459D533D6}"/>
              </a:ext>
            </a:extLst>
          </p:cNvPr>
          <p:cNvSpPr>
            <a:spLocks noGrp="1"/>
          </p:cNvSpPr>
          <p:nvPr>
            <p:ph type="sldNum" sz="quarter" idx="5"/>
          </p:nvPr>
        </p:nvSpPr>
        <p:spPr/>
        <p:txBody>
          <a:bodyPr/>
          <a:lstStyle/>
          <a:p>
            <a:fld id="{F9F2FC1C-B904-C54D-8912-5FAF5EE900E1}" type="slidenum">
              <a:rPr lang="en-US" smtClean="0"/>
              <a:t>9</a:t>
            </a:fld>
            <a:endParaRPr lang="en-US"/>
          </a:p>
        </p:txBody>
      </p:sp>
    </p:spTree>
    <p:extLst>
      <p:ext uri="{BB962C8B-B14F-4D97-AF65-F5344CB8AC3E}">
        <p14:creationId xmlns:p14="http://schemas.microsoft.com/office/powerpoint/2010/main" val="3565035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4EC35-4A4E-ADA6-EF97-7100518E5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CE195-A17A-654C-E106-B8BAF8E700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4F5CA6-6F3A-B6AE-11EE-8CFE5D056F43}"/>
              </a:ext>
            </a:extLst>
          </p:cNvPr>
          <p:cNvSpPr>
            <a:spLocks noGrp="1"/>
          </p:cNvSpPr>
          <p:nvPr>
            <p:ph type="body" idx="1"/>
          </p:nvPr>
        </p:nvSpPr>
        <p:spPr/>
        <p:txBody>
          <a:bodyPr/>
          <a:lstStyle/>
          <a:p>
            <a:r>
              <a:rPr lang="en-US" dirty="0"/>
              <a:t>Logo from Ohio AAP website. https://ohioaap.org/ohio-aap-teen-store-it-safe-suicide-prevention-qi-program-to-help-you-screen-intervene-and-seek-treatment. ODH has permission to use.</a:t>
            </a:r>
          </a:p>
          <a:p>
            <a:endParaRPr lang="en-US" dirty="0"/>
          </a:p>
          <a:p>
            <a:pPr marL="171450" indent="-171450">
              <a:buFont typeface="Arial" panose="020B0604020202020204" pitchFamily="34" charset="0"/>
              <a:buChar char="•"/>
            </a:pPr>
            <a:r>
              <a:rPr lang="en-US" b="1" dirty="0"/>
              <a:t>Store It Safe- </a:t>
            </a:r>
            <a:r>
              <a:rPr lang="en-US" dirty="0"/>
              <a:t>In 2022, ODH entered into a partnership with the Ohio Chapter, American Academy of Pediatrics, to implement a quality improvement project for behavior health screenings for adolescents at visits.  This project is part of Core State Violence and Injury Prevention Grant with CDC, although several other funding sources are leveraged for this project. </a:t>
            </a:r>
          </a:p>
          <a:p>
            <a:pPr marL="171450" indent="-171450">
              <a:buFont typeface="Arial" panose="020B0604020202020204" pitchFamily="34" charset="0"/>
              <a:buChar char="•"/>
            </a:pPr>
            <a:r>
              <a:rPr lang="en-US" b="1" dirty="0"/>
              <a:t>The Store it Safe QI project involves </a:t>
            </a:r>
            <a:r>
              <a:rPr lang="en-US" dirty="0"/>
              <a:t>recruiting pediatric and family providers across high burden youth suicide counties being trained to screen youth for both depression and suicide, in addition to providing counseling on access to lethal means to all caregivers. This project empowers the providers to identify and address the risk of suicide at all encounters with adolescents. Providers are trained on using the tools, as well as how to provide resources for discussions with all families to ensure there is a plan in place for eventual times of crisis, where applicable. Providers are provided safe storage options (lock boxes and gun locks) to offer all caregivers, along with educational information on safe storage and where to find resources. </a:t>
            </a:r>
          </a:p>
          <a:p>
            <a:pPr marL="171450" indent="-171450">
              <a:buFont typeface="Arial" panose="020B0604020202020204" pitchFamily="34" charset="0"/>
              <a:buChar char="•"/>
            </a:pPr>
            <a:r>
              <a:rPr lang="en-US" dirty="0"/>
              <a:t>There have been two waves for this project with a 3</a:t>
            </a:r>
            <a:r>
              <a:rPr lang="en-US" baseline="30000" dirty="0"/>
              <a:t>rd</a:t>
            </a:r>
            <a:r>
              <a:rPr lang="en-US" dirty="0"/>
              <a:t> wave being recruited for. </a:t>
            </a:r>
          </a:p>
          <a:p>
            <a:pPr marL="171450" indent="-171450">
              <a:buFont typeface="Arial" panose="020B0604020202020204" pitchFamily="34" charset="0"/>
              <a:buChar char="•"/>
            </a:pPr>
            <a:r>
              <a:rPr lang="en-US" dirty="0"/>
              <a:t>In Wave #2, Ohio AAP partnered with 19 practices who screened 2,749 youth for depression and 2,622 for suicide.  Caregiver survey indicated that only 15% of families ever had a professional talk to them about safe storage outside of that appointment with the pediatric provider, and only 23% did for family providers.   Several screening resulted in treatment plans being implemented and continued. Initially the providers were only doing the screening at annual well-visits, but then moved to every visit.</a:t>
            </a:r>
          </a:p>
        </p:txBody>
      </p:sp>
      <p:sp>
        <p:nvSpPr>
          <p:cNvPr id="4" name="Slide Number Placeholder 3">
            <a:extLst>
              <a:ext uri="{FF2B5EF4-FFF2-40B4-BE49-F238E27FC236}">
                <a16:creationId xmlns:a16="http://schemas.microsoft.com/office/drawing/2014/main" id="{D9F1D8DC-2206-2C6D-8121-4005FBA5DAD2}"/>
              </a:ext>
            </a:extLst>
          </p:cNvPr>
          <p:cNvSpPr>
            <a:spLocks noGrp="1"/>
          </p:cNvSpPr>
          <p:nvPr>
            <p:ph type="sldNum" sz="quarter" idx="5"/>
          </p:nvPr>
        </p:nvSpPr>
        <p:spPr/>
        <p:txBody>
          <a:bodyPr/>
          <a:lstStyle/>
          <a:p>
            <a:fld id="{F9F2FC1C-B904-C54D-8912-5FAF5EE900E1}" type="slidenum">
              <a:rPr lang="en-US" smtClean="0"/>
              <a:t>10</a:t>
            </a:fld>
            <a:endParaRPr lang="en-US"/>
          </a:p>
        </p:txBody>
      </p:sp>
    </p:spTree>
    <p:extLst>
      <p:ext uri="{BB962C8B-B14F-4D97-AF65-F5344CB8AC3E}">
        <p14:creationId xmlns:p14="http://schemas.microsoft.com/office/powerpoint/2010/main" val="2730092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FE614-C17A-2C6D-1015-1A884DD3CB6A}"/>
              </a:ext>
            </a:extLst>
          </p:cNvPr>
          <p:cNvSpPr>
            <a:spLocks noGrp="1"/>
          </p:cNvSpPr>
          <p:nvPr>
            <p:ph type="ctrTitle" hasCustomPrompt="1"/>
          </p:nvPr>
        </p:nvSpPr>
        <p:spPr>
          <a:xfrm>
            <a:off x="1524000" y="2978992"/>
            <a:ext cx="9144000" cy="698486"/>
          </a:xfrm>
        </p:spPr>
        <p:txBody>
          <a:bodyPr anchor="b">
            <a:normAutofit/>
          </a:bodyPr>
          <a:lstStyle>
            <a:lvl1pPr algn="ctr">
              <a:defRPr sz="4300"/>
            </a:lvl1pPr>
          </a:lstStyle>
          <a:p>
            <a:r>
              <a:rPr lang="en-US" dirty="0"/>
              <a:t>Presentation Title Goes Here</a:t>
            </a:r>
          </a:p>
        </p:txBody>
      </p:sp>
      <p:sp>
        <p:nvSpPr>
          <p:cNvPr id="3" name="Subtitle 2">
            <a:extLst>
              <a:ext uri="{FF2B5EF4-FFF2-40B4-BE49-F238E27FC236}">
                <a16:creationId xmlns:a16="http://schemas.microsoft.com/office/drawing/2014/main" id="{8F9F3DFD-7071-5588-CC66-C2C6E61AE145}"/>
              </a:ext>
            </a:extLst>
          </p:cNvPr>
          <p:cNvSpPr>
            <a:spLocks noGrp="1"/>
          </p:cNvSpPr>
          <p:nvPr>
            <p:ph type="subTitle" idx="1" hasCustomPrompt="1"/>
          </p:nvPr>
        </p:nvSpPr>
        <p:spPr>
          <a:xfrm>
            <a:off x="1524000" y="3806730"/>
            <a:ext cx="9144000" cy="447215"/>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Date of presentation</a:t>
            </a:r>
          </a:p>
        </p:txBody>
      </p:sp>
      <p:sp>
        <p:nvSpPr>
          <p:cNvPr id="4" name="Date Placeholder 3">
            <a:extLst>
              <a:ext uri="{FF2B5EF4-FFF2-40B4-BE49-F238E27FC236}">
                <a16:creationId xmlns:a16="http://schemas.microsoft.com/office/drawing/2014/main" id="{9F3E88E1-5A55-2C68-8259-48A9FBF23413}"/>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5" name="Footer Placeholder 4">
            <a:extLst>
              <a:ext uri="{FF2B5EF4-FFF2-40B4-BE49-F238E27FC236}">
                <a16:creationId xmlns:a16="http://schemas.microsoft.com/office/drawing/2014/main" id="{BF22E630-7834-1EAE-E33C-820132F9B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5E04BB-8D0A-F739-8585-77C50152BE23}"/>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4" name="Text Placeholder 13">
            <a:extLst>
              <a:ext uri="{FF2B5EF4-FFF2-40B4-BE49-F238E27FC236}">
                <a16:creationId xmlns:a16="http://schemas.microsoft.com/office/drawing/2014/main" id="{7EFEB259-456A-E64B-FD19-EA66506DA61B}"/>
              </a:ext>
            </a:extLst>
          </p:cNvPr>
          <p:cNvSpPr>
            <a:spLocks noGrp="1"/>
          </p:cNvSpPr>
          <p:nvPr>
            <p:ph type="body" sz="quarter" idx="13" hasCustomPrompt="1"/>
          </p:nvPr>
        </p:nvSpPr>
        <p:spPr>
          <a:xfrm>
            <a:off x="1523999" y="4808569"/>
            <a:ext cx="9143999" cy="447215"/>
          </a:xfrm>
        </p:spPr>
        <p:txBody>
          <a:bodyPr>
            <a:normAutofit/>
          </a:bodyPr>
          <a:lstStyle>
            <a:lvl1pPr algn="ctr">
              <a:defRPr sz="2200" b="1"/>
            </a:lvl1pPr>
          </a:lstStyle>
          <a:p>
            <a:pPr lvl="0"/>
            <a:r>
              <a:rPr lang="en-US" dirty="0"/>
              <a:t>Date, presenter names, or delete this</a:t>
            </a:r>
          </a:p>
        </p:txBody>
      </p:sp>
    </p:spTree>
    <p:extLst>
      <p:ext uri="{BB962C8B-B14F-4D97-AF65-F5344CB8AC3E}">
        <p14:creationId xmlns:p14="http://schemas.microsoft.com/office/powerpoint/2010/main" val="129025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62BE1-23FD-4604-5369-390969431F1C}"/>
              </a:ext>
            </a:extLst>
          </p:cNvPr>
          <p:cNvSpPr>
            <a:spLocks noGrp="1"/>
          </p:cNvSpPr>
          <p:nvPr>
            <p:ph type="title" hasCustomPrompt="1"/>
          </p:nvPr>
        </p:nvSpPr>
        <p:spPr/>
        <p:txBody>
          <a:bodyPr/>
          <a:lstStyle/>
          <a:p>
            <a:r>
              <a:rPr lang="en-US" dirty="0"/>
              <a:t>Insert your slide title here</a:t>
            </a:r>
          </a:p>
        </p:txBody>
      </p:sp>
      <p:sp>
        <p:nvSpPr>
          <p:cNvPr id="3" name="Date Placeholder 2">
            <a:extLst>
              <a:ext uri="{FF2B5EF4-FFF2-40B4-BE49-F238E27FC236}">
                <a16:creationId xmlns:a16="http://schemas.microsoft.com/office/drawing/2014/main" id="{8898E68F-56A9-0A4B-C871-7FFFEB447F14}"/>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4" name="Footer Placeholder 3">
            <a:extLst>
              <a:ext uri="{FF2B5EF4-FFF2-40B4-BE49-F238E27FC236}">
                <a16:creationId xmlns:a16="http://schemas.microsoft.com/office/drawing/2014/main" id="{74566562-30E0-26F4-19A7-63F75D3990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CA98FD-D206-160E-256F-649DFF2D5BAC}"/>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1238640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D0A54-1509-8F5E-20C6-4CBFA602BB92}"/>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3" name="Footer Placeholder 2">
            <a:extLst>
              <a:ext uri="{FF2B5EF4-FFF2-40B4-BE49-F238E27FC236}">
                <a16:creationId xmlns:a16="http://schemas.microsoft.com/office/drawing/2014/main" id="{48EFF468-19B3-FC7B-B253-6501A75C31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F2E27DA-34F8-BBD0-71E2-8257BF061E8C}"/>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3145788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he Heart of it All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D0A54-1509-8F5E-20C6-4CBFA602BB92}"/>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3" name="Footer Placeholder 2">
            <a:extLst>
              <a:ext uri="{FF2B5EF4-FFF2-40B4-BE49-F238E27FC236}">
                <a16:creationId xmlns:a16="http://schemas.microsoft.com/office/drawing/2014/main" id="{48EFF468-19B3-FC7B-B253-6501A75C31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F2E27DA-34F8-BBD0-71E2-8257BF061E8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5" name="Rectangle 4">
            <a:extLst>
              <a:ext uri="{FF2B5EF4-FFF2-40B4-BE49-F238E27FC236}">
                <a16:creationId xmlns:a16="http://schemas.microsoft.com/office/drawing/2014/main" id="{6FD69C65-CF39-E92D-4F00-82414C56667A}"/>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63C1AF-E3DE-26B8-FDB4-B0B0F4248CB3}"/>
              </a:ext>
            </a:extLst>
          </p:cNvPr>
          <p:cNvPicPr>
            <a:picLocks noChangeAspect="1"/>
          </p:cNvPicPr>
          <p:nvPr userDrawn="1"/>
        </p:nvPicPr>
        <p:blipFill>
          <a:blip r:embed="rId2"/>
          <a:srcRect/>
          <a:stretch/>
        </p:blipFill>
        <p:spPr>
          <a:xfrm>
            <a:off x="1529779" y="1152939"/>
            <a:ext cx="8635467" cy="4098510"/>
          </a:xfrm>
          <a:prstGeom prst="rect">
            <a:avLst/>
          </a:prstGeom>
        </p:spPr>
      </p:pic>
    </p:spTree>
    <p:extLst>
      <p:ext uri="{BB962C8B-B14F-4D97-AF65-F5344CB8AC3E}">
        <p14:creationId xmlns:p14="http://schemas.microsoft.com/office/powerpoint/2010/main" val="2917441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evelopment log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D0A54-1509-8F5E-20C6-4CBFA602BB92}"/>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3" name="Footer Placeholder 2">
            <a:extLst>
              <a:ext uri="{FF2B5EF4-FFF2-40B4-BE49-F238E27FC236}">
                <a16:creationId xmlns:a16="http://schemas.microsoft.com/office/drawing/2014/main" id="{48EFF468-19B3-FC7B-B253-6501A75C31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F2E27DA-34F8-BBD0-71E2-8257BF061E8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5" name="Rectangle 4">
            <a:extLst>
              <a:ext uri="{FF2B5EF4-FFF2-40B4-BE49-F238E27FC236}">
                <a16:creationId xmlns:a16="http://schemas.microsoft.com/office/drawing/2014/main" id="{6FD69C65-CF39-E92D-4F00-82414C56667A}"/>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5B13C31-E9C8-9E9D-02B6-28E3E55F0BB3}"/>
              </a:ext>
            </a:extLst>
          </p:cNvPr>
          <p:cNvSpPr txBox="1"/>
          <p:nvPr userDrawn="1"/>
        </p:nvSpPr>
        <p:spPr>
          <a:xfrm>
            <a:off x="5040351" y="4591763"/>
            <a:ext cx="6391507" cy="461665"/>
          </a:xfrm>
          <a:prstGeom prst="rect">
            <a:avLst/>
          </a:prstGeom>
          <a:noFill/>
        </p:spPr>
        <p:txBody>
          <a:bodyPr wrap="square" rtlCol="0">
            <a:spAutoFit/>
          </a:bodyPr>
          <a:lstStyle/>
          <a:p>
            <a:r>
              <a:rPr lang="en-US" sz="2400" b="1" dirty="0">
                <a:solidFill>
                  <a:schemeClr val="tx2"/>
                </a:solidFill>
                <a:latin typeface="Arial" panose="020B0604020202020204" pitchFamily="34" charset="0"/>
                <a:cs typeface="Arial" panose="020B0604020202020204" pitchFamily="34" charset="0"/>
              </a:rPr>
              <a:t>odh.ohio.gov</a:t>
            </a:r>
          </a:p>
        </p:txBody>
      </p:sp>
      <p:pic>
        <p:nvPicPr>
          <p:cNvPr id="9" name="Graphic 8">
            <a:extLst>
              <a:ext uri="{FF2B5EF4-FFF2-40B4-BE49-F238E27FC236}">
                <a16:creationId xmlns:a16="http://schemas.microsoft.com/office/drawing/2014/main" id="{6C5AD09B-51CE-5640-0AA7-4F556490866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48591" y="1734607"/>
            <a:ext cx="9836082" cy="2719654"/>
          </a:xfrm>
          <a:prstGeom prst="rect">
            <a:avLst/>
          </a:prstGeom>
        </p:spPr>
      </p:pic>
    </p:spTree>
    <p:extLst>
      <p:ext uri="{BB962C8B-B14F-4D97-AF65-F5344CB8AC3E}">
        <p14:creationId xmlns:p14="http://schemas.microsoft.com/office/powerpoint/2010/main" val="16467632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screen">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7D0A54-1509-8F5E-20C6-4CBFA602BB92}"/>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3" name="Footer Placeholder 2">
            <a:extLst>
              <a:ext uri="{FF2B5EF4-FFF2-40B4-BE49-F238E27FC236}">
                <a16:creationId xmlns:a16="http://schemas.microsoft.com/office/drawing/2014/main" id="{48EFF468-19B3-FC7B-B253-6501A75C31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F2E27DA-34F8-BBD0-71E2-8257BF061E8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5" name="Rectangle 4">
            <a:extLst>
              <a:ext uri="{FF2B5EF4-FFF2-40B4-BE49-F238E27FC236}">
                <a16:creationId xmlns:a16="http://schemas.microsoft.com/office/drawing/2014/main" id="{6FD69C65-CF39-E92D-4F00-82414C56667A}"/>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8EA0557E-403C-D9BC-12F0-21547A89D02D}"/>
              </a:ext>
            </a:extLst>
          </p:cNvPr>
          <p:cNvSpPr>
            <a:spLocks noGrp="1"/>
          </p:cNvSpPr>
          <p:nvPr>
            <p:ph type="pic" sz="quarter" idx="13" hasCustomPrompt="1"/>
          </p:nvPr>
        </p:nvSpPr>
        <p:spPr>
          <a:xfrm>
            <a:off x="0" y="0"/>
            <a:ext cx="12192000" cy="6858000"/>
          </a:xfrm>
        </p:spPr>
        <p:txBody>
          <a:bodyPr/>
          <a:lstStyle/>
          <a:p>
            <a:r>
              <a:rPr lang="en-US" dirty="0"/>
              <a:t>Double-click center of slide to add a full-screen photo</a:t>
            </a:r>
          </a:p>
        </p:txBody>
      </p:sp>
    </p:spTree>
    <p:extLst>
      <p:ext uri="{BB962C8B-B14F-4D97-AF65-F5344CB8AC3E}">
        <p14:creationId xmlns:p14="http://schemas.microsoft.com/office/powerpoint/2010/main" val="709394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2759-65BF-7B71-E39F-42015C2881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B8C54E-42F8-DC95-831F-3C108CFF94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C89E44-FBD2-BEA1-10D6-2E07F29E41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779072-6F6D-3314-5E3D-730B2AD4A40E}"/>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6" name="Footer Placeholder 5">
            <a:extLst>
              <a:ext uri="{FF2B5EF4-FFF2-40B4-BE49-F238E27FC236}">
                <a16:creationId xmlns:a16="http://schemas.microsoft.com/office/drawing/2014/main" id="{D027CA81-665C-DF79-8C32-8E7E40C97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98992B-05EC-65B3-87FF-164A9EED2AAF}"/>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1561523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BC3F7-78DF-6CB1-EDC5-5C0F3B5ED06D}"/>
              </a:ext>
            </a:extLst>
          </p:cNvPr>
          <p:cNvSpPr>
            <a:spLocks noGrp="1"/>
          </p:cNvSpPr>
          <p:nvPr>
            <p:ph type="title" hasCustomPrompt="1"/>
          </p:nvPr>
        </p:nvSpPr>
        <p:spPr>
          <a:xfrm>
            <a:off x="839788" y="223025"/>
            <a:ext cx="3932237" cy="1600200"/>
          </a:xfrm>
        </p:spPr>
        <p:txBody>
          <a:bodyPr anchor="b"/>
          <a:lstStyle>
            <a:lvl1pPr>
              <a:defRPr sz="3200"/>
            </a:lvl1pPr>
          </a:lstStyle>
          <a:p>
            <a:r>
              <a:rPr lang="en-US" dirty="0"/>
              <a:t>A short title can go here if you want </a:t>
            </a:r>
          </a:p>
        </p:txBody>
      </p:sp>
      <p:sp>
        <p:nvSpPr>
          <p:cNvPr id="3" name="Picture Placeholder 2">
            <a:extLst>
              <a:ext uri="{FF2B5EF4-FFF2-40B4-BE49-F238E27FC236}">
                <a16:creationId xmlns:a16="http://schemas.microsoft.com/office/drawing/2014/main" id="{FC1961FF-3CAB-0B1D-60C6-9D6D9261A2CE}"/>
              </a:ext>
            </a:extLst>
          </p:cNvPr>
          <p:cNvSpPr>
            <a:spLocks noGrp="1"/>
          </p:cNvSpPr>
          <p:nvPr>
            <p:ph type="pic" idx="1" hasCustomPrompt="1"/>
          </p:nvPr>
        </p:nvSpPr>
        <p:spPr>
          <a:xfrm>
            <a:off x="5183187" y="987425"/>
            <a:ext cx="6603651" cy="453242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Double-click in this box to add a photo</a:t>
            </a:r>
          </a:p>
        </p:txBody>
      </p:sp>
      <p:sp>
        <p:nvSpPr>
          <p:cNvPr id="4" name="Text Placeholder 3">
            <a:extLst>
              <a:ext uri="{FF2B5EF4-FFF2-40B4-BE49-F238E27FC236}">
                <a16:creationId xmlns:a16="http://schemas.microsoft.com/office/drawing/2014/main" id="{7D57C780-101F-5AC0-D7F1-A9296B479C0D}"/>
              </a:ext>
            </a:extLst>
          </p:cNvPr>
          <p:cNvSpPr>
            <a:spLocks noGrp="1"/>
          </p:cNvSpPr>
          <p:nvPr>
            <p:ph type="body" sz="half" idx="2" hasCustomPrompt="1"/>
          </p:nvPr>
        </p:nvSpPr>
        <p:spPr>
          <a:xfrm>
            <a:off x="839788" y="2057401"/>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 small amount of text can go here</a:t>
            </a:r>
          </a:p>
        </p:txBody>
      </p:sp>
      <p:sp>
        <p:nvSpPr>
          <p:cNvPr id="5" name="Date Placeholder 4">
            <a:extLst>
              <a:ext uri="{FF2B5EF4-FFF2-40B4-BE49-F238E27FC236}">
                <a16:creationId xmlns:a16="http://schemas.microsoft.com/office/drawing/2014/main" id="{9E51091E-CE62-9F06-A666-C3A06AED0AC2}"/>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6" name="Footer Placeholder 5">
            <a:extLst>
              <a:ext uri="{FF2B5EF4-FFF2-40B4-BE49-F238E27FC236}">
                <a16:creationId xmlns:a16="http://schemas.microsoft.com/office/drawing/2014/main" id="{FD59AE35-14D2-2DAB-34DB-60247B5F34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08A9D6-D6B6-CC61-E9A1-23B63B31F6BC}"/>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1818359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BE99CAA-8783-AA4F-8E32-6CB4A648AA17}" type="datetimeFigureOut">
              <a:rPr lang="en-US"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1031008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E99CAA-8783-AA4F-8E32-6CB4A648AA17}" type="datetimeFigureOut">
              <a:rPr lang="en-US"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1295904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BE99CAA-8783-AA4F-8E32-6CB4A648AA17}" type="datetimeFigureOut">
              <a:rPr lang="en-US" smtClean="0"/>
              <a:t>11/12/24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4260462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7567-296C-688B-7C4D-50F553FF16E9}"/>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5CBF7797-A798-4F54-8CDD-2AC539A561F9}"/>
              </a:ext>
            </a:extLst>
          </p:cNvPr>
          <p:cNvSpPr>
            <a:spLocks noGrp="1"/>
          </p:cNvSpPr>
          <p:nvPr>
            <p:ph idx="1" hasCustomPrompt="1"/>
          </p:nvPr>
        </p:nvSpPr>
        <p:spPr/>
        <p:txBody>
          <a:bodyPr/>
          <a:lstStyle/>
          <a:p>
            <a:pPr lvl="0"/>
            <a:r>
              <a:rPr lang="en-US" dirty="0"/>
              <a:t>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497B4CB-3376-C32E-1996-3B8F404431B8}"/>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5" name="Footer Placeholder 4">
            <a:extLst>
              <a:ext uri="{FF2B5EF4-FFF2-40B4-BE49-F238E27FC236}">
                <a16:creationId xmlns:a16="http://schemas.microsoft.com/office/drawing/2014/main" id="{D29606C8-C17E-DCF8-2CEC-0AB0DCF601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05E2F0-1ED3-990B-8BBD-E5731DB5CC4D}"/>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1305286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picture containing screenshot, blue, graphics, colorfulness&#10;&#10;Description automatically generated">
            <a:extLst>
              <a:ext uri="{FF2B5EF4-FFF2-40B4-BE49-F238E27FC236}">
                <a16:creationId xmlns:a16="http://schemas.microsoft.com/office/drawing/2014/main" id="{B998B966-BD30-91D6-572D-9092A529AA21}"/>
              </a:ext>
            </a:extLst>
          </p:cNvPr>
          <p:cNvPicPr>
            <a:picLocks noChangeAspect="1"/>
          </p:cNvPicPr>
          <p:nvPr userDrawn="1"/>
        </p:nvPicPr>
        <p:blipFill rotWithShape="1">
          <a:blip r:embed="rId2"/>
          <a:srcRect l="31457" t="14804" b="686"/>
          <a:stretch/>
        </p:blipFill>
        <p:spPr>
          <a:xfrm>
            <a:off x="0" y="1"/>
            <a:ext cx="5562233" cy="6858000"/>
          </a:xfrm>
          <a:prstGeom prst="rect">
            <a:avLst/>
          </a:prstGeom>
        </p:spPr>
      </p:pic>
      <p:sp>
        <p:nvSpPr>
          <p:cNvPr id="2" name="Title 1">
            <a:extLst>
              <a:ext uri="{FF2B5EF4-FFF2-40B4-BE49-F238E27FC236}">
                <a16:creationId xmlns:a16="http://schemas.microsoft.com/office/drawing/2014/main" id="{2CEFE614-C17A-2C6D-1015-1A884DD3CB6A}"/>
              </a:ext>
            </a:extLst>
          </p:cNvPr>
          <p:cNvSpPr>
            <a:spLocks noGrp="1"/>
          </p:cNvSpPr>
          <p:nvPr>
            <p:ph type="ctrTitle" hasCustomPrompt="1"/>
          </p:nvPr>
        </p:nvSpPr>
        <p:spPr>
          <a:xfrm>
            <a:off x="1524000" y="2978992"/>
            <a:ext cx="9144000" cy="698486"/>
          </a:xfrm>
        </p:spPr>
        <p:txBody>
          <a:bodyPr anchor="b">
            <a:normAutofit/>
          </a:bodyPr>
          <a:lstStyle>
            <a:lvl1pPr algn="ctr">
              <a:defRPr sz="4300"/>
            </a:lvl1pPr>
          </a:lstStyle>
          <a:p>
            <a:r>
              <a:rPr lang="en-US" dirty="0"/>
              <a:t>Presentation Title Goes Here</a:t>
            </a:r>
          </a:p>
        </p:txBody>
      </p:sp>
      <p:sp>
        <p:nvSpPr>
          <p:cNvPr id="3" name="Subtitle 2">
            <a:extLst>
              <a:ext uri="{FF2B5EF4-FFF2-40B4-BE49-F238E27FC236}">
                <a16:creationId xmlns:a16="http://schemas.microsoft.com/office/drawing/2014/main" id="{8F9F3DFD-7071-5588-CC66-C2C6E61AE145}"/>
              </a:ext>
            </a:extLst>
          </p:cNvPr>
          <p:cNvSpPr>
            <a:spLocks noGrp="1"/>
          </p:cNvSpPr>
          <p:nvPr>
            <p:ph type="subTitle" idx="1" hasCustomPrompt="1"/>
          </p:nvPr>
        </p:nvSpPr>
        <p:spPr>
          <a:xfrm>
            <a:off x="1524000" y="3806730"/>
            <a:ext cx="9144000" cy="447215"/>
          </a:xfrm>
        </p:spPr>
        <p:txBody>
          <a:bodyPr/>
          <a:lstStyle>
            <a:lvl1pPr marL="0" indent="0" algn="ctr">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 Date of presentation</a:t>
            </a:r>
          </a:p>
        </p:txBody>
      </p:sp>
      <p:sp>
        <p:nvSpPr>
          <p:cNvPr id="4" name="Date Placeholder 3">
            <a:extLst>
              <a:ext uri="{FF2B5EF4-FFF2-40B4-BE49-F238E27FC236}">
                <a16:creationId xmlns:a16="http://schemas.microsoft.com/office/drawing/2014/main" id="{9F3E88E1-5A55-2C68-8259-48A9FBF23413}"/>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5" name="Footer Placeholder 4">
            <a:extLst>
              <a:ext uri="{FF2B5EF4-FFF2-40B4-BE49-F238E27FC236}">
                <a16:creationId xmlns:a16="http://schemas.microsoft.com/office/drawing/2014/main" id="{BF22E630-7834-1EAE-E33C-820132F9B0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5E04BB-8D0A-F739-8585-77C50152BE23}"/>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4" name="Text Placeholder 13">
            <a:extLst>
              <a:ext uri="{FF2B5EF4-FFF2-40B4-BE49-F238E27FC236}">
                <a16:creationId xmlns:a16="http://schemas.microsoft.com/office/drawing/2014/main" id="{7EFEB259-456A-E64B-FD19-EA66506DA61B}"/>
              </a:ext>
            </a:extLst>
          </p:cNvPr>
          <p:cNvSpPr>
            <a:spLocks noGrp="1"/>
          </p:cNvSpPr>
          <p:nvPr>
            <p:ph type="body" sz="quarter" idx="13" hasCustomPrompt="1"/>
          </p:nvPr>
        </p:nvSpPr>
        <p:spPr>
          <a:xfrm>
            <a:off x="1523999" y="4808569"/>
            <a:ext cx="9143999" cy="447215"/>
          </a:xfrm>
        </p:spPr>
        <p:txBody>
          <a:bodyPr>
            <a:normAutofit/>
          </a:bodyPr>
          <a:lstStyle>
            <a:lvl1pPr algn="ctr">
              <a:defRPr sz="2200" b="1"/>
            </a:lvl1pPr>
          </a:lstStyle>
          <a:p>
            <a:pPr lvl="0"/>
            <a:r>
              <a:rPr lang="en-US" dirty="0"/>
              <a:t>Date, presenter names, or delete this</a:t>
            </a:r>
          </a:p>
        </p:txBody>
      </p:sp>
    </p:spTree>
    <p:extLst>
      <p:ext uri="{BB962C8B-B14F-4D97-AF65-F5344CB8AC3E}">
        <p14:creationId xmlns:p14="http://schemas.microsoft.com/office/powerpoint/2010/main" val="8885625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E99CAA-8783-AA4F-8E32-6CB4A648AA17}" type="datetimeFigureOut">
              <a:rPr lang="en-US"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2037436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BE99CAA-8783-AA4F-8E32-6CB4A648AA17}" type="datetimeFigureOut">
              <a:rPr lang="en-US" smtClean="0"/>
              <a:t>11/12/24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14180150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E99CAA-8783-AA4F-8E32-6CB4A648AA17}" type="datetimeFigureOut">
              <a:rPr lang="en-US" smtClean="0"/>
              <a:t>11/12/24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36746926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E99CAA-8783-AA4F-8E32-6CB4A648AA17}" type="datetimeFigureOut">
              <a:rPr lang="en-US" smtClean="0"/>
              <a:t>11/12/24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154987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E99CAA-8783-AA4F-8E32-6CB4A648AA17}" type="datetimeFigureOut">
              <a:rPr lang="en-US" smtClean="0"/>
              <a:t>11/12/24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2488100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BE99CAA-8783-AA4F-8E32-6CB4A648AA17}" type="datetimeFigureOut">
              <a:rPr lang="en-US" smtClean="0"/>
              <a:t>11/12/24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30003158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E99CAA-8783-AA4F-8E32-6CB4A648AA17}" type="datetimeFigureOut">
              <a:rPr lang="en-US"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19463676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E99CAA-8783-AA4F-8E32-6CB4A648AA17}" type="datetimeFigureOut">
              <a:rPr lang="en-US" smtClean="0"/>
              <a:t>11/12/24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543557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0389EF8-6B03-DF8E-149D-F3E8C693FBD1}"/>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5" name="Footer Placeholder 4">
            <a:extLst>
              <a:ext uri="{FF2B5EF4-FFF2-40B4-BE49-F238E27FC236}">
                <a16:creationId xmlns:a16="http://schemas.microsoft.com/office/drawing/2014/main" id="{7F5A1566-F60B-D737-EBB6-D74B02DC95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EE6B36-0C90-FD3C-C497-F0CC3E0D5D7F}"/>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7" name="Rectangle 6">
            <a:extLst>
              <a:ext uri="{FF2B5EF4-FFF2-40B4-BE49-F238E27FC236}">
                <a16:creationId xmlns:a16="http://schemas.microsoft.com/office/drawing/2014/main" id="{7439CC93-5744-3B91-AAAC-B3AC7E6773E3}"/>
              </a:ext>
            </a:extLst>
          </p:cNvPr>
          <p:cNvSpPr/>
          <p:nvPr userDrawn="1"/>
        </p:nvSpPr>
        <p:spPr>
          <a:xfrm>
            <a:off x="0" y="2478959"/>
            <a:ext cx="12192000" cy="1957233"/>
          </a:xfrm>
          <a:prstGeom prst="rect">
            <a:avLst/>
          </a:prstGeom>
          <a:solidFill>
            <a:srgbClr val="0932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ECE74988-C28F-89E5-F079-E1D9005B4F64}"/>
              </a:ext>
            </a:extLst>
          </p:cNvPr>
          <p:cNvSpPr>
            <a:spLocks noGrp="1"/>
          </p:cNvSpPr>
          <p:nvPr>
            <p:ph type="body" sz="quarter" idx="13" hasCustomPrompt="1"/>
          </p:nvPr>
        </p:nvSpPr>
        <p:spPr>
          <a:xfrm>
            <a:off x="838200" y="2941982"/>
            <a:ext cx="10287000" cy="485637"/>
          </a:xfrm>
        </p:spPr>
        <p:txBody>
          <a:bodyPr>
            <a:normAutofit/>
          </a:bodyPr>
          <a:lstStyle>
            <a:lvl1pPr>
              <a:defRPr sz="3200" b="1">
                <a:solidFill>
                  <a:schemeClr val="bg1"/>
                </a:solidFill>
              </a:defRPr>
            </a:lvl1pPr>
          </a:lstStyle>
          <a:p>
            <a:pPr lvl="0"/>
            <a:r>
              <a:rPr lang="en-US" dirty="0"/>
              <a:t>Slide Title (or Presenter’s Name)</a:t>
            </a:r>
          </a:p>
        </p:txBody>
      </p:sp>
      <p:sp>
        <p:nvSpPr>
          <p:cNvPr id="11" name="Text Placeholder 9">
            <a:extLst>
              <a:ext uri="{FF2B5EF4-FFF2-40B4-BE49-F238E27FC236}">
                <a16:creationId xmlns:a16="http://schemas.microsoft.com/office/drawing/2014/main" id="{C6340DF2-2AD2-9100-62C4-A1DCB2C0DAB8}"/>
              </a:ext>
            </a:extLst>
          </p:cNvPr>
          <p:cNvSpPr>
            <a:spLocks noGrp="1"/>
          </p:cNvSpPr>
          <p:nvPr>
            <p:ph type="body" sz="quarter" idx="14" hasCustomPrompt="1"/>
          </p:nvPr>
        </p:nvSpPr>
        <p:spPr>
          <a:xfrm>
            <a:off x="841515" y="3427619"/>
            <a:ext cx="10287000" cy="485637"/>
          </a:xfrm>
        </p:spPr>
        <p:txBody>
          <a:bodyPr>
            <a:normAutofit/>
          </a:bodyPr>
          <a:lstStyle>
            <a:lvl1pPr>
              <a:defRPr sz="3200" b="0">
                <a:solidFill>
                  <a:schemeClr val="bg1"/>
                </a:solidFill>
              </a:defRPr>
            </a:lvl1pPr>
          </a:lstStyle>
          <a:p>
            <a:pPr lvl="0"/>
            <a:r>
              <a:rPr lang="en-US" dirty="0"/>
              <a:t>Slide subtitle (or presenter’s title/organization)</a:t>
            </a:r>
          </a:p>
        </p:txBody>
      </p:sp>
    </p:spTree>
    <p:extLst>
      <p:ext uri="{BB962C8B-B14F-4D97-AF65-F5344CB8AC3E}">
        <p14:creationId xmlns:p14="http://schemas.microsoft.com/office/powerpoint/2010/main" val="1955389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hoto and sl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7567-296C-688B-7C4D-50F553FF16E9}"/>
              </a:ext>
            </a:extLst>
          </p:cNvPr>
          <p:cNvSpPr>
            <a:spLocks noGrp="1"/>
          </p:cNvSpPr>
          <p:nvPr>
            <p:ph type="title" hasCustomPrompt="1"/>
          </p:nvPr>
        </p:nvSpPr>
        <p:spPr>
          <a:xfrm>
            <a:off x="5295157" y="714564"/>
            <a:ext cx="6264052" cy="756009"/>
          </a:xfrm>
        </p:spPr>
        <p:txBody>
          <a:bodyPr/>
          <a:lstStyle/>
          <a:p>
            <a:r>
              <a:rPr lang="en-US" dirty="0"/>
              <a:t>Slide Title</a:t>
            </a:r>
          </a:p>
        </p:txBody>
      </p:sp>
      <p:sp>
        <p:nvSpPr>
          <p:cNvPr id="3" name="Content Placeholder 2">
            <a:extLst>
              <a:ext uri="{FF2B5EF4-FFF2-40B4-BE49-F238E27FC236}">
                <a16:creationId xmlns:a16="http://schemas.microsoft.com/office/drawing/2014/main" id="{5CBF7797-A798-4F54-8CDD-2AC539A561F9}"/>
              </a:ext>
            </a:extLst>
          </p:cNvPr>
          <p:cNvSpPr>
            <a:spLocks noGrp="1"/>
          </p:cNvSpPr>
          <p:nvPr>
            <p:ph idx="1" hasCustomPrompt="1"/>
          </p:nvPr>
        </p:nvSpPr>
        <p:spPr>
          <a:xfrm>
            <a:off x="5295156" y="1467397"/>
            <a:ext cx="6264051" cy="4575175"/>
          </a:xfrm>
        </p:spPr>
        <p:txBody>
          <a:bodyPr/>
          <a:lstStyle/>
          <a:p>
            <a:pPr lvl="0"/>
            <a:r>
              <a:rPr lang="en-US" dirty="0"/>
              <a:t>Slide content</a:t>
            </a:r>
          </a:p>
        </p:txBody>
      </p:sp>
      <p:sp>
        <p:nvSpPr>
          <p:cNvPr id="4" name="Date Placeholder 3">
            <a:extLst>
              <a:ext uri="{FF2B5EF4-FFF2-40B4-BE49-F238E27FC236}">
                <a16:creationId xmlns:a16="http://schemas.microsoft.com/office/drawing/2014/main" id="{D497B4CB-3376-C32E-1996-3B8F404431B8}"/>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5" name="Footer Placeholder 4">
            <a:extLst>
              <a:ext uri="{FF2B5EF4-FFF2-40B4-BE49-F238E27FC236}">
                <a16:creationId xmlns:a16="http://schemas.microsoft.com/office/drawing/2014/main" id="{D29606C8-C17E-DCF8-2CEC-0AB0DCF601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05E2F0-1ED3-990B-8BBD-E5731DB5CC4D}"/>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0" name="Rectangle 9">
            <a:extLst>
              <a:ext uri="{FF2B5EF4-FFF2-40B4-BE49-F238E27FC236}">
                <a16:creationId xmlns:a16="http://schemas.microsoft.com/office/drawing/2014/main" id="{E35A4401-5180-C3CC-411C-77852D81BA57}"/>
              </a:ext>
            </a:extLst>
          </p:cNvPr>
          <p:cNvSpPr/>
          <p:nvPr userDrawn="1"/>
        </p:nvSpPr>
        <p:spPr>
          <a:xfrm>
            <a:off x="43070" y="0"/>
            <a:ext cx="493163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B760B0E9-4488-F7A1-E840-81CFDB8D3105}"/>
              </a:ext>
            </a:extLst>
          </p:cNvPr>
          <p:cNvSpPr>
            <a:spLocks noGrp="1"/>
          </p:cNvSpPr>
          <p:nvPr>
            <p:ph type="pic" sz="quarter" idx="13" hasCustomPrompt="1"/>
          </p:nvPr>
        </p:nvSpPr>
        <p:spPr>
          <a:xfrm>
            <a:off x="0" y="0"/>
            <a:ext cx="4840288" cy="6858000"/>
          </a:xfrm>
        </p:spPr>
        <p:txBody>
          <a:bodyPr/>
          <a:lstStyle/>
          <a:p>
            <a:r>
              <a:rPr lang="en-US" dirty="0"/>
              <a:t>Double-click to add a photo</a:t>
            </a:r>
          </a:p>
        </p:txBody>
      </p:sp>
      <p:sp>
        <p:nvSpPr>
          <p:cNvPr id="11" name="Rectangle 10">
            <a:extLst>
              <a:ext uri="{FF2B5EF4-FFF2-40B4-BE49-F238E27FC236}">
                <a16:creationId xmlns:a16="http://schemas.microsoft.com/office/drawing/2014/main" id="{3D4CD565-9BCF-6EC3-9850-A20B1235ABF4}"/>
              </a:ext>
            </a:extLst>
          </p:cNvPr>
          <p:cNvSpPr/>
          <p:nvPr userDrawn="1"/>
        </p:nvSpPr>
        <p:spPr>
          <a:xfrm>
            <a:off x="5382014" y="0"/>
            <a:ext cx="1375611" cy="11550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691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hoto and sl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7567-296C-688B-7C4D-50F553FF16E9}"/>
              </a:ext>
            </a:extLst>
          </p:cNvPr>
          <p:cNvSpPr>
            <a:spLocks noGrp="1"/>
          </p:cNvSpPr>
          <p:nvPr>
            <p:ph type="title" hasCustomPrompt="1"/>
          </p:nvPr>
        </p:nvSpPr>
        <p:spPr>
          <a:xfrm>
            <a:off x="5295157" y="714564"/>
            <a:ext cx="6264052" cy="756009"/>
          </a:xfrm>
        </p:spPr>
        <p:txBody>
          <a:bodyPr/>
          <a:lstStyle/>
          <a:p>
            <a:r>
              <a:rPr lang="en-US" dirty="0"/>
              <a:t>Slide Title</a:t>
            </a:r>
          </a:p>
        </p:txBody>
      </p:sp>
      <p:sp>
        <p:nvSpPr>
          <p:cNvPr id="3" name="Content Placeholder 2">
            <a:extLst>
              <a:ext uri="{FF2B5EF4-FFF2-40B4-BE49-F238E27FC236}">
                <a16:creationId xmlns:a16="http://schemas.microsoft.com/office/drawing/2014/main" id="{5CBF7797-A798-4F54-8CDD-2AC539A561F9}"/>
              </a:ext>
            </a:extLst>
          </p:cNvPr>
          <p:cNvSpPr>
            <a:spLocks noGrp="1"/>
          </p:cNvSpPr>
          <p:nvPr>
            <p:ph idx="1" hasCustomPrompt="1"/>
          </p:nvPr>
        </p:nvSpPr>
        <p:spPr>
          <a:xfrm>
            <a:off x="5295156" y="1467397"/>
            <a:ext cx="6264051" cy="4575175"/>
          </a:xfrm>
        </p:spPr>
        <p:txBody>
          <a:bodyPr/>
          <a:lstStyle/>
          <a:p>
            <a:pPr lvl="0"/>
            <a:r>
              <a:rPr lang="en-US" dirty="0"/>
              <a:t>Slide content</a:t>
            </a:r>
          </a:p>
        </p:txBody>
      </p:sp>
      <p:sp>
        <p:nvSpPr>
          <p:cNvPr id="4" name="Date Placeholder 3">
            <a:extLst>
              <a:ext uri="{FF2B5EF4-FFF2-40B4-BE49-F238E27FC236}">
                <a16:creationId xmlns:a16="http://schemas.microsoft.com/office/drawing/2014/main" id="{D497B4CB-3376-C32E-1996-3B8F404431B8}"/>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5" name="Footer Placeholder 4">
            <a:extLst>
              <a:ext uri="{FF2B5EF4-FFF2-40B4-BE49-F238E27FC236}">
                <a16:creationId xmlns:a16="http://schemas.microsoft.com/office/drawing/2014/main" id="{D29606C8-C17E-DCF8-2CEC-0AB0DCF601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05E2F0-1ED3-990B-8BBD-E5731DB5CC4D}"/>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0" name="Rectangle 9">
            <a:extLst>
              <a:ext uri="{FF2B5EF4-FFF2-40B4-BE49-F238E27FC236}">
                <a16:creationId xmlns:a16="http://schemas.microsoft.com/office/drawing/2014/main" id="{E35A4401-5180-C3CC-411C-77852D81BA57}"/>
              </a:ext>
            </a:extLst>
          </p:cNvPr>
          <p:cNvSpPr/>
          <p:nvPr userDrawn="1"/>
        </p:nvSpPr>
        <p:spPr>
          <a:xfrm>
            <a:off x="43070" y="0"/>
            <a:ext cx="4931634"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B760B0E9-4488-F7A1-E840-81CFDB8D3105}"/>
              </a:ext>
            </a:extLst>
          </p:cNvPr>
          <p:cNvSpPr>
            <a:spLocks noGrp="1"/>
          </p:cNvSpPr>
          <p:nvPr>
            <p:ph type="pic" sz="quarter" idx="13" hasCustomPrompt="1"/>
          </p:nvPr>
        </p:nvSpPr>
        <p:spPr>
          <a:xfrm>
            <a:off x="0" y="0"/>
            <a:ext cx="4840288" cy="6858000"/>
          </a:xfrm>
        </p:spPr>
        <p:txBody>
          <a:bodyPr/>
          <a:lstStyle/>
          <a:p>
            <a:r>
              <a:rPr lang="en-US" dirty="0"/>
              <a:t>Double-click to add a photo</a:t>
            </a:r>
          </a:p>
        </p:txBody>
      </p:sp>
      <p:sp>
        <p:nvSpPr>
          <p:cNvPr id="11" name="Rectangle 10">
            <a:extLst>
              <a:ext uri="{FF2B5EF4-FFF2-40B4-BE49-F238E27FC236}">
                <a16:creationId xmlns:a16="http://schemas.microsoft.com/office/drawing/2014/main" id="{3D4CD565-9BCF-6EC3-9850-A20B1235ABF4}"/>
              </a:ext>
            </a:extLst>
          </p:cNvPr>
          <p:cNvSpPr/>
          <p:nvPr userDrawn="1"/>
        </p:nvSpPr>
        <p:spPr>
          <a:xfrm>
            <a:off x="5382014" y="0"/>
            <a:ext cx="1375611" cy="11550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23436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three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dirty="0"/>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0" y="1825625"/>
            <a:ext cx="3316357"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1" name="Content Placeholder 2">
            <a:extLst>
              <a:ext uri="{FF2B5EF4-FFF2-40B4-BE49-F238E27FC236}">
                <a16:creationId xmlns:a16="http://schemas.microsoft.com/office/drawing/2014/main" id="{9CC4CDF6-3F4C-D0FE-7E3B-158BD8BDA9B9}"/>
              </a:ext>
            </a:extLst>
          </p:cNvPr>
          <p:cNvSpPr>
            <a:spLocks noGrp="1"/>
          </p:cNvSpPr>
          <p:nvPr>
            <p:ph sz="half" idx="13" hasCustomPrompt="1"/>
          </p:nvPr>
        </p:nvSpPr>
        <p:spPr>
          <a:xfrm>
            <a:off x="4437821" y="1819001"/>
            <a:ext cx="3316357"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49637E2B-9D47-BD4B-C311-335FA4A3F0E3}"/>
              </a:ext>
            </a:extLst>
          </p:cNvPr>
          <p:cNvSpPr>
            <a:spLocks noGrp="1"/>
          </p:cNvSpPr>
          <p:nvPr>
            <p:ph sz="half" idx="14" hasCustomPrompt="1"/>
          </p:nvPr>
        </p:nvSpPr>
        <p:spPr>
          <a:xfrm>
            <a:off x="8037443" y="1819001"/>
            <a:ext cx="3316357"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3618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four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dirty="0"/>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1" y="1825625"/>
            <a:ext cx="246159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5" name="Content Placeholder 2">
            <a:extLst>
              <a:ext uri="{FF2B5EF4-FFF2-40B4-BE49-F238E27FC236}">
                <a16:creationId xmlns:a16="http://schemas.microsoft.com/office/drawing/2014/main" id="{D5F3F283-DE41-8A64-A6C3-E37C239ACC0D}"/>
              </a:ext>
            </a:extLst>
          </p:cNvPr>
          <p:cNvSpPr>
            <a:spLocks noGrp="1"/>
          </p:cNvSpPr>
          <p:nvPr>
            <p:ph sz="half" idx="13" hasCustomPrompt="1"/>
          </p:nvPr>
        </p:nvSpPr>
        <p:spPr>
          <a:xfrm>
            <a:off x="3485323" y="1819001"/>
            <a:ext cx="246159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3ABB7F53-2709-4DF0-7E5D-C089CC44D455}"/>
              </a:ext>
            </a:extLst>
          </p:cNvPr>
          <p:cNvSpPr>
            <a:spLocks noGrp="1"/>
          </p:cNvSpPr>
          <p:nvPr>
            <p:ph sz="half" idx="14" hasCustomPrompt="1"/>
          </p:nvPr>
        </p:nvSpPr>
        <p:spPr>
          <a:xfrm>
            <a:off x="6132445" y="1819001"/>
            <a:ext cx="246159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FBB8C4E5-2286-EC38-2899-81559387D4D6}"/>
              </a:ext>
            </a:extLst>
          </p:cNvPr>
          <p:cNvSpPr>
            <a:spLocks noGrp="1"/>
          </p:cNvSpPr>
          <p:nvPr>
            <p:ph sz="half" idx="15" hasCustomPrompt="1"/>
          </p:nvPr>
        </p:nvSpPr>
        <p:spPr>
          <a:xfrm>
            <a:off x="8779567" y="1812377"/>
            <a:ext cx="246159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2387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2 content areas w/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dirty="0"/>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0" y="1825625"/>
            <a:ext cx="518160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FEF4E72-3870-7256-5E70-69560C80545E}"/>
              </a:ext>
            </a:extLst>
          </p:cNvPr>
          <p:cNvSpPr>
            <a:spLocks noGrp="1"/>
          </p:cNvSpPr>
          <p:nvPr>
            <p:ph sz="half" idx="2" hasCustomPrompt="1"/>
          </p:nvPr>
        </p:nvSpPr>
        <p:spPr>
          <a:xfrm>
            <a:off x="6172200" y="1825625"/>
            <a:ext cx="5181600" cy="4351338"/>
          </a:xfrm>
        </p:spPr>
        <p:txBody>
          <a:body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9" name="Picture Placeholder 8">
            <a:extLst>
              <a:ext uri="{FF2B5EF4-FFF2-40B4-BE49-F238E27FC236}">
                <a16:creationId xmlns:a16="http://schemas.microsoft.com/office/drawing/2014/main" id="{F42FDEFD-E470-3CC1-D67C-697E4D9F9882}"/>
              </a:ext>
            </a:extLst>
          </p:cNvPr>
          <p:cNvSpPr>
            <a:spLocks noGrp="1"/>
          </p:cNvSpPr>
          <p:nvPr>
            <p:ph type="pic" sz="quarter" idx="13" hasCustomPrompt="1"/>
          </p:nvPr>
        </p:nvSpPr>
        <p:spPr>
          <a:xfrm>
            <a:off x="838200" y="5899150"/>
            <a:ext cx="5181600" cy="365125"/>
          </a:xfrm>
        </p:spPr>
        <p:txBody>
          <a:bodyPr>
            <a:normAutofit/>
          </a:bodyPr>
          <a:lstStyle>
            <a:lvl1pPr>
              <a:defRPr sz="1600" i="1"/>
            </a:lvl1pPr>
          </a:lstStyle>
          <a:p>
            <a:r>
              <a:rPr lang="en-US" dirty="0"/>
              <a:t>Photo or chart caption</a:t>
            </a:r>
          </a:p>
        </p:txBody>
      </p:sp>
      <p:sp>
        <p:nvSpPr>
          <p:cNvPr id="10" name="Picture Placeholder 8">
            <a:extLst>
              <a:ext uri="{FF2B5EF4-FFF2-40B4-BE49-F238E27FC236}">
                <a16:creationId xmlns:a16="http://schemas.microsoft.com/office/drawing/2014/main" id="{C6AC48F6-4B6A-12A6-853B-937D463051BA}"/>
              </a:ext>
            </a:extLst>
          </p:cNvPr>
          <p:cNvSpPr>
            <a:spLocks noGrp="1"/>
          </p:cNvSpPr>
          <p:nvPr>
            <p:ph type="pic" sz="quarter" idx="14" hasCustomPrompt="1"/>
          </p:nvPr>
        </p:nvSpPr>
        <p:spPr>
          <a:xfrm>
            <a:off x="6172200" y="5899150"/>
            <a:ext cx="5181600" cy="365125"/>
          </a:xfrm>
        </p:spPr>
        <p:txBody>
          <a:bodyPr>
            <a:normAutofit/>
          </a:bodyPr>
          <a:lstStyle>
            <a:lvl1pPr>
              <a:defRPr sz="1600" i="1"/>
            </a:lvl1pPr>
          </a:lstStyle>
          <a:p>
            <a:r>
              <a:rPr lang="en-US" dirty="0"/>
              <a:t>Photo or chart caption</a:t>
            </a:r>
          </a:p>
        </p:txBody>
      </p:sp>
    </p:spTree>
    <p:extLst>
      <p:ext uri="{BB962C8B-B14F-4D97-AF65-F5344CB8AC3E}">
        <p14:creationId xmlns:p14="http://schemas.microsoft.com/office/powerpoint/2010/main" val="138008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E99CAA-8783-AA4F-8E32-6CB4A648AA17}" type="datetimeFigureOut">
              <a:rPr kumimoji="0" lang="en-US" sz="1200" b="0" i="0" u="none" strike="noStrike" kern="1200" cap="none" spc="0" normalizeH="0" baseline="0" noProof="0" smtClean="0">
                <a:ln>
                  <a:noFill/>
                </a:ln>
                <a:solidFill>
                  <a:srgbClr val="000000">
                    <a:tint val="75000"/>
                  </a:srgbClr>
                </a:solidFill>
                <a:effectLst/>
                <a:uLnTx/>
                <a:uFillTx/>
                <a:latin typeface="Source Sans Pr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11/12/24</a:t>
            </a:fld>
            <a:endParaRPr kumimoji="0" lang="en-US" sz="1200" b="0" i="0" u="none" strike="noStrike" kern="1200" cap="none" spc="0" normalizeH="0" baseline="0" noProof="0">
              <a:ln>
                <a:noFill/>
              </a:ln>
              <a:solidFill>
                <a:srgbClr val="000000">
                  <a:tint val="75000"/>
                </a:srgbClr>
              </a:solidFill>
              <a:effectLst/>
              <a:uLnTx/>
              <a:uFillTx/>
              <a:latin typeface="Source Sans Pro"/>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Source Sans Pro"/>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B0D76-416E-A848-A852-F384D553907A}" type="slidenum">
              <a:rPr kumimoji="0" lang="en-US" sz="1200" b="0" i="0" u="none" strike="noStrike" kern="1200" cap="none" spc="0" normalizeH="0" baseline="0" noProof="0" smtClean="0">
                <a:ln>
                  <a:noFill/>
                </a:ln>
                <a:solidFill>
                  <a:srgbClr val="000000">
                    <a:tint val="75000"/>
                  </a:srgbClr>
                </a:solidFill>
                <a:effectLst/>
                <a:uLnTx/>
                <a:uFillTx/>
                <a:latin typeface="Source Sans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Source Sans Pro"/>
              <a:ea typeface="+mn-ea"/>
              <a:cs typeface="+mn-cs"/>
            </a:endParaRPr>
          </a:p>
        </p:txBody>
      </p:sp>
    </p:spTree>
    <p:extLst>
      <p:ext uri="{BB962C8B-B14F-4D97-AF65-F5344CB8AC3E}">
        <p14:creationId xmlns:p14="http://schemas.microsoft.com/office/powerpoint/2010/main" val="1214815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0389EF8-6B03-DF8E-149D-F3E8C693FBD1}"/>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5" name="Footer Placeholder 4">
            <a:extLst>
              <a:ext uri="{FF2B5EF4-FFF2-40B4-BE49-F238E27FC236}">
                <a16:creationId xmlns:a16="http://schemas.microsoft.com/office/drawing/2014/main" id="{7F5A1566-F60B-D737-EBB6-D74B02DC95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EE6B36-0C90-FD3C-C497-F0CC3E0D5D7F}"/>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7" name="Rectangle 6">
            <a:extLst>
              <a:ext uri="{FF2B5EF4-FFF2-40B4-BE49-F238E27FC236}">
                <a16:creationId xmlns:a16="http://schemas.microsoft.com/office/drawing/2014/main" id="{7439CC93-5744-3B91-AAAC-B3AC7E6773E3}"/>
              </a:ext>
            </a:extLst>
          </p:cNvPr>
          <p:cNvSpPr/>
          <p:nvPr userDrawn="1"/>
        </p:nvSpPr>
        <p:spPr>
          <a:xfrm>
            <a:off x="0" y="2478959"/>
            <a:ext cx="12192000" cy="195723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a:extLst>
              <a:ext uri="{FF2B5EF4-FFF2-40B4-BE49-F238E27FC236}">
                <a16:creationId xmlns:a16="http://schemas.microsoft.com/office/drawing/2014/main" id="{ECE74988-C28F-89E5-F079-E1D9005B4F64}"/>
              </a:ext>
            </a:extLst>
          </p:cNvPr>
          <p:cNvSpPr>
            <a:spLocks noGrp="1"/>
          </p:cNvSpPr>
          <p:nvPr>
            <p:ph type="body" sz="quarter" idx="13" hasCustomPrompt="1"/>
          </p:nvPr>
        </p:nvSpPr>
        <p:spPr>
          <a:xfrm>
            <a:off x="838200" y="2941982"/>
            <a:ext cx="10287000" cy="485637"/>
          </a:xfrm>
        </p:spPr>
        <p:txBody>
          <a:bodyPr>
            <a:normAutofit/>
          </a:bodyPr>
          <a:lstStyle>
            <a:lvl1pPr>
              <a:defRPr sz="3200" b="1">
                <a:solidFill>
                  <a:schemeClr val="bg1"/>
                </a:solidFill>
              </a:defRPr>
            </a:lvl1pPr>
          </a:lstStyle>
          <a:p>
            <a:pPr lvl="0"/>
            <a:r>
              <a:rPr lang="en-US" dirty="0"/>
              <a:t>Slide Title (or Presenter’s Name)</a:t>
            </a:r>
          </a:p>
        </p:txBody>
      </p:sp>
      <p:sp>
        <p:nvSpPr>
          <p:cNvPr id="11" name="Text Placeholder 9">
            <a:extLst>
              <a:ext uri="{FF2B5EF4-FFF2-40B4-BE49-F238E27FC236}">
                <a16:creationId xmlns:a16="http://schemas.microsoft.com/office/drawing/2014/main" id="{C6340DF2-2AD2-9100-62C4-A1DCB2C0DAB8}"/>
              </a:ext>
            </a:extLst>
          </p:cNvPr>
          <p:cNvSpPr>
            <a:spLocks noGrp="1"/>
          </p:cNvSpPr>
          <p:nvPr>
            <p:ph type="body" sz="quarter" idx="14" hasCustomPrompt="1"/>
          </p:nvPr>
        </p:nvSpPr>
        <p:spPr>
          <a:xfrm>
            <a:off x="841515" y="3427619"/>
            <a:ext cx="10287000" cy="485637"/>
          </a:xfrm>
        </p:spPr>
        <p:txBody>
          <a:bodyPr>
            <a:normAutofit/>
          </a:bodyPr>
          <a:lstStyle>
            <a:lvl1pPr>
              <a:defRPr sz="3200" b="0">
                <a:solidFill>
                  <a:schemeClr val="bg1"/>
                </a:solidFill>
              </a:defRPr>
            </a:lvl1pPr>
          </a:lstStyle>
          <a:p>
            <a:pPr lvl="0"/>
            <a:r>
              <a:rPr lang="en-US" dirty="0"/>
              <a:t>Slide subtitle (or presenter’s title/organization)</a:t>
            </a:r>
          </a:p>
        </p:txBody>
      </p:sp>
    </p:spTree>
    <p:extLst>
      <p:ext uri="{BB962C8B-B14F-4D97-AF65-F5344CB8AC3E}">
        <p14:creationId xmlns:p14="http://schemas.microsoft.com/office/powerpoint/2010/main" val="189623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and two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dirty="0"/>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0" y="1825625"/>
            <a:ext cx="518160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FEF4E72-3870-7256-5E70-69560C80545E}"/>
              </a:ext>
            </a:extLst>
          </p:cNvPr>
          <p:cNvSpPr>
            <a:spLocks noGrp="1"/>
          </p:cNvSpPr>
          <p:nvPr>
            <p:ph sz="half" idx="2" hasCustomPrompt="1"/>
          </p:nvPr>
        </p:nvSpPr>
        <p:spPr>
          <a:xfrm>
            <a:off x="6172200" y="1825625"/>
            <a:ext cx="5181600" cy="4351338"/>
          </a:xfrm>
        </p:spPr>
        <p:txBody>
          <a:body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Tree>
    <p:extLst>
      <p:ext uri="{BB962C8B-B14F-4D97-AF65-F5344CB8AC3E}">
        <p14:creationId xmlns:p14="http://schemas.microsoft.com/office/powerpoint/2010/main" val="1119404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hree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dirty="0"/>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0" y="1825625"/>
            <a:ext cx="3316357"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1" name="Content Placeholder 2">
            <a:extLst>
              <a:ext uri="{FF2B5EF4-FFF2-40B4-BE49-F238E27FC236}">
                <a16:creationId xmlns:a16="http://schemas.microsoft.com/office/drawing/2014/main" id="{9CC4CDF6-3F4C-D0FE-7E3B-158BD8BDA9B9}"/>
              </a:ext>
            </a:extLst>
          </p:cNvPr>
          <p:cNvSpPr>
            <a:spLocks noGrp="1"/>
          </p:cNvSpPr>
          <p:nvPr>
            <p:ph sz="half" idx="13" hasCustomPrompt="1"/>
          </p:nvPr>
        </p:nvSpPr>
        <p:spPr>
          <a:xfrm>
            <a:off x="4437821" y="1819001"/>
            <a:ext cx="3316357"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49637E2B-9D47-BD4B-C311-335FA4A3F0E3}"/>
              </a:ext>
            </a:extLst>
          </p:cNvPr>
          <p:cNvSpPr>
            <a:spLocks noGrp="1"/>
          </p:cNvSpPr>
          <p:nvPr>
            <p:ph sz="half" idx="14" hasCustomPrompt="1"/>
          </p:nvPr>
        </p:nvSpPr>
        <p:spPr>
          <a:xfrm>
            <a:off x="8037443" y="1819001"/>
            <a:ext cx="3316357"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4096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four content area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dirty="0"/>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1" y="1825625"/>
            <a:ext cx="246159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15" name="Content Placeholder 2">
            <a:extLst>
              <a:ext uri="{FF2B5EF4-FFF2-40B4-BE49-F238E27FC236}">
                <a16:creationId xmlns:a16="http://schemas.microsoft.com/office/drawing/2014/main" id="{D5F3F283-DE41-8A64-A6C3-E37C239ACC0D}"/>
              </a:ext>
            </a:extLst>
          </p:cNvPr>
          <p:cNvSpPr>
            <a:spLocks noGrp="1"/>
          </p:cNvSpPr>
          <p:nvPr>
            <p:ph sz="half" idx="13" hasCustomPrompt="1"/>
          </p:nvPr>
        </p:nvSpPr>
        <p:spPr>
          <a:xfrm>
            <a:off x="3485323" y="1819001"/>
            <a:ext cx="246159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3ABB7F53-2709-4DF0-7E5D-C089CC44D455}"/>
              </a:ext>
            </a:extLst>
          </p:cNvPr>
          <p:cNvSpPr>
            <a:spLocks noGrp="1"/>
          </p:cNvSpPr>
          <p:nvPr>
            <p:ph sz="half" idx="14" hasCustomPrompt="1"/>
          </p:nvPr>
        </p:nvSpPr>
        <p:spPr>
          <a:xfrm>
            <a:off x="6132445" y="1819001"/>
            <a:ext cx="246159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FBB8C4E5-2286-EC38-2899-81559387D4D6}"/>
              </a:ext>
            </a:extLst>
          </p:cNvPr>
          <p:cNvSpPr>
            <a:spLocks noGrp="1"/>
          </p:cNvSpPr>
          <p:nvPr>
            <p:ph sz="half" idx="15" hasCustomPrompt="1"/>
          </p:nvPr>
        </p:nvSpPr>
        <p:spPr>
          <a:xfrm>
            <a:off x="8779567" y="1812377"/>
            <a:ext cx="246159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3081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2 content areas w/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dirty="0"/>
              <a:t>Slide title goes here</a:t>
            </a:r>
          </a:p>
        </p:txBody>
      </p:sp>
      <p:sp>
        <p:nvSpPr>
          <p:cNvPr id="3" name="Content Placeholder 2">
            <a:extLst>
              <a:ext uri="{FF2B5EF4-FFF2-40B4-BE49-F238E27FC236}">
                <a16:creationId xmlns:a16="http://schemas.microsoft.com/office/drawing/2014/main" id="{F0018266-1724-A21A-9926-44DA853B3943}"/>
              </a:ext>
            </a:extLst>
          </p:cNvPr>
          <p:cNvSpPr>
            <a:spLocks noGrp="1"/>
          </p:cNvSpPr>
          <p:nvPr>
            <p:ph sz="half" idx="1" hasCustomPrompt="1"/>
          </p:nvPr>
        </p:nvSpPr>
        <p:spPr>
          <a:xfrm>
            <a:off x="838200" y="1825625"/>
            <a:ext cx="5181600" cy="4351338"/>
          </a:xfrm>
        </p:spPr>
        <p:txBody>
          <a:bodyPr/>
          <a:lstStyle>
            <a:lvl1pPr>
              <a:defRPr/>
            </a:lvl1p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FEF4E72-3870-7256-5E70-69560C80545E}"/>
              </a:ext>
            </a:extLst>
          </p:cNvPr>
          <p:cNvSpPr>
            <a:spLocks noGrp="1"/>
          </p:cNvSpPr>
          <p:nvPr>
            <p:ph sz="half" idx="2" hasCustomPrompt="1"/>
          </p:nvPr>
        </p:nvSpPr>
        <p:spPr>
          <a:xfrm>
            <a:off x="6172200" y="1825625"/>
            <a:ext cx="5181600" cy="4351338"/>
          </a:xfrm>
        </p:spPr>
        <p:txBody>
          <a:bodyPr/>
          <a:lstStyle/>
          <a:p>
            <a:pPr lvl="0"/>
            <a:r>
              <a:rPr lang="en-US" dirty="0"/>
              <a:t>Click icons to add content, or just start typing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9" name="Picture Placeholder 8">
            <a:extLst>
              <a:ext uri="{FF2B5EF4-FFF2-40B4-BE49-F238E27FC236}">
                <a16:creationId xmlns:a16="http://schemas.microsoft.com/office/drawing/2014/main" id="{F42FDEFD-E470-3CC1-D67C-697E4D9F9882}"/>
              </a:ext>
            </a:extLst>
          </p:cNvPr>
          <p:cNvSpPr>
            <a:spLocks noGrp="1"/>
          </p:cNvSpPr>
          <p:nvPr>
            <p:ph type="pic" sz="quarter" idx="13" hasCustomPrompt="1"/>
          </p:nvPr>
        </p:nvSpPr>
        <p:spPr>
          <a:xfrm>
            <a:off x="838200" y="5899150"/>
            <a:ext cx="5181600" cy="365125"/>
          </a:xfrm>
        </p:spPr>
        <p:txBody>
          <a:bodyPr>
            <a:normAutofit/>
          </a:bodyPr>
          <a:lstStyle>
            <a:lvl1pPr>
              <a:defRPr sz="1600" i="1"/>
            </a:lvl1pPr>
          </a:lstStyle>
          <a:p>
            <a:r>
              <a:rPr lang="en-US" dirty="0"/>
              <a:t>Photo or chart caption</a:t>
            </a:r>
          </a:p>
        </p:txBody>
      </p:sp>
      <p:sp>
        <p:nvSpPr>
          <p:cNvPr id="10" name="Picture Placeholder 8">
            <a:extLst>
              <a:ext uri="{FF2B5EF4-FFF2-40B4-BE49-F238E27FC236}">
                <a16:creationId xmlns:a16="http://schemas.microsoft.com/office/drawing/2014/main" id="{C6AC48F6-4B6A-12A6-853B-937D463051BA}"/>
              </a:ext>
            </a:extLst>
          </p:cNvPr>
          <p:cNvSpPr>
            <a:spLocks noGrp="1"/>
          </p:cNvSpPr>
          <p:nvPr>
            <p:ph type="pic" sz="quarter" idx="14" hasCustomPrompt="1"/>
          </p:nvPr>
        </p:nvSpPr>
        <p:spPr>
          <a:xfrm>
            <a:off x="6172200" y="5899150"/>
            <a:ext cx="5181600" cy="365125"/>
          </a:xfrm>
        </p:spPr>
        <p:txBody>
          <a:bodyPr>
            <a:normAutofit/>
          </a:bodyPr>
          <a:lstStyle>
            <a:lvl1pPr>
              <a:defRPr sz="1600" i="1"/>
            </a:lvl1pPr>
          </a:lstStyle>
          <a:p>
            <a:r>
              <a:rPr lang="en-US" dirty="0"/>
              <a:t>Photo or chart caption</a:t>
            </a:r>
          </a:p>
        </p:txBody>
      </p:sp>
    </p:spTree>
    <p:extLst>
      <p:ext uri="{BB962C8B-B14F-4D97-AF65-F5344CB8AC3E}">
        <p14:creationId xmlns:p14="http://schemas.microsoft.com/office/powerpoint/2010/main" val="4251625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41723-8C70-EB77-AE1E-94B7AD7966AC}"/>
              </a:ext>
            </a:extLst>
          </p:cNvPr>
          <p:cNvSpPr>
            <a:spLocks noGrp="1"/>
          </p:cNvSpPr>
          <p:nvPr>
            <p:ph type="title" hasCustomPrompt="1"/>
          </p:nvPr>
        </p:nvSpPr>
        <p:spPr/>
        <p:txBody>
          <a:bodyPr/>
          <a:lstStyle/>
          <a:p>
            <a:r>
              <a:rPr lang="en-US" dirty="0"/>
              <a:t>Slide title for photo collage layout</a:t>
            </a:r>
          </a:p>
        </p:txBody>
      </p:sp>
      <p:sp>
        <p:nvSpPr>
          <p:cNvPr id="5" name="Date Placeholder 4">
            <a:extLst>
              <a:ext uri="{FF2B5EF4-FFF2-40B4-BE49-F238E27FC236}">
                <a16:creationId xmlns:a16="http://schemas.microsoft.com/office/drawing/2014/main" id="{98DAEBCA-E6AE-0844-8022-9B65AA54C20E}"/>
              </a:ext>
            </a:extLst>
          </p:cNvPr>
          <p:cNvSpPr>
            <a:spLocks noGrp="1"/>
          </p:cNvSpPr>
          <p:nvPr>
            <p:ph type="dt" sz="half" idx="10"/>
          </p:nvPr>
        </p:nvSpPr>
        <p:spPr/>
        <p:txBody>
          <a:bodyPr/>
          <a:lstStyle/>
          <a:p>
            <a:fld id="{5BE99CAA-8783-AA4F-8E32-6CB4A648AA17}" type="datetimeFigureOut">
              <a:rPr lang="en-US" smtClean="0"/>
              <a:t>11/12/24</a:t>
            </a:fld>
            <a:endParaRPr lang="en-US"/>
          </a:p>
        </p:txBody>
      </p:sp>
      <p:sp>
        <p:nvSpPr>
          <p:cNvPr id="6" name="Footer Placeholder 5">
            <a:extLst>
              <a:ext uri="{FF2B5EF4-FFF2-40B4-BE49-F238E27FC236}">
                <a16:creationId xmlns:a16="http://schemas.microsoft.com/office/drawing/2014/main" id="{3AE974B6-3294-76B9-761C-1669E40969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5601065-AD59-D388-05D1-EF96DB2752AC}"/>
              </a:ext>
            </a:extLst>
          </p:cNvPr>
          <p:cNvSpPr>
            <a:spLocks noGrp="1"/>
          </p:cNvSpPr>
          <p:nvPr>
            <p:ph type="sldNum" sz="quarter" idx="12"/>
          </p:nvPr>
        </p:nvSpPr>
        <p:spPr/>
        <p:txBody>
          <a:bodyPr/>
          <a:lstStyle/>
          <a:p>
            <a:fld id="{411B0D76-416E-A848-A852-F384D553907A}" type="slidenum">
              <a:rPr lang="en-US" smtClean="0"/>
              <a:t>‹#›</a:t>
            </a:fld>
            <a:endParaRPr lang="en-US"/>
          </a:p>
        </p:txBody>
      </p:sp>
      <p:sp>
        <p:nvSpPr>
          <p:cNvPr id="9" name="Picture Placeholder 8">
            <a:extLst>
              <a:ext uri="{FF2B5EF4-FFF2-40B4-BE49-F238E27FC236}">
                <a16:creationId xmlns:a16="http://schemas.microsoft.com/office/drawing/2014/main" id="{1D76B3F5-49C2-242D-E372-FB066547CDF2}"/>
              </a:ext>
            </a:extLst>
          </p:cNvPr>
          <p:cNvSpPr>
            <a:spLocks noGrp="1"/>
          </p:cNvSpPr>
          <p:nvPr>
            <p:ph type="pic" sz="quarter" idx="13" hasCustomPrompt="1"/>
          </p:nvPr>
        </p:nvSpPr>
        <p:spPr>
          <a:xfrm>
            <a:off x="838201" y="1660525"/>
            <a:ext cx="3067878" cy="2017713"/>
          </a:xfrm>
        </p:spPr>
        <p:txBody>
          <a:bodyPr/>
          <a:lstStyle/>
          <a:p>
            <a:r>
              <a:rPr lang="en-US" dirty="0"/>
              <a:t>Click icon to add photo</a:t>
            </a:r>
          </a:p>
        </p:txBody>
      </p:sp>
      <p:sp>
        <p:nvSpPr>
          <p:cNvPr id="10" name="Picture Placeholder 8">
            <a:extLst>
              <a:ext uri="{FF2B5EF4-FFF2-40B4-BE49-F238E27FC236}">
                <a16:creationId xmlns:a16="http://schemas.microsoft.com/office/drawing/2014/main" id="{B9B1DFD8-F3D2-6797-50D2-E8D3E783AE0B}"/>
              </a:ext>
            </a:extLst>
          </p:cNvPr>
          <p:cNvSpPr>
            <a:spLocks noGrp="1"/>
          </p:cNvSpPr>
          <p:nvPr>
            <p:ph type="pic" sz="quarter" idx="14" hasCustomPrompt="1"/>
          </p:nvPr>
        </p:nvSpPr>
        <p:spPr>
          <a:xfrm>
            <a:off x="4141305" y="1660524"/>
            <a:ext cx="3929269" cy="2017713"/>
          </a:xfrm>
        </p:spPr>
        <p:txBody>
          <a:bodyPr/>
          <a:lstStyle/>
          <a:p>
            <a:r>
              <a:rPr lang="en-US" dirty="0"/>
              <a:t>Click icon to add photo</a:t>
            </a:r>
          </a:p>
          <a:p>
            <a:endParaRPr lang="en-US" dirty="0"/>
          </a:p>
        </p:txBody>
      </p:sp>
      <p:sp>
        <p:nvSpPr>
          <p:cNvPr id="11" name="Picture Placeholder 8">
            <a:extLst>
              <a:ext uri="{FF2B5EF4-FFF2-40B4-BE49-F238E27FC236}">
                <a16:creationId xmlns:a16="http://schemas.microsoft.com/office/drawing/2014/main" id="{54AAC92D-7553-E12F-BE1E-19BEC28624A1}"/>
              </a:ext>
            </a:extLst>
          </p:cNvPr>
          <p:cNvSpPr>
            <a:spLocks noGrp="1"/>
          </p:cNvSpPr>
          <p:nvPr>
            <p:ph type="pic" sz="quarter" idx="15" hasCustomPrompt="1"/>
          </p:nvPr>
        </p:nvSpPr>
        <p:spPr>
          <a:xfrm>
            <a:off x="8285923" y="1660523"/>
            <a:ext cx="3067878" cy="2017713"/>
          </a:xfrm>
        </p:spPr>
        <p:txBody>
          <a:bodyPr/>
          <a:lstStyle/>
          <a:p>
            <a:r>
              <a:rPr lang="en-US" dirty="0"/>
              <a:t>Click icon to add photo</a:t>
            </a:r>
          </a:p>
          <a:p>
            <a:endParaRPr lang="en-US" dirty="0"/>
          </a:p>
        </p:txBody>
      </p:sp>
      <p:sp>
        <p:nvSpPr>
          <p:cNvPr id="12" name="Picture Placeholder 8">
            <a:extLst>
              <a:ext uri="{FF2B5EF4-FFF2-40B4-BE49-F238E27FC236}">
                <a16:creationId xmlns:a16="http://schemas.microsoft.com/office/drawing/2014/main" id="{E38D850E-123F-20FA-98C7-8E6488CA0B2F}"/>
              </a:ext>
            </a:extLst>
          </p:cNvPr>
          <p:cNvSpPr>
            <a:spLocks noGrp="1"/>
          </p:cNvSpPr>
          <p:nvPr>
            <p:ph type="pic" sz="quarter" idx="16" hasCustomPrompt="1"/>
          </p:nvPr>
        </p:nvSpPr>
        <p:spPr>
          <a:xfrm>
            <a:off x="5002696" y="3882198"/>
            <a:ext cx="3067878" cy="2017713"/>
          </a:xfrm>
        </p:spPr>
        <p:txBody>
          <a:bodyPr/>
          <a:lstStyle/>
          <a:p>
            <a:r>
              <a:rPr lang="en-US" dirty="0"/>
              <a:t>Click icon to add photo</a:t>
            </a:r>
          </a:p>
          <a:p>
            <a:endParaRPr lang="en-US" dirty="0"/>
          </a:p>
        </p:txBody>
      </p:sp>
      <p:sp>
        <p:nvSpPr>
          <p:cNvPr id="13" name="Picture Placeholder 8">
            <a:extLst>
              <a:ext uri="{FF2B5EF4-FFF2-40B4-BE49-F238E27FC236}">
                <a16:creationId xmlns:a16="http://schemas.microsoft.com/office/drawing/2014/main" id="{1C140621-9E03-9BA8-A4C7-4A247E1D2FF9}"/>
              </a:ext>
            </a:extLst>
          </p:cNvPr>
          <p:cNvSpPr>
            <a:spLocks noGrp="1"/>
          </p:cNvSpPr>
          <p:nvPr>
            <p:ph type="pic" sz="quarter" idx="17" hasCustomPrompt="1"/>
          </p:nvPr>
        </p:nvSpPr>
        <p:spPr>
          <a:xfrm>
            <a:off x="838200" y="3882197"/>
            <a:ext cx="3929269" cy="2017713"/>
          </a:xfrm>
        </p:spPr>
        <p:txBody>
          <a:bodyPr/>
          <a:lstStyle/>
          <a:p>
            <a:r>
              <a:rPr lang="en-US" dirty="0"/>
              <a:t>Click icon to add photo</a:t>
            </a:r>
          </a:p>
          <a:p>
            <a:endParaRPr lang="en-US" dirty="0"/>
          </a:p>
        </p:txBody>
      </p:sp>
      <p:sp>
        <p:nvSpPr>
          <p:cNvPr id="14" name="Picture Placeholder 8">
            <a:extLst>
              <a:ext uri="{FF2B5EF4-FFF2-40B4-BE49-F238E27FC236}">
                <a16:creationId xmlns:a16="http://schemas.microsoft.com/office/drawing/2014/main" id="{3800D11E-2C6D-CAA9-300E-B149C75C4FCA}"/>
              </a:ext>
            </a:extLst>
          </p:cNvPr>
          <p:cNvSpPr>
            <a:spLocks noGrp="1"/>
          </p:cNvSpPr>
          <p:nvPr>
            <p:ph type="pic" sz="quarter" idx="18" hasCustomPrompt="1"/>
          </p:nvPr>
        </p:nvSpPr>
        <p:spPr>
          <a:xfrm>
            <a:off x="8285922" y="3882196"/>
            <a:ext cx="3067878" cy="2017713"/>
          </a:xfrm>
        </p:spPr>
        <p:txBody>
          <a:bodyPr/>
          <a:lstStyle/>
          <a:p>
            <a:r>
              <a:rPr lang="en-US" dirty="0"/>
              <a:t>Click icon to add photo</a:t>
            </a:r>
          </a:p>
          <a:p>
            <a:endParaRPr lang="en-US" dirty="0"/>
          </a:p>
        </p:txBody>
      </p:sp>
    </p:spTree>
    <p:extLst>
      <p:ext uri="{BB962C8B-B14F-4D97-AF65-F5344CB8AC3E}">
        <p14:creationId xmlns:p14="http://schemas.microsoft.com/office/powerpoint/2010/main" val="1514303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5.sv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4.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4.xml"/><Relationship Id="rId4" Type="http://schemas.openxmlformats.org/officeDocument/2006/relationships/image" Target="../media/image5.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50BB3-D2FC-71F4-6C6B-67470301A555}"/>
              </a:ext>
            </a:extLst>
          </p:cNvPr>
          <p:cNvSpPr>
            <a:spLocks noGrp="1"/>
          </p:cNvSpPr>
          <p:nvPr>
            <p:ph type="title"/>
          </p:nvPr>
        </p:nvSpPr>
        <p:spPr>
          <a:xfrm>
            <a:off x="838200" y="714564"/>
            <a:ext cx="10515600" cy="756009"/>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E10EEA6A-BDC4-D712-DB2D-5FDDD2365C2E}"/>
              </a:ext>
            </a:extLst>
          </p:cNvPr>
          <p:cNvSpPr>
            <a:spLocks noGrp="1"/>
          </p:cNvSpPr>
          <p:nvPr>
            <p:ph type="body" idx="1"/>
          </p:nvPr>
        </p:nvSpPr>
        <p:spPr>
          <a:xfrm>
            <a:off x="838200" y="1467397"/>
            <a:ext cx="10515600" cy="45751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EB17FBC-5D88-7EF9-C68D-ECDE419B25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99CAA-8783-AA4F-8E32-6CB4A648AA17}" type="datetimeFigureOut">
              <a:rPr lang="en-US" smtClean="0"/>
              <a:t>11/12/24</a:t>
            </a:fld>
            <a:endParaRPr lang="en-US"/>
          </a:p>
        </p:txBody>
      </p:sp>
      <p:sp>
        <p:nvSpPr>
          <p:cNvPr id="6" name="Slide Number Placeholder 5">
            <a:extLst>
              <a:ext uri="{FF2B5EF4-FFF2-40B4-BE49-F238E27FC236}">
                <a16:creationId xmlns:a16="http://schemas.microsoft.com/office/drawing/2014/main" id="{1BFFF9A7-0432-634A-EC85-4A66BD1DF4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1B0D76-416E-A848-A852-F384D553907A}" type="slidenum">
              <a:rPr lang="en-US" smtClean="0"/>
              <a:t>‹#›</a:t>
            </a:fld>
            <a:endParaRPr lang="en-US"/>
          </a:p>
        </p:txBody>
      </p:sp>
      <p:sp>
        <p:nvSpPr>
          <p:cNvPr id="13" name="Footer Placeholder 12">
            <a:extLst>
              <a:ext uri="{FF2B5EF4-FFF2-40B4-BE49-F238E27FC236}">
                <a16:creationId xmlns:a16="http://schemas.microsoft.com/office/drawing/2014/main" id="{9178DACA-4989-D8EE-EAA7-3D55BCCA1C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5" name="Rectangle 4">
            <a:extLst>
              <a:ext uri="{FF2B5EF4-FFF2-40B4-BE49-F238E27FC236}">
                <a16:creationId xmlns:a16="http://schemas.microsoft.com/office/drawing/2014/main" id="{A3A6DB9D-68CC-3994-C78D-CECAC368C21A}"/>
              </a:ext>
            </a:extLst>
          </p:cNvPr>
          <p:cNvSpPr/>
          <p:nvPr userDrawn="1"/>
        </p:nvSpPr>
        <p:spPr>
          <a:xfrm>
            <a:off x="915203" y="0"/>
            <a:ext cx="1375611" cy="11550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A580837F-ECB5-F7FF-414F-893177D33013}"/>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9571745" y="6080538"/>
            <a:ext cx="2066925" cy="571500"/>
          </a:xfrm>
          <a:prstGeom prst="rect">
            <a:avLst/>
          </a:prstGeom>
        </p:spPr>
      </p:pic>
    </p:spTree>
    <p:extLst>
      <p:ext uri="{BB962C8B-B14F-4D97-AF65-F5344CB8AC3E}">
        <p14:creationId xmlns:p14="http://schemas.microsoft.com/office/powerpoint/2010/main" val="651056276"/>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914400" rtl="0" eaLnBrk="1" latinLnBrk="0" hangingPunct="1">
        <a:lnSpc>
          <a:spcPct val="90000"/>
        </a:lnSpc>
        <a:spcBef>
          <a:spcPct val="0"/>
        </a:spcBef>
        <a:buNone/>
        <a:defRPr sz="44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b="1"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99CAA-8783-AA4F-8E32-6CB4A648AA17}" type="datetimeFigureOut">
              <a:rPr lang="en-US" smtClean="0"/>
              <a:t>11/12/24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1B0D76-416E-A848-A852-F384D553907A}" type="slidenum">
              <a:rPr lang="en-US" smtClean="0"/>
              <a:t>‹#›</a:t>
            </a:fld>
            <a:endParaRPr lang="en-US"/>
          </a:p>
        </p:txBody>
      </p:sp>
      <p:sp>
        <p:nvSpPr>
          <p:cNvPr id="8" name="Rectangle 7">
            <a:extLst>
              <a:ext uri="{FF2B5EF4-FFF2-40B4-BE49-F238E27FC236}">
                <a16:creationId xmlns:a16="http://schemas.microsoft.com/office/drawing/2014/main" id="{372C535E-9B1C-EB2C-44C8-3E3513010313}"/>
              </a:ext>
            </a:extLst>
          </p:cNvPr>
          <p:cNvSpPr/>
          <p:nvPr userDrawn="1"/>
        </p:nvSpPr>
        <p:spPr>
          <a:xfrm>
            <a:off x="915203" y="0"/>
            <a:ext cx="1375611" cy="115503"/>
          </a:xfrm>
          <a:prstGeom prst="rect">
            <a:avLst/>
          </a:prstGeom>
          <a:solidFill>
            <a:srgbClr val="C126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8B88971-08F0-8D75-285C-6EA18DEC3401}"/>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9583519" y="6096746"/>
            <a:ext cx="2066925" cy="571500"/>
          </a:xfrm>
          <a:prstGeom prst="rect">
            <a:avLst/>
          </a:prstGeom>
        </p:spPr>
      </p:pic>
    </p:spTree>
    <p:extLst>
      <p:ext uri="{BB962C8B-B14F-4D97-AF65-F5344CB8AC3E}">
        <p14:creationId xmlns:p14="http://schemas.microsoft.com/office/powerpoint/2010/main" val="4194143696"/>
      </p:ext>
    </p:extLst>
  </p:cSld>
  <p:clrMap bg1="lt1" tx1="dk1" bg2="lt2" tx2="dk2" accent1="accent1" accent2="accent2" accent3="accent3" accent4="accent4" accent5="accent5" accent6="accent6" hlink="hlink" folHlink="folHlink"/>
  <p:sldLayoutIdLst>
    <p:sldLayoutId id="2147483720" r:id="rId1"/>
    <p:sldLayoutId id="2147483722" r:id="rId2"/>
    <p:sldLayoutId id="2147483725" r:id="rId3"/>
    <p:sldLayoutId id="2147483731" r:id="rId4"/>
    <p:sldLayoutId id="2147483721" r:id="rId5"/>
    <p:sldLayoutId id="2147483723" r:id="rId6"/>
    <p:sldLayoutId id="2147483724" r:id="rId7"/>
    <p:sldLayoutId id="2147483726" r:id="rId8"/>
    <p:sldLayoutId id="2147483727" r:id="rId9"/>
    <p:sldLayoutId id="2147483728" r:id="rId10"/>
    <p:sldLayoutId id="2147483729" r:id="rId11"/>
    <p:sldLayoutId id="2147483730" r:id="rId12"/>
    <p:sldLayoutId id="2147483733" r:id="rId13"/>
    <p:sldLayoutId id="2147483734" r:id="rId14"/>
    <p:sldLayoutId id="2147483666" r:id="rId15"/>
    <p:sldLayoutId id="2147483667"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E99CAA-8783-AA4F-8E32-6CB4A648AA17}" type="datetimeFigureOut">
              <a:rPr lang="en-US" smtClean="0"/>
              <a:t>11/12/24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1B0D76-416E-A848-A852-F384D553907A}" type="slidenum">
              <a:rPr lang="en-US" smtClean="0"/>
              <a:t>‹#›</a:t>
            </a:fld>
            <a:endParaRPr lang="en-US"/>
          </a:p>
        </p:txBody>
      </p:sp>
      <p:sp>
        <p:nvSpPr>
          <p:cNvPr id="8" name="Rectangle 7">
            <a:extLst>
              <a:ext uri="{FF2B5EF4-FFF2-40B4-BE49-F238E27FC236}">
                <a16:creationId xmlns:a16="http://schemas.microsoft.com/office/drawing/2014/main" id="{372C535E-9B1C-EB2C-44C8-3E3513010313}"/>
              </a:ext>
            </a:extLst>
          </p:cNvPr>
          <p:cNvSpPr/>
          <p:nvPr userDrawn="1"/>
        </p:nvSpPr>
        <p:spPr>
          <a:xfrm>
            <a:off x="915203" y="0"/>
            <a:ext cx="1375611" cy="115503"/>
          </a:xfrm>
          <a:prstGeom prst="rect">
            <a:avLst/>
          </a:prstGeom>
          <a:solidFill>
            <a:srgbClr val="C126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58B88971-08F0-8D75-285C-6EA18DEC34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583519" y="6096746"/>
            <a:ext cx="2066925" cy="571500"/>
          </a:xfrm>
          <a:prstGeom prst="rect">
            <a:avLst/>
          </a:prstGeom>
        </p:spPr>
      </p:pic>
    </p:spTree>
    <p:extLst>
      <p:ext uri="{BB962C8B-B14F-4D97-AF65-F5344CB8AC3E}">
        <p14:creationId xmlns:p14="http://schemas.microsoft.com/office/powerpoint/2010/main" val="2550272287"/>
      </p:ext>
    </p:extLst>
  </p:cSld>
  <p:clrMap bg1="lt1" tx1="dk1" bg2="lt2" tx2="dk2" accent1="accent1" accent2="accent2" accent3="accent3" accent4="accent4" accent5="accent5" accent6="accent6" hlink="hlink" folHlink="folHlink"/>
  <p:sldLayoutIdLst>
    <p:sldLayoutId id="214748373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chart" Target="../charts/chart2.xml"/><Relationship Id="rId4"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chart" Target="../charts/chart3.xml"/><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chart" Target="../charts/char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chart" Target="../charts/chart7.xml"/><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chart" Target="../charts/char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chart" Target="../charts/char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1.xml"/><Relationship Id="rId4" Type="http://schemas.openxmlformats.org/officeDocument/2006/relationships/chart" Target="../charts/char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1.xml"/><Relationship Id="rId5" Type="http://schemas.openxmlformats.org/officeDocument/2006/relationships/image" Target="../media/image39.emf"/><Relationship Id="rId4" Type="http://schemas.openxmlformats.org/officeDocument/2006/relationships/image" Target="../media/image38.emf"/></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4.xml"/><Relationship Id="rId5" Type="http://schemas.openxmlformats.org/officeDocument/2006/relationships/image" Target="../media/image19.sv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5.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6.xml"/><Relationship Id="rId1" Type="http://schemas.openxmlformats.org/officeDocument/2006/relationships/slideLayout" Target="../slideLayouts/slideLayout29.xml"/><Relationship Id="rId5" Type="http://schemas.openxmlformats.org/officeDocument/2006/relationships/image" Target="../media/image5.sv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29.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21.svg"/></Relationships>
</file>

<file path=ppt/slides/_rels/slide3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5.sv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9.xml"/><Relationship Id="rId1" Type="http://schemas.openxmlformats.org/officeDocument/2006/relationships/slideLayout" Target="../slideLayouts/slideLayout29.xml"/><Relationship Id="rId5" Type="http://schemas.openxmlformats.org/officeDocument/2006/relationships/image" Target="../media/image5.sv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5.sv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5.sv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2.xml"/><Relationship Id="rId1" Type="http://schemas.openxmlformats.org/officeDocument/2006/relationships/slideLayout" Target="../slideLayouts/slideLayout29.xml"/><Relationship Id="rId5" Type="http://schemas.openxmlformats.org/officeDocument/2006/relationships/image" Target="../media/image5.sv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19.sv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4.xml"/><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23.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2.emf"/><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5.svg"/><Relationship Id="rId11" Type="http://schemas.openxmlformats.org/officeDocument/2006/relationships/image" Target="../media/image29.png"/><Relationship Id="rId5" Type="http://schemas.openxmlformats.org/officeDocument/2006/relationships/image" Target="../media/image4.png"/><Relationship Id="rId10" Type="http://schemas.openxmlformats.org/officeDocument/2006/relationships/image" Target="../media/image28.svg"/><Relationship Id="rId4" Type="http://schemas.openxmlformats.org/officeDocument/2006/relationships/image" Target="../media/image24.jp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emf"/><Relationship Id="rId7" Type="http://schemas.openxmlformats.org/officeDocument/2006/relationships/image" Target="../media/image34.svg"/><Relationship Id="rId12" Type="http://schemas.openxmlformats.org/officeDocument/2006/relationships/hyperlink" Target="https://medium.com/publicaio/publica-author-development-report-issue-1-21300c09e307" TargetMode="Externa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svg"/><Relationship Id="rId10" Type="http://schemas.openxmlformats.org/officeDocument/2006/relationships/image" Target="../media/image35.jpg"/><Relationship Id="rId4" Type="http://schemas.openxmlformats.org/officeDocument/2006/relationships/image" Target="../media/image31.png"/><Relationship Id="rId9"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0407" b="-37370"/>
            </a:stretch>
          </a:blipFill>
        </p:spPr>
        <p:txBody>
          <a:bodyPr/>
          <a:lstStyle/>
          <a:p>
            <a:endParaRPr lang="en-US" sz="1200"/>
          </a:p>
        </p:txBody>
      </p:sp>
      <p:sp>
        <p:nvSpPr>
          <p:cNvPr id="3" name="Freeform 3"/>
          <p:cNvSpPr/>
          <p:nvPr/>
        </p:nvSpPr>
        <p:spPr>
          <a:xfrm>
            <a:off x="5105735" y="5935597"/>
            <a:ext cx="2669135" cy="832164"/>
          </a:xfrm>
          <a:custGeom>
            <a:avLst/>
            <a:gdLst/>
            <a:ahLst/>
            <a:cxnLst/>
            <a:rect l="l" t="t" r="r" b="b"/>
            <a:pathLst>
              <a:path w="4003703" h="1248246">
                <a:moveTo>
                  <a:pt x="0" y="0"/>
                </a:moveTo>
                <a:lnTo>
                  <a:pt x="4003703" y="0"/>
                </a:lnTo>
                <a:lnTo>
                  <a:pt x="4003703" y="1248246"/>
                </a:lnTo>
                <a:lnTo>
                  <a:pt x="0" y="1248246"/>
                </a:lnTo>
                <a:lnTo>
                  <a:pt x="0" y="0"/>
                </a:lnTo>
                <a:close/>
              </a:path>
            </a:pathLst>
          </a:custGeom>
          <a:blipFill>
            <a:blip r:embed="rId3"/>
            <a:stretch>
              <a:fillRect l="-7777" t="-12935" r="-7777" b="-14934"/>
            </a:stretch>
          </a:blipFill>
        </p:spPr>
        <p:txBody>
          <a:bodyPr/>
          <a:lstStyle/>
          <a:p>
            <a:endParaRPr lang="en-US" sz="1200"/>
          </a:p>
        </p:txBody>
      </p:sp>
      <p:sp>
        <p:nvSpPr>
          <p:cNvPr id="4" name="Freeform 4"/>
          <p:cNvSpPr/>
          <p:nvPr/>
        </p:nvSpPr>
        <p:spPr>
          <a:xfrm>
            <a:off x="2117671" y="5968492"/>
            <a:ext cx="1837555" cy="766374"/>
          </a:xfrm>
          <a:custGeom>
            <a:avLst/>
            <a:gdLst/>
            <a:ahLst/>
            <a:cxnLst/>
            <a:rect l="l" t="t" r="r" b="b"/>
            <a:pathLst>
              <a:path w="2756333" h="1149561">
                <a:moveTo>
                  <a:pt x="0" y="0"/>
                </a:moveTo>
                <a:lnTo>
                  <a:pt x="2756333" y="0"/>
                </a:lnTo>
                <a:lnTo>
                  <a:pt x="2756333" y="1149561"/>
                </a:lnTo>
                <a:lnTo>
                  <a:pt x="0" y="1149561"/>
                </a:lnTo>
                <a:lnTo>
                  <a:pt x="0" y="0"/>
                </a:lnTo>
                <a:close/>
              </a:path>
            </a:pathLst>
          </a:custGeom>
          <a:blipFill>
            <a:blip r:embed="rId4"/>
            <a:stretch>
              <a:fillRect/>
            </a:stretch>
          </a:blipFill>
        </p:spPr>
        <p:txBody>
          <a:bodyPr/>
          <a:lstStyle/>
          <a:p>
            <a:endParaRPr lang="en-US" sz="1200"/>
          </a:p>
        </p:txBody>
      </p:sp>
      <p:sp>
        <p:nvSpPr>
          <p:cNvPr id="5" name="Freeform 5"/>
          <p:cNvSpPr/>
          <p:nvPr/>
        </p:nvSpPr>
        <p:spPr>
          <a:xfrm>
            <a:off x="8925378" y="6048433"/>
            <a:ext cx="2580822" cy="606493"/>
          </a:xfrm>
          <a:custGeom>
            <a:avLst/>
            <a:gdLst/>
            <a:ahLst/>
            <a:cxnLst/>
            <a:rect l="l" t="t" r="r" b="b"/>
            <a:pathLst>
              <a:path w="3871233" h="909740">
                <a:moveTo>
                  <a:pt x="0" y="0"/>
                </a:moveTo>
                <a:lnTo>
                  <a:pt x="3871233" y="0"/>
                </a:lnTo>
                <a:lnTo>
                  <a:pt x="3871233" y="909740"/>
                </a:lnTo>
                <a:lnTo>
                  <a:pt x="0" y="909740"/>
                </a:lnTo>
                <a:lnTo>
                  <a:pt x="0" y="0"/>
                </a:lnTo>
                <a:close/>
              </a:path>
            </a:pathLst>
          </a:custGeom>
          <a:blipFill>
            <a:blip r:embed="rId5"/>
            <a:stretch>
              <a:fillRect/>
            </a:stretch>
          </a:blipFill>
        </p:spPr>
        <p:txBody>
          <a:bodyPr/>
          <a:lstStyle/>
          <a:p>
            <a:endParaRPr lang="en-US" sz="1200"/>
          </a:p>
        </p:txBody>
      </p:sp>
      <p:grpSp>
        <p:nvGrpSpPr>
          <p:cNvPr id="6" name="Group 6"/>
          <p:cNvGrpSpPr/>
          <p:nvPr/>
        </p:nvGrpSpPr>
        <p:grpSpPr>
          <a:xfrm>
            <a:off x="184044" y="5561216"/>
            <a:ext cx="1168721" cy="1170669"/>
            <a:chOff x="0" y="0"/>
            <a:chExt cx="2337443" cy="2341339"/>
          </a:xfrm>
        </p:grpSpPr>
        <p:sp>
          <p:nvSpPr>
            <p:cNvPr id="7" name="Freeform 7"/>
            <p:cNvSpPr/>
            <p:nvPr/>
          </p:nvSpPr>
          <p:spPr>
            <a:xfrm>
              <a:off x="0" y="0"/>
              <a:ext cx="2337443" cy="2341339"/>
            </a:xfrm>
            <a:custGeom>
              <a:avLst/>
              <a:gdLst/>
              <a:ahLst/>
              <a:cxnLst/>
              <a:rect l="l" t="t" r="r" b="b"/>
              <a:pathLst>
                <a:path w="2337443" h="2341339">
                  <a:moveTo>
                    <a:pt x="0" y="0"/>
                  </a:moveTo>
                  <a:lnTo>
                    <a:pt x="2337443" y="0"/>
                  </a:lnTo>
                  <a:lnTo>
                    <a:pt x="2337443" y="2341339"/>
                  </a:lnTo>
                  <a:lnTo>
                    <a:pt x="0" y="23413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8" name="Freeform 8"/>
            <p:cNvSpPr/>
            <p:nvPr/>
          </p:nvSpPr>
          <p:spPr>
            <a:xfrm>
              <a:off x="35303" y="705245"/>
              <a:ext cx="2266838" cy="481703"/>
            </a:xfrm>
            <a:custGeom>
              <a:avLst/>
              <a:gdLst/>
              <a:ahLst/>
              <a:cxnLst/>
              <a:rect l="l" t="t" r="r" b="b"/>
              <a:pathLst>
                <a:path w="2266838" h="481703">
                  <a:moveTo>
                    <a:pt x="0" y="0"/>
                  </a:moveTo>
                  <a:lnTo>
                    <a:pt x="2266838" y="0"/>
                  </a:lnTo>
                  <a:lnTo>
                    <a:pt x="2266838" y="481703"/>
                  </a:lnTo>
                  <a:lnTo>
                    <a:pt x="0" y="4817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9" name="TextBox 9"/>
            <p:cNvSpPr txBox="1"/>
            <p:nvPr/>
          </p:nvSpPr>
          <p:spPr>
            <a:xfrm>
              <a:off x="87888" y="1209981"/>
              <a:ext cx="2161667" cy="1128514"/>
            </a:xfrm>
            <a:prstGeom prst="rect">
              <a:avLst/>
            </a:prstGeom>
          </p:spPr>
          <p:txBody>
            <a:bodyPr lIns="0" tIns="0" rIns="0" bIns="0" rtlCol="0" anchor="t">
              <a:spAutoFit/>
            </a:bodyPr>
            <a:lstStyle/>
            <a:p>
              <a:pPr algn="ctr">
                <a:lnSpc>
                  <a:spcPts val="1095"/>
                </a:lnSpc>
              </a:pPr>
              <a:r>
                <a:rPr lang="en-US" sz="977" b="1" spc="29">
                  <a:solidFill>
                    <a:srgbClr val="FFFFFF"/>
                  </a:solidFill>
                  <a:latin typeface="Bebas Neue Bold"/>
                  <a:ea typeface="Bebas Neue Bold"/>
                  <a:cs typeface="Bebas Neue Bold"/>
                  <a:sym typeface="Bebas Neue Bold"/>
                </a:rPr>
                <a:t>OHIO SUICIDE FATALITY REVIEW BEST PRACTICES SUMMIT</a:t>
              </a:r>
            </a:p>
          </p:txBody>
        </p:sp>
        <p:sp>
          <p:nvSpPr>
            <p:cNvPr id="10" name="TextBox 10"/>
            <p:cNvSpPr txBox="1"/>
            <p:nvPr/>
          </p:nvSpPr>
          <p:spPr>
            <a:xfrm>
              <a:off x="452708" y="277240"/>
              <a:ext cx="1432023" cy="170816"/>
            </a:xfrm>
            <a:prstGeom prst="rect">
              <a:avLst/>
            </a:prstGeom>
          </p:spPr>
          <p:txBody>
            <a:bodyPr lIns="0" tIns="0" rIns="0" bIns="0" rtlCol="0" anchor="t">
              <a:spAutoFit/>
            </a:bodyPr>
            <a:lstStyle/>
            <a:p>
              <a:pPr algn="ctr">
                <a:lnSpc>
                  <a:spcPts val="689"/>
                </a:lnSpc>
              </a:pPr>
              <a:r>
                <a:rPr lang="en-US" sz="534" b="1">
                  <a:solidFill>
                    <a:srgbClr val="145DA0"/>
                  </a:solidFill>
                  <a:latin typeface="Montserrat Bold"/>
                  <a:ea typeface="Montserrat Bold"/>
                  <a:cs typeface="Montserrat Bold"/>
                  <a:sym typeface="Montserrat Bold"/>
                </a:rPr>
                <a:t>NOVEMBER 12, 2024</a:t>
              </a:r>
            </a:p>
          </p:txBody>
        </p:sp>
        <p:sp>
          <p:nvSpPr>
            <p:cNvPr id="11" name="TextBox 11"/>
            <p:cNvSpPr txBox="1"/>
            <p:nvPr/>
          </p:nvSpPr>
          <p:spPr>
            <a:xfrm>
              <a:off x="490936" y="471322"/>
              <a:ext cx="1355571" cy="168508"/>
            </a:xfrm>
            <a:prstGeom prst="rect">
              <a:avLst/>
            </a:prstGeom>
          </p:spPr>
          <p:txBody>
            <a:bodyPr lIns="0" tIns="0" rIns="0" bIns="0" rtlCol="0" anchor="t">
              <a:spAutoFit/>
            </a:bodyPr>
            <a:lstStyle/>
            <a:p>
              <a:pPr algn="ctr">
                <a:lnSpc>
                  <a:spcPts val="689"/>
                </a:lnSpc>
              </a:pPr>
              <a:r>
                <a:rPr lang="en-US" sz="534">
                  <a:solidFill>
                    <a:srgbClr val="145DA0"/>
                  </a:solidFill>
                  <a:latin typeface="Montserrat"/>
                  <a:ea typeface="Montserrat"/>
                  <a:cs typeface="Montserrat"/>
                  <a:sym typeface="Montserrat"/>
                </a:rPr>
                <a:t>COLUMBUS, OHIO</a:t>
              </a:r>
            </a:p>
          </p:txBody>
        </p:sp>
      </p:grpSp>
      <p:sp>
        <p:nvSpPr>
          <p:cNvPr id="12" name="AutoShape 12"/>
          <p:cNvSpPr/>
          <p:nvPr/>
        </p:nvSpPr>
        <p:spPr>
          <a:xfrm flipV="1">
            <a:off x="1270161" y="5888391"/>
            <a:ext cx="10921832" cy="11331"/>
          </a:xfrm>
          <a:prstGeom prst="line">
            <a:avLst/>
          </a:prstGeom>
          <a:ln w="38100" cap="flat">
            <a:solidFill>
              <a:srgbClr val="145DA0"/>
            </a:solidFill>
            <a:prstDash val="solid"/>
            <a:headEnd type="none" w="sm" len="sm"/>
            <a:tailEnd type="none" w="sm" len="sm"/>
          </a:ln>
        </p:spPr>
        <p:txBody>
          <a:bodyPr/>
          <a:lstStyle/>
          <a:p>
            <a:endParaRPr lang="en-US" sz="1200"/>
          </a:p>
        </p:txBody>
      </p:sp>
      <p:sp>
        <p:nvSpPr>
          <p:cNvPr id="13" name="TextBox 13"/>
          <p:cNvSpPr txBox="1"/>
          <p:nvPr/>
        </p:nvSpPr>
        <p:spPr>
          <a:xfrm>
            <a:off x="588124" y="468567"/>
            <a:ext cx="11015752" cy="1071127"/>
          </a:xfrm>
          <a:prstGeom prst="rect">
            <a:avLst/>
          </a:prstGeom>
        </p:spPr>
        <p:txBody>
          <a:bodyPr lIns="0" tIns="0" rIns="0" bIns="0" rtlCol="0" anchor="t">
            <a:spAutoFit/>
          </a:bodyPr>
          <a:lstStyle/>
          <a:p>
            <a:pPr algn="ctr">
              <a:lnSpc>
                <a:spcPts val="4266"/>
              </a:lnSpc>
            </a:pPr>
            <a:r>
              <a:rPr lang="en-US" sz="3136" b="1">
                <a:solidFill>
                  <a:srgbClr val="145DA0"/>
                </a:solidFill>
                <a:latin typeface="Montserrat Bold"/>
                <a:ea typeface="Montserrat Bold"/>
                <a:cs typeface="Montserrat Bold"/>
                <a:sym typeface="Montserrat Bold"/>
              </a:rPr>
              <a:t>BEYOND THE NUMBERS: OHIO DEPARTMENT OF HEALTH AND SUICIDE PREVENTION</a:t>
            </a:r>
          </a:p>
        </p:txBody>
      </p:sp>
      <p:grpSp>
        <p:nvGrpSpPr>
          <p:cNvPr id="14" name="Group 14"/>
          <p:cNvGrpSpPr>
            <a:grpSpLocks noChangeAspect="1"/>
          </p:cNvGrpSpPr>
          <p:nvPr/>
        </p:nvGrpSpPr>
        <p:grpSpPr>
          <a:xfrm>
            <a:off x="8629863" y="2149650"/>
            <a:ext cx="2209371" cy="2107332"/>
            <a:chOff x="0" y="0"/>
            <a:chExt cx="6324600" cy="6032500"/>
          </a:xfrm>
        </p:grpSpPr>
        <p:sp>
          <p:nvSpPr>
            <p:cNvPr id="15" name="Freeform 15"/>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10"/>
              <a:stretch>
                <a:fillRect t="-17992" b="-29783"/>
              </a:stretch>
            </a:blipFill>
          </p:spPr>
          <p:txBody>
            <a:bodyPr/>
            <a:lstStyle/>
            <a:p>
              <a:endParaRPr lang="en-US" sz="1200"/>
            </a:p>
          </p:txBody>
        </p:sp>
        <p:sp>
          <p:nvSpPr>
            <p:cNvPr id="16" name="Freeform 16"/>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145DA0"/>
            </a:solidFill>
          </p:spPr>
          <p:txBody>
            <a:bodyPr/>
            <a:lstStyle/>
            <a:p>
              <a:endParaRPr lang="en-US" sz="1200"/>
            </a:p>
          </p:txBody>
        </p:sp>
      </p:grpSp>
      <p:grpSp>
        <p:nvGrpSpPr>
          <p:cNvPr id="17" name="Group 17"/>
          <p:cNvGrpSpPr>
            <a:grpSpLocks noChangeAspect="1"/>
          </p:cNvGrpSpPr>
          <p:nvPr/>
        </p:nvGrpSpPr>
        <p:grpSpPr>
          <a:xfrm>
            <a:off x="4990888" y="2149650"/>
            <a:ext cx="2209371" cy="2107332"/>
            <a:chOff x="0" y="0"/>
            <a:chExt cx="6324600" cy="6032500"/>
          </a:xfrm>
        </p:grpSpPr>
        <p:sp>
          <p:nvSpPr>
            <p:cNvPr id="18" name="Freeform 18"/>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11"/>
              <a:stretch>
                <a:fillRect t="-17736" b="-39845"/>
              </a:stretch>
            </a:blipFill>
          </p:spPr>
          <p:txBody>
            <a:bodyPr/>
            <a:lstStyle/>
            <a:p>
              <a:endParaRPr lang="en-US" sz="1200"/>
            </a:p>
          </p:txBody>
        </p:sp>
        <p:sp>
          <p:nvSpPr>
            <p:cNvPr id="19" name="Freeform 19"/>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145DA0"/>
            </a:solidFill>
          </p:spPr>
          <p:txBody>
            <a:bodyPr/>
            <a:lstStyle/>
            <a:p>
              <a:endParaRPr lang="en-US" sz="1200"/>
            </a:p>
          </p:txBody>
        </p:sp>
      </p:grpSp>
      <p:grpSp>
        <p:nvGrpSpPr>
          <p:cNvPr id="20" name="Group 20"/>
          <p:cNvGrpSpPr>
            <a:grpSpLocks noChangeAspect="1"/>
          </p:cNvGrpSpPr>
          <p:nvPr/>
        </p:nvGrpSpPr>
        <p:grpSpPr>
          <a:xfrm>
            <a:off x="1352767" y="2149650"/>
            <a:ext cx="2209371" cy="2107332"/>
            <a:chOff x="0" y="0"/>
            <a:chExt cx="6324600" cy="6032500"/>
          </a:xfrm>
        </p:grpSpPr>
        <p:sp>
          <p:nvSpPr>
            <p:cNvPr id="21" name="Freeform 21"/>
            <p:cNvSpPr/>
            <p:nvPr/>
          </p:nvSpPr>
          <p:spPr>
            <a:xfrm>
              <a:off x="127000" y="127000"/>
              <a:ext cx="6070600" cy="5778500"/>
            </a:xfrm>
            <a:custGeom>
              <a:avLst/>
              <a:gdLst/>
              <a:ahLst/>
              <a:cxnLst/>
              <a:rect l="l" t="t" r="r" b="b"/>
              <a:pathLst>
                <a:path w="6070600" h="5778500">
                  <a:moveTo>
                    <a:pt x="0" y="0"/>
                  </a:moveTo>
                  <a:lnTo>
                    <a:pt x="6070600" y="0"/>
                  </a:lnTo>
                  <a:lnTo>
                    <a:pt x="6070600" y="5778500"/>
                  </a:lnTo>
                  <a:lnTo>
                    <a:pt x="0" y="5778500"/>
                  </a:lnTo>
                  <a:close/>
                </a:path>
              </a:pathLst>
            </a:custGeom>
            <a:blipFill>
              <a:blip r:embed="rId12"/>
              <a:stretch>
                <a:fillRect t="-2808" b="-44079"/>
              </a:stretch>
            </a:blipFill>
          </p:spPr>
          <p:txBody>
            <a:bodyPr/>
            <a:lstStyle/>
            <a:p>
              <a:endParaRPr lang="en-US" sz="1200"/>
            </a:p>
          </p:txBody>
        </p:sp>
        <p:sp>
          <p:nvSpPr>
            <p:cNvPr id="22" name="Freeform 22"/>
            <p:cNvSpPr/>
            <p:nvPr/>
          </p:nvSpPr>
          <p:spPr>
            <a:xfrm>
              <a:off x="0" y="0"/>
              <a:ext cx="6324600" cy="6032500"/>
            </a:xfrm>
            <a:custGeom>
              <a:avLst/>
              <a:gdLst/>
              <a:ahLst/>
              <a:cxnLst/>
              <a:rect l="l" t="t" r="r" b="b"/>
              <a:pathLst>
                <a:path w="6324600" h="6032500">
                  <a:moveTo>
                    <a:pt x="6324600" y="6032500"/>
                  </a:moveTo>
                  <a:lnTo>
                    <a:pt x="0" y="6032500"/>
                  </a:lnTo>
                  <a:lnTo>
                    <a:pt x="0" y="0"/>
                  </a:lnTo>
                  <a:lnTo>
                    <a:pt x="6324600" y="0"/>
                  </a:lnTo>
                  <a:lnTo>
                    <a:pt x="6324600" y="6032500"/>
                  </a:lnTo>
                  <a:close/>
                  <a:moveTo>
                    <a:pt x="127000" y="5905500"/>
                  </a:moveTo>
                  <a:lnTo>
                    <a:pt x="6197600" y="5905500"/>
                  </a:lnTo>
                  <a:lnTo>
                    <a:pt x="6197600" y="127000"/>
                  </a:lnTo>
                  <a:lnTo>
                    <a:pt x="127000" y="127000"/>
                  </a:lnTo>
                  <a:lnTo>
                    <a:pt x="127000" y="5905500"/>
                  </a:lnTo>
                  <a:close/>
                </a:path>
              </a:pathLst>
            </a:custGeom>
            <a:solidFill>
              <a:srgbClr val="145DA0"/>
            </a:solidFill>
          </p:spPr>
          <p:txBody>
            <a:bodyPr/>
            <a:lstStyle/>
            <a:p>
              <a:endParaRPr lang="en-US" sz="1200"/>
            </a:p>
          </p:txBody>
        </p:sp>
      </p:grpSp>
      <p:sp>
        <p:nvSpPr>
          <p:cNvPr id="23" name="TextBox 23"/>
          <p:cNvSpPr txBox="1"/>
          <p:nvPr/>
        </p:nvSpPr>
        <p:spPr>
          <a:xfrm>
            <a:off x="4335632" y="4428081"/>
            <a:ext cx="3520738" cy="1264833"/>
          </a:xfrm>
          <a:prstGeom prst="rect">
            <a:avLst/>
          </a:prstGeom>
        </p:spPr>
        <p:txBody>
          <a:bodyPr lIns="0" tIns="0" rIns="0" bIns="0" rtlCol="0" anchor="t">
            <a:spAutoFit/>
          </a:bodyPr>
          <a:lstStyle/>
          <a:p>
            <a:pPr algn="ctr">
              <a:lnSpc>
                <a:spcPts val="1999"/>
              </a:lnSpc>
            </a:pPr>
            <a:r>
              <a:rPr lang="en-US" sz="1470" b="1">
                <a:solidFill>
                  <a:srgbClr val="145DA0"/>
                </a:solidFill>
                <a:latin typeface="Montserrat Bold"/>
                <a:ea typeface="Montserrat Bold"/>
                <a:cs typeface="Montserrat Bold"/>
                <a:sym typeface="Montserrat Bold"/>
              </a:rPr>
              <a:t>Abby Hagemeyer, Ph.D., MPH</a:t>
            </a:r>
          </a:p>
          <a:p>
            <a:pPr algn="ctr">
              <a:lnSpc>
                <a:spcPts val="1999"/>
              </a:lnSpc>
            </a:pPr>
            <a:r>
              <a:rPr lang="en-US" sz="1470" b="1">
                <a:solidFill>
                  <a:srgbClr val="145DA0"/>
                </a:solidFill>
                <a:latin typeface="Montserrat Bold"/>
                <a:ea typeface="Montserrat Bold"/>
                <a:cs typeface="Montserrat Bold"/>
                <a:sym typeface="Montserrat Bold"/>
              </a:rPr>
              <a:t> </a:t>
            </a:r>
            <a:r>
              <a:rPr lang="en-US" sz="1470">
                <a:solidFill>
                  <a:srgbClr val="145DA0"/>
                </a:solidFill>
                <a:latin typeface="Montserrat"/>
                <a:ea typeface="Montserrat"/>
                <a:cs typeface="Montserrat"/>
                <a:sym typeface="Montserrat"/>
              </a:rPr>
              <a:t>Violence and Injury Epidemiology and Surveillance Section, Data Administration Manager Ohio Department of Health</a:t>
            </a:r>
          </a:p>
        </p:txBody>
      </p:sp>
      <p:sp>
        <p:nvSpPr>
          <p:cNvPr id="24" name="TextBox 24"/>
          <p:cNvSpPr txBox="1"/>
          <p:nvPr/>
        </p:nvSpPr>
        <p:spPr>
          <a:xfrm>
            <a:off x="7919700" y="4440111"/>
            <a:ext cx="3629697" cy="751872"/>
          </a:xfrm>
          <a:prstGeom prst="rect">
            <a:avLst/>
          </a:prstGeom>
        </p:spPr>
        <p:txBody>
          <a:bodyPr lIns="0" tIns="0" rIns="0" bIns="0" rtlCol="0" anchor="t">
            <a:spAutoFit/>
          </a:bodyPr>
          <a:lstStyle/>
          <a:p>
            <a:pPr algn="ctr">
              <a:lnSpc>
                <a:spcPts val="1999"/>
              </a:lnSpc>
            </a:pPr>
            <a:r>
              <a:rPr lang="en-US" sz="1470" b="1">
                <a:solidFill>
                  <a:srgbClr val="145DA0"/>
                </a:solidFill>
                <a:latin typeface="Montserrat Bold"/>
                <a:ea typeface="Montserrat Bold"/>
                <a:cs typeface="Montserrat Bold"/>
                <a:sym typeface="Montserrat Bold"/>
              </a:rPr>
              <a:t>Socrates Tuch, J.D., MA </a:t>
            </a:r>
          </a:p>
          <a:p>
            <a:pPr algn="ctr">
              <a:lnSpc>
                <a:spcPts val="1999"/>
              </a:lnSpc>
            </a:pPr>
            <a:r>
              <a:rPr lang="en-US" sz="1470">
                <a:solidFill>
                  <a:srgbClr val="145DA0"/>
                </a:solidFill>
                <a:latin typeface="Montserrat"/>
                <a:ea typeface="Montserrat"/>
                <a:cs typeface="Montserrat"/>
                <a:sym typeface="Montserrat"/>
              </a:rPr>
              <a:t>Senior Legal Counsel and Privacy Officer Ohio Department of Health</a:t>
            </a:r>
          </a:p>
        </p:txBody>
      </p:sp>
      <p:sp>
        <p:nvSpPr>
          <p:cNvPr id="25" name="TextBox 25"/>
          <p:cNvSpPr txBox="1"/>
          <p:nvPr/>
        </p:nvSpPr>
        <p:spPr>
          <a:xfrm>
            <a:off x="697083" y="4440112"/>
            <a:ext cx="3520738" cy="751872"/>
          </a:xfrm>
          <a:prstGeom prst="rect">
            <a:avLst/>
          </a:prstGeom>
        </p:spPr>
        <p:txBody>
          <a:bodyPr lIns="0" tIns="0" rIns="0" bIns="0" rtlCol="0" anchor="t">
            <a:spAutoFit/>
          </a:bodyPr>
          <a:lstStyle/>
          <a:p>
            <a:pPr algn="ctr">
              <a:lnSpc>
                <a:spcPts val="1999"/>
              </a:lnSpc>
            </a:pPr>
            <a:r>
              <a:rPr lang="en-US" sz="1470" b="1" dirty="0">
                <a:solidFill>
                  <a:srgbClr val="145DA0"/>
                </a:solidFill>
                <a:latin typeface="Montserrat Bold"/>
                <a:ea typeface="Montserrat Bold"/>
                <a:cs typeface="Montserrat Bold"/>
                <a:sym typeface="Montserrat Bold"/>
              </a:rPr>
              <a:t>Mary DiOrio, M.D., MPH</a:t>
            </a:r>
          </a:p>
          <a:p>
            <a:pPr algn="ctr">
              <a:lnSpc>
                <a:spcPts val="1999"/>
              </a:lnSpc>
            </a:pPr>
            <a:r>
              <a:rPr lang="en-US" sz="1470" b="1" dirty="0">
                <a:solidFill>
                  <a:srgbClr val="145DA0"/>
                </a:solidFill>
                <a:latin typeface="Montserrat Bold"/>
                <a:ea typeface="Montserrat Bold"/>
                <a:cs typeface="Montserrat Bold"/>
                <a:sym typeface="Montserrat Bold"/>
              </a:rPr>
              <a:t> </a:t>
            </a:r>
            <a:r>
              <a:rPr lang="en-US" sz="1470" dirty="0">
                <a:solidFill>
                  <a:srgbClr val="145DA0"/>
                </a:solidFill>
                <a:latin typeface="Montserrat"/>
                <a:ea typeface="Montserrat"/>
                <a:cs typeface="Montserrat"/>
                <a:sym typeface="Montserrat"/>
              </a:rPr>
              <a:t>Medical Director, Ohio Department of Health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70D2A-E77E-5D1B-7191-76104CA69452}"/>
            </a:ext>
          </a:extLst>
        </p:cNvPr>
        <p:cNvGrpSpPr/>
        <p:nvPr/>
      </p:nvGrpSpPr>
      <p:grpSpPr>
        <a:xfrm>
          <a:off x="0" y="0"/>
          <a:ext cx="0" cy="0"/>
          <a:chOff x="0" y="0"/>
          <a:chExt cx="0" cy="0"/>
        </a:xfrm>
      </p:grpSpPr>
      <p:pic>
        <p:nvPicPr>
          <p:cNvPr id="5" name="Picture 4" descr="Ohio Department of Health logo.">
            <a:extLst>
              <a:ext uri="{FF2B5EF4-FFF2-40B4-BE49-F238E27FC236}">
                <a16:creationId xmlns:a16="http://schemas.microsoft.com/office/drawing/2014/main" id="{D9628410-5E85-153C-52C5-DD6F8ABF865D}"/>
              </a:ext>
            </a:extLst>
          </p:cNvPr>
          <p:cNvPicPr>
            <a:picLocks noChangeAspect="1"/>
          </p:cNvPicPr>
          <p:nvPr/>
        </p:nvPicPr>
        <p:blipFill>
          <a:blip r:embed="rId3"/>
          <a:stretch>
            <a:fillRect/>
          </a:stretch>
        </p:blipFill>
        <p:spPr>
          <a:xfrm>
            <a:off x="1" y="-38100"/>
            <a:ext cx="12191999" cy="6934200"/>
          </a:xfrm>
          <a:prstGeom prst="rect">
            <a:avLst/>
          </a:prstGeom>
        </p:spPr>
      </p:pic>
      <p:pic>
        <p:nvPicPr>
          <p:cNvPr id="4" name="Graphic 3">
            <a:extLst>
              <a:ext uri="{FF2B5EF4-FFF2-40B4-BE49-F238E27FC236}">
                <a16:creationId xmlns:a16="http://schemas.microsoft.com/office/drawing/2014/main" id="{3F346CD7-50E4-CE50-6DE7-A929E3B612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200" y="5633590"/>
            <a:ext cx="2595003" cy="717512"/>
          </a:xfrm>
          <a:prstGeom prst="rect">
            <a:avLst/>
          </a:prstGeom>
        </p:spPr>
      </p:pic>
      <p:sp>
        <p:nvSpPr>
          <p:cNvPr id="2" name="Text Placeholder 1">
            <a:extLst>
              <a:ext uri="{FF2B5EF4-FFF2-40B4-BE49-F238E27FC236}">
                <a16:creationId xmlns:a16="http://schemas.microsoft.com/office/drawing/2014/main" id="{9538BB49-F94F-24AC-069C-D44E4ED29145}"/>
              </a:ext>
            </a:extLst>
          </p:cNvPr>
          <p:cNvSpPr>
            <a:spLocks noGrp="1"/>
          </p:cNvSpPr>
          <p:nvPr>
            <p:ph type="body" sz="quarter" idx="13"/>
          </p:nvPr>
        </p:nvSpPr>
        <p:spPr>
          <a:xfrm>
            <a:off x="838200" y="1167320"/>
            <a:ext cx="10287000" cy="622569"/>
          </a:xfrm>
        </p:spPr>
        <p:txBody>
          <a:bodyPr>
            <a:noAutofit/>
          </a:bodyPr>
          <a:lstStyle/>
          <a:p>
            <a:pPr marL="0" indent="0">
              <a:buNone/>
            </a:pPr>
            <a:r>
              <a:rPr lang="en-US" sz="4400" dirty="0">
                <a:solidFill>
                  <a:schemeClr val="tx1"/>
                </a:solidFill>
                <a:latin typeface="Source Sans 3 SemiBold" panose="020B0303030403020204" pitchFamily="34" charset="0"/>
              </a:rPr>
              <a:t>Store It Safe Quality Improvement Project</a:t>
            </a:r>
          </a:p>
        </p:txBody>
      </p:sp>
      <p:sp>
        <p:nvSpPr>
          <p:cNvPr id="3" name="Text Placeholder 2">
            <a:extLst>
              <a:ext uri="{FF2B5EF4-FFF2-40B4-BE49-F238E27FC236}">
                <a16:creationId xmlns:a16="http://schemas.microsoft.com/office/drawing/2014/main" id="{06058FB9-3BDC-20BA-1C9C-A7475FA51972}"/>
              </a:ext>
            </a:extLst>
          </p:cNvPr>
          <p:cNvSpPr>
            <a:spLocks noGrp="1"/>
          </p:cNvSpPr>
          <p:nvPr>
            <p:ph type="body" sz="quarter" idx="14"/>
          </p:nvPr>
        </p:nvSpPr>
        <p:spPr>
          <a:xfrm>
            <a:off x="841514" y="2133599"/>
            <a:ext cx="7125169" cy="4217503"/>
          </a:xfrm>
        </p:spPr>
        <p:txBody>
          <a:bodyPr>
            <a:normAutofit fontScale="92500"/>
          </a:bodyPr>
          <a:lstStyle/>
          <a:p>
            <a:pPr marL="0"/>
            <a:r>
              <a:rPr lang="en-US" sz="3000" dirty="0">
                <a:solidFill>
                  <a:schemeClr val="tx1"/>
                </a:solidFill>
                <a:latin typeface="Source Sans Pro" panose="020B0503030403020204" pitchFamily="34" charset="0"/>
                <a:cs typeface="Arial" panose="020B0604020202020204" pitchFamily="34" charset="0"/>
              </a:rPr>
              <a:t>Partnership with Ohio Chapter, American Academy of Pediatrics.</a:t>
            </a:r>
          </a:p>
          <a:p>
            <a:pPr marL="0"/>
            <a:r>
              <a:rPr lang="en-US" sz="3000" dirty="0">
                <a:solidFill>
                  <a:schemeClr val="tx1"/>
                </a:solidFill>
                <a:latin typeface="Source Sans Pro" panose="020B0503030403020204" pitchFamily="34" charset="0"/>
                <a:cs typeface="Arial" panose="020B0604020202020204" pitchFamily="34" charset="0"/>
              </a:rPr>
              <a:t>Behavioral health screening-depression and suicide screening with counseling on access to reduce lethal means.</a:t>
            </a:r>
          </a:p>
          <a:p>
            <a:pPr marL="0"/>
            <a:r>
              <a:rPr lang="en-US" sz="3000" dirty="0">
                <a:solidFill>
                  <a:schemeClr val="tx1"/>
                </a:solidFill>
                <a:latin typeface="Source Sans Pro" panose="020B0503030403020204" pitchFamily="34" charset="0"/>
                <a:cs typeface="Arial" panose="020B0604020202020204" pitchFamily="34" charset="0"/>
              </a:rPr>
              <a:t>Provider education and Maintenance of Certification credits.</a:t>
            </a:r>
          </a:p>
          <a:p>
            <a:pPr marL="0"/>
            <a:r>
              <a:rPr lang="en-US" sz="3000" dirty="0">
                <a:solidFill>
                  <a:schemeClr val="tx1"/>
                </a:solidFill>
                <a:latin typeface="Source Sans Pro" panose="020B0503030403020204" pitchFamily="34" charset="0"/>
                <a:cs typeface="Arial" panose="020B0604020202020204" pitchFamily="34" charset="0"/>
              </a:rPr>
              <a:t>Prioritize high risk counties for youth suicide.</a:t>
            </a:r>
          </a:p>
          <a:p>
            <a:pPr marL="0"/>
            <a:r>
              <a:rPr lang="en-US" sz="3000" dirty="0">
                <a:solidFill>
                  <a:schemeClr val="tx1"/>
                </a:solidFill>
                <a:latin typeface="Source Sans Pro" panose="020B0503030403020204" pitchFamily="34" charset="0"/>
                <a:cs typeface="Arial" panose="020B0604020202020204" pitchFamily="34" charset="0"/>
              </a:rPr>
              <a:t>Planning for wave 3 of this project.</a:t>
            </a:r>
          </a:p>
          <a:p>
            <a:endParaRPr lang="en-US" dirty="0">
              <a:solidFill>
                <a:srgbClr val="0E3F75"/>
              </a:solidFill>
              <a:latin typeface="Source Sans Pro" panose="020B0503030403020204" pitchFamily="34" charset="0"/>
            </a:endParaRPr>
          </a:p>
        </p:txBody>
      </p:sp>
      <p:pic>
        <p:nvPicPr>
          <p:cNvPr id="9" name="Picture 8">
            <a:extLst>
              <a:ext uri="{FF2B5EF4-FFF2-40B4-BE49-F238E27FC236}">
                <a16:creationId xmlns:a16="http://schemas.microsoft.com/office/drawing/2014/main" id="{8FCB5029-70D2-654D-65B8-44AE5074E118}"/>
              </a:ext>
            </a:extLst>
          </p:cNvPr>
          <p:cNvPicPr>
            <a:picLocks noChangeAspect="1"/>
          </p:cNvPicPr>
          <p:nvPr/>
        </p:nvPicPr>
        <p:blipFill>
          <a:blip r:embed="rId6"/>
          <a:stretch>
            <a:fillRect/>
          </a:stretch>
        </p:blipFill>
        <p:spPr>
          <a:xfrm>
            <a:off x="7966683" y="1830230"/>
            <a:ext cx="3383802" cy="2795558"/>
          </a:xfrm>
          <a:prstGeom prst="rect">
            <a:avLst/>
          </a:prstGeom>
        </p:spPr>
      </p:pic>
    </p:spTree>
    <p:extLst>
      <p:ext uri="{BB962C8B-B14F-4D97-AF65-F5344CB8AC3E}">
        <p14:creationId xmlns:p14="http://schemas.microsoft.com/office/powerpoint/2010/main" val="3969398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61530-27B2-E691-B11E-EE03FC2D1A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3CA737-81D7-493E-2EB1-18147DEB4CE4}"/>
              </a:ext>
            </a:extLst>
          </p:cNvPr>
          <p:cNvSpPr>
            <a:spLocks noGrp="1"/>
          </p:cNvSpPr>
          <p:nvPr>
            <p:ph type="body" sz="quarter" idx="13"/>
          </p:nvPr>
        </p:nvSpPr>
        <p:spPr/>
        <p:txBody>
          <a:bodyPr>
            <a:normAutofit fontScale="92500" lnSpcReduction="10000"/>
          </a:bodyPr>
          <a:lstStyle/>
          <a:p>
            <a:pPr marL="0" indent="0">
              <a:buNone/>
            </a:pPr>
            <a:r>
              <a:rPr lang="en-US" dirty="0"/>
              <a:t>Ohio Suicide Data</a:t>
            </a:r>
          </a:p>
        </p:txBody>
      </p:sp>
      <p:sp>
        <p:nvSpPr>
          <p:cNvPr id="3" name="Text Placeholder 2">
            <a:extLst>
              <a:ext uri="{FF2B5EF4-FFF2-40B4-BE49-F238E27FC236}">
                <a16:creationId xmlns:a16="http://schemas.microsoft.com/office/drawing/2014/main" id="{43647CCC-A980-B27A-9AEC-8C038917F1F0}"/>
              </a:ext>
            </a:extLst>
          </p:cNvPr>
          <p:cNvSpPr>
            <a:spLocks noGrp="1"/>
          </p:cNvSpPr>
          <p:nvPr>
            <p:ph type="body" sz="quarter" idx="14"/>
          </p:nvPr>
        </p:nvSpPr>
        <p:spPr/>
        <p:txBody>
          <a:bodyPr>
            <a:normAutofit fontScale="92500" lnSpcReduction="10000"/>
          </a:bodyPr>
          <a:lstStyle/>
          <a:p>
            <a:pPr marL="0" indent="0">
              <a:buNone/>
            </a:pPr>
            <a:r>
              <a:rPr lang="en-US" dirty="0">
                <a:latin typeface="Source Sans Pro" panose="020B0503030403020204" pitchFamily="34" charset="0"/>
              </a:rPr>
              <a:t>Abby Hagemeyer, PhD, MPH</a:t>
            </a:r>
          </a:p>
        </p:txBody>
      </p:sp>
    </p:spTree>
    <p:extLst>
      <p:ext uri="{BB962C8B-B14F-4D97-AF65-F5344CB8AC3E}">
        <p14:creationId xmlns:p14="http://schemas.microsoft.com/office/powerpoint/2010/main" val="1425494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8733-F653-4512-3154-CCF1ADDECAD5}"/>
              </a:ext>
            </a:extLst>
          </p:cNvPr>
          <p:cNvSpPr>
            <a:spLocks noGrp="1"/>
          </p:cNvSpPr>
          <p:nvPr>
            <p:ph type="title"/>
          </p:nvPr>
        </p:nvSpPr>
        <p:spPr>
          <a:xfrm>
            <a:off x="311085" y="365125"/>
            <a:ext cx="11694618" cy="784945"/>
          </a:xfrm>
        </p:spPr>
        <p:txBody>
          <a:bodyPr>
            <a:normAutofit fontScale="90000"/>
          </a:bodyPr>
          <a:lstStyle/>
          <a:p>
            <a:pPr algn="ctr"/>
            <a:r>
              <a:rPr lang="en-US" sz="3200" b="1" dirty="0">
                <a:solidFill>
                  <a:schemeClr val="tx1"/>
                </a:solidFill>
                <a:latin typeface="Source Sans 3" panose="020B0303030403020204" pitchFamily="34" charset="0"/>
                <a:ea typeface="Source Sans Pro" panose="020B0503030403020204" pitchFamily="34" charset="0"/>
              </a:rPr>
              <a:t>Number and Age-Adjusted Rate</a:t>
            </a:r>
            <a:r>
              <a:rPr lang="en-US" sz="3200" b="1" baseline="30000" dirty="0">
                <a:solidFill>
                  <a:schemeClr val="tx1"/>
                </a:solidFill>
                <a:latin typeface="Source Sans 3" panose="020B0303030403020204" pitchFamily="34" charset="0"/>
                <a:ea typeface="Source Sans Pro" panose="020B0503030403020204" pitchFamily="34" charset="0"/>
              </a:rPr>
              <a:t>1</a:t>
            </a:r>
            <a:r>
              <a:rPr lang="en-US" sz="3200" b="1" dirty="0">
                <a:solidFill>
                  <a:schemeClr val="tx1"/>
                </a:solidFill>
                <a:latin typeface="Source Sans 3" panose="020B0303030403020204" pitchFamily="34" charset="0"/>
                <a:ea typeface="Source Sans Pro" panose="020B0503030403020204" pitchFamily="34" charset="0"/>
              </a:rPr>
              <a:t> of Suicide Deaths by Year, </a:t>
            </a:r>
            <a:br>
              <a:rPr lang="en-US" sz="3200" b="1" dirty="0">
                <a:solidFill>
                  <a:schemeClr val="tx1"/>
                </a:solidFill>
                <a:latin typeface="Source Sans 3" panose="020B0303030403020204" pitchFamily="34" charset="0"/>
                <a:ea typeface="Source Sans Pro" panose="020B0503030403020204" pitchFamily="34" charset="0"/>
              </a:rPr>
            </a:br>
            <a:r>
              <a:rPr lang="en-US" sz="3200" b="1" dirty="0">
                <a:solidFill>
                  <a:schemeClr val="tx1"/>
                </a:solidFill>
                <a:latin typeface="Source Sans 3" panose="020B0303030403020204" pitchFamily="34" charset="0"/>
                <a:ea typeface="Source Sans Pro" panose="020B0503030403020204" pitchFamily="34" charset="0"/>
              </a:rPr>
              <a:t>Ohio, 2014-2023</a:t>
            </a:r>
          </a:p>
        </p:txBody>
      </p:sp>
      <p:sp>
        <p:nvSpPr>
          <p:cNvPr id="4" name="Rectangle 3">
            <a:extLst>
              <a:ext uri="{FF2B5EF4-FFF2-40B4-BE49-F238E27FC236}">
                <a16:creationId xmlns:a16="http://schemas.microsoft.com/office/drawing/2014/main" id="{3E4DE777-D3B5-AB9B-18EC-CA70250E72D3}"/>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37537C46-8561-572C-E2F3-4FFFA7A52E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0700" y="5969909"/>
            <a:ext cx="2595003" cy="717512"/>
          </a:xfrm>
          <a:prstGeom prst="rect">
            <a:avLst/>
          </a:prstGeom>
        </p:spPr>
      </p:pic>
      <p:sp>
        <p:nvSpPr>
          <p:cNvPr id="6" name="TextBox 5">
            <a:extLst>
              <a:ext uri="{FF2B5EF4-FFF2-40B4-BE49-F238E27FC236}">
                <a16:creationId xmlns:a16="http://schemas.microsoft.com/office/drawing/2014/main" id="{D2820256-9DB2-98AC-C180-EAF62CC44584}"/>
              </a:ext>
            </a:extLst>
          </p:cNvPr>
          <p:cNvSpPr txBox="1"/>
          <p:nvPr/>
        </p:nvSpPr>
        <p:spPr>
          <a:xfrm>
            <a:off x="5712" y="6396335"/>
            <a:ext cx="9577633" cy="461665"/>
          </a:xfrm>
          <a:prstGeom prst="rect">
            <a:avLst/>
          </a:prstGeom>
          <a:noFill/>
        </p:spPr>
        <p:txBody>
          <a:bodyPr wrap="square" rtlCol="0">
            <a:spAutoFit/>
          </a:bodyPr>
          <a:lstStyle/>
          <a:p>
            <a:pPr>
              <a:defRPr/>
            </a:pPr>
            <a:r>
              <a:rPr lang="en-US" sz="800" b="1" kern="1400" dirty="0">
                <a:solidFill>
                  <a:srgbClr val="212120"/>
                </a:solidFill>
                <a:latin typeface="Source Sans 3" panose="020B0303030403020204" pitchFamily="34" charset="0"/>
                <a:ea typeface="Source Sans Pro" panose="020B0503030403020204" pitchFamily="34" charset="0"/>
                <a:cs typeface="Arial" panose="020B0604020202020204" pitchFamily="34" charset="0"/>
              </a:rPr>
              <a:t>1. At the time this data was pulled, population files from the federal government reflecting new national standards and methodologies were available for 2020 through 2023 only. Because of this change, the Ohio Department of Health (ODH) advises caution in comparing these rates to those from years prior to 2020, as indicated by the segmented line in the graphic. </a:t>
            </a:r>
          </a:p>
          <a:p>
            <a:pPr>
              <a:defRPr/>
            </a:pPr>
            <a:r>
              <a:rPr kumimoji="0" lang="en-US" sz="800" b="0" i="0" u="none" strike="noStrike" kern="1400" cap="none" spc="0" normalizeH="0" baseline="0" noProof="0" dirty="0">
                <a:ln>
                  <a:noFill/>
                </a:ln>
                <a:solidFill>
                  <a:srgbClr val="212120"/>
                </a:solidFill>
                <a:effectLst/>
                <a:uLnTx/>
                <a:uFillTx/>
                <a:latin typeface="Source Sans 3" panose="020B0303030403020204" pitchFamily="34" charset="0"/>
                <a:ea typeface="Source Sans Pro" panose="020B0503030403020204" pitchFamily="34" charset="0"/>
                <a:cs typeface="Arial" panose="020B0604020202020204" pitchFamily="34" charset="0"/>
              </a:rPr>
              <a:t>Source: ODH Bureau of Vital Statistics. Includes Ohio residents who died due </a:t>
            </a:r>
            <a:r>
              <a:rPr lang="en-US" sz="800" kern="1400" dirty="0">
                <a:solidFill>
                  <a:srgbClr val="212120"/>
                </a:solidFill>
                <a:latin typeface="Source Sans 3" panose="020B0303030403020204" pitchFamily="34" charset="0"/>
                <a:cs typeface="Arial" panose="020B0604020202020204" pitchFamily="34" charset="0"/>
              </a:rPr>
              <a:t>to suicide (underlying cause of death International Classification of Diseases, Tenth Revision [ICD-10], codes X60-X84, Y87.0, *U03).</a:t>
            </a:r>
          </a:p>
        </p:txBody>
      </p:sp>
      <p:graphicFrame>
        <p:nvGraphicFramePr>
          <p:cNvPr id="8" name="Chart 7">
            <a:extLst>
              <a:ext uri="{FF2B5EF4-FFF2-40B4-BE49-F238E27FC236}">
                <a16:creationId xmlns:a16="http://schemas.microsoft.com/office/drawing/2014/main" id="{36E71A5E-D2A4-441C-B219-CD293FE05771}"/>
              </a:ext>
            </a:extLst>
          </p:cNvPr>
          <p:cNvGraphicFramePr>
            <a:graphicFrameLocks/>
          </p:cNvGraphicFramePr>
          <p:nvPr>
            <p:extLst>
              <p:ext uri="{D42A27DB-BD31-4B8C-83A1-F6EECF244321}">
                <p14:modId xmlns:p14="http://schemas.microsoft.com/office/powerpoint/2010/main" val="833046735"/>
              </p:ext>
            </p:extLst>
          </p:nvPr>
        </p:nvGraphicFramePr>
        <p:xfrm>
          <a:off x="489114" y="1184351"/>
          <a:ext cx="11338560" cy="4892040"/>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Connector 6">
            <a:extLst>
              <a:ext uri="{FF2B5EF4-FFF2-40B4-BE49-F238E27FC236}">
                <a16:creationId xmlns:a16="http://schemas.microsoft.com/office/drawing/2014/main" id="{74C891BA-B6C2-861E-2A9A-BE9A9943631F}"/>
              </a:ext>
            </a:extLst>
          </p:cNvPr>
          <p:cNvCxnSpPr>
            <a:cxnSpLocks/>
          </p:cNvCxnSpPr>
          <p:nvPr/>
        </p:nvCxnSpPr>
        <p:spPr>
          <a:xfrm>
            <a:off x="7205438" y="1495607"/>
            <a:ext cx="0" cy="370473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226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8733-F653-4512-3154-CCF1ADDECAD5}"/>
              </a:ext>
            </a:extLst>
          </p:cNvPr>
          <p:cNvSpPr>
            <a:spLocks noGrp="1"/>
          </p:cNvSpPr>
          <p:nvPr>
            <p:ph type="title"/>
          </p:nvPr>
        </p:nvSpPr>
        <p:spPr>
          <a:xfrm>
            <a:off x="311085" y="365125"/>
            <a:ext cx="11694618" cy="784945"/>
          </a:xfrm>
        </p:spPr>
        <p:txBody>
          <a:bodyPr>
            <a:normAutofit fontScale="90000"/>
          </a:bodyPr>
          <a:lstStyle/>
          <a:p>
            <a:pPr algn="ctr"/>
            <a:r>
              <a:rPr lang="en-US" sz="3200" b="1" dirty="0">
                <a:solidFill>
                  <a:schemeClr val="tx1"/>
                </a:solidFill>
                <a:latin typeface="Source Sans 3" panose="020B0303030403020204" pitchFamily="34" charset="0"/>
                <a:ea typeface="Source Sans Pro" panose="020B0503030403020204" pitchFamily="34" charset="0"/>
              </a:rPr>
              <a:t>Number of Suicide Deaths by Quarter, </a:t>
            </a:r>
            <a:br>
              <a:rPr lang="en-US" sz="3200" b="1" dirty="0">
                <a:solidFill>
                  <a:schemeClr val="tx1"/>
                </a:solidFill>
                <a:latin typeface="Source Sans 3" panose="020B0303030403020204" pitchFamily="34" charset="0"/>
                <a:ea typeface="Source Sans Pro" panose="020B0503030403020204" pitchFamily="34" charset="0"/>
              </a:rPr>
            </a:br>
            <a:r>
              <a:rPr lang="en-US" sz="3200" b="1" dirty="0">
                <a:solidFill>
                  <a:schemeClr val="tx1"/>
                </a:solidFill>
                <a:latin typeface="Source Sans 3" panose="020B0303030403020204" pitchFamily="34" charset="0"/>
                <a:ea typeface="Source Sans Pro" panose="020B0503030403020204" pitchFamily="34" charset="0"/>
              </a:rPr>
              <a:t>Ohio, 2021-2024*</a:t>
            </a:r>
          </a:p>
        </p:txBody>
      </p:sp>
      <p:sp>
        <p:nvSpPr>
          <p:cNvPr id="4" name="Rectangle 3">
            <a:extLst>
              <a:ext uri="{FF2B5EF4-FFF2-40B4-BE49-F238E27FC236}">
                <a16:creationId xmlns:a16="http://schemas.microsoft.com/office/drawing/2014/main" id="{3E4DE777-D3B5-AB9B-18EC-CA70250E72D3}"/>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37537C46-8561-572C-E2F3-4FFFA7A52E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10700" y="5969909"/>
            <a:ext cx="2595003" cy="717512"/>
          </a:xfrm>
          <a:prstGeom prst="rect">
            <a:avLst/>
          </a:prstGeom>
        </p:spPr>
      </p:pic>
      <p:sp>
        <p:nvSpPr>
          <p:cNvPr id="6" name="TextBox 5">
            <a:extLst>
              <a:ext uri="{FF2B5EF4-FFF2-40B4-BE49-F238E27FC236}">
                <a16:creationId xmlns:a16="http://schemas.microsoft.com/office/drawing/2014/main" id="{D2820256-9DB2-98AC-C180-EAF62CC44584}"/>
              </a:ext>
            </a:extLst>
          </p:cNvPr>
          <p:cNvSpPr txBox="1"/>
          <p:nvPr/>
        </p:nvSpPr>
        <p:spPr>
          <a:xfrm>
            <a:off x="0" y="6434121"/>
            <a:ext cx="9577633" cy="400110"/>
          </a:xfrm>
          <a:prstGeom prst="rect">
            <a:avLst/>
          </a:prstGeom>
          <a:noFill/>
        </p:spPr>
        <p:txBody>
          <a:bodyPr wrap="square" rtlCol="0">
            <a:spAutoFit/>
          </a:bodyPr>
          <a:lstStyle/>
          <a:p>
            <a:pPr>
              <a:defRPr/>
            </a:pPr>
            <a:r>
              <a:rPr kumimoji="0" lang="en-US" sz="1000" b="0" i="0" u="none" strike="noStrike" kern="1400" cap="none" spc="0" normalizeH="0" baseline="0" noProof="0" dirty="0">
                <a:ln>
                  <a:noFill/>
                </a:ln>
                <a:solidFill>
                  <a:srgbClr val="212120"/>
                </a:solidFill>
                <a:effectLst/>
                <a:uLnTx/>
                <a:uFillTx/>
                <a:latin typeface="Source Sans 3" panose="020B0303030403020204" pitchFamily="34" charset="0"/>
                <a:ea typeface="Source Sans Pro" panose="020B0503030403020204" pitchFamily="34" charset="0"/>
                <a:cs typeface="Arial" panose="020B0604020202020204" pitchFamily="34" charset="0"/>
              </a:rPr>
              <a:t>Source: ODH Bureau of Vital Statistics. Includes Ohio residents who died due </a:t>
            </a:r>
            <a:r>
              <a:rPr lang="en-US" sz="1000" kern="1400" dirty="0">
                <a:solidFill>
                  <a:srgbClr val="212120"/>
                </a:solidFill>
                <a:latin typeface="Source Sans 3" panose="020B0303030403020204" pitchFamily="34" charset="0"/>
                <a:cs typeface="Arial" panose="020B0604020202020204" pitchFamily="34" charset="0"/>
              </a:rPr>
              <a:t>to suicide (underlying cause of death ICD-10 codes X60-X84, Y87.0, *U03).</a:t>
            </a:r>
          </a:p>
          <a:p>
            <a:pPr>
              <a:defRPr/>
            </a:pPr>
            <a:r>
              <a:rPr lang="en-US" sz="1000" kern="1400" dirty="0">
                <a:solidFill>
                  <a:srgbClr val="212120"/>
                </a:solidFill>
                <a:latin typeface="Source Sans 3" panose="020B0303030403020204" pitchFamily="34" charset="0"/>
                <a:cs typeface="Arial" panose="020B0604020202020204" pitchFamily="34" charset="0"/>
              </a:rPr>
              <a:t>*2024 data is preliminary. Data updated Oct. 21, 2024.</a:t>
            </a:r>
          </a:p>
        </p:txBody>
      </p:sp>
      <p:graphicFrame>
        <p:nvGraphicFramePr>
          <p:cNvPr id="3" name="Chart 2">
            <a:extLst>
              <a:ext uri="{FF2B5EF4-FFF2-40B4-BE49-F238E27FC236}">
                <a16:creationId xmlns:a16="http://schemas.microsoft.com/office/drawing/2014/main" id="{83325467-52BE-E8C4-0D83-03E6B70C8FEE}"/>
              </a:ext>
            </a:extLst>
          </p:cNvPr>
          <p:cNvGraphicFramePr>
            <a:graphicFrameLocks/>
          </p:cNvGraphicFramePr>
          <p:nvPr/>
        </p:nvGraphicFramePr>
        <p:xfrm>
          <a:off x="426720" y="1216059"/>
          <a:ext cx="11338560" cy="48920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49034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3FD7FA-A09B-C0DF-8021-8E48406351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FE519-B4D8-D1B8-3E07-ABB422B2EC24}"/>
              </a:ext>
            </a:extLst>
          </p:cNvPr>
          <p:cNvSpPr>
            <a:spLocks noGrp="1"/>
          </p:cNvSpPr>
          <p:nvPr>
            <p:ph type="title"/>
          </p:nvPr>
        </p:nvSpPr>
        <p:spPr>
          <a:xfrm>
            <a:off x="311085" y="365125"/>
            <a:ext cx="11694618" cy="784945"/>
          </a:xfrm>
        </p:spPr>
        <p:txBody>
          <a:bodyPr>
            <a:normAutofit fontScale="90000"/>
          </a:bodyPr>
          <a:lstStyle/>
          <a:p>
            <a:pPr algn="ctr"/>
            <a:r>
              <a:rPr lang="en-US" sz="3200" b="1" dirty="0">
                <a:solidFill>
                  <a:schemeClr val="tx1"/>
                </a:solidFill>
                <a:latin typeface="Source Sans 3" panose="020B0303030403020204" pitchFamily="34" charset="0"/>
                <a:ea typeface="Source Sans Pro" panose="020B0503030403020204" pitchFamily="34" charset="0"/>
              </a:rPr>
              <a:t>Number of Suicide Deaths by Quarter, </a:t>
            </a:r>
            <a:br>
              <a:rPr lang="en-US" sz="3200" b="1" dirty="0">
                <a:solidFill>
                  <a:schemeClr val="tx1"/>
                </a:solidFill>
                <a:latin typeface="Source Sans 3" panose="020B0303030403020204" pitchFamily="34" charset="0"/>
                <a:ea typeface="Source Sans Pro" panose="020B0503030403020204" pitchFamily="34" charset="0"/>
              </a:rPr>
            </a:br>
            <a:r>
              <a:rPr lang="en-US" sz="3200" b="1" dirty="0">
                <a:solidFill>
                  <a:schemeClr val="tx1"/>
                </a:solidFill>
                <a:latin typeface="Source Sans 3" panose="020B0303030403020204" pitchFamily="34" charset="0"/>
                <a:ea typeface="Source Sans Pro" panose="020B0503030403020204" pitchFamily="34" charset="0"/>
              </a:rPr>
              <a:t>Ohio, 2020-2024*</a:t>
            </a:r>
          </a:p>
        </p:txBody>
      </p:sp>
      <p:sp>
        <p:nvSpPr>
          <p:cNvPr id="4" name="Rectangle 3">
            <a:extLst>
              <a:ext uri="{FF2B5EF4-FFF2-40B4-BE49-F238E27FC236}">
                <a16:creationId xmlns:a16="http://schemas.microsoft.com/office/drawing/2014/main" id="{D9218E33-87D0-FDCF-7C0D-EF94D2909A8F}"/>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4B262DF5-273D-1867-9506-9F3508E923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10700" y="5969909"/>
            <a:ext cx="2595003" cy="717512"/>
          </a:xfrm>
          <a:prstGeom prst="rect">
            <a:avLst/>
          </a:prstGeom>
        </p:spPr>
      </p:pic>
      <p:sp>
        <p:nvSpPr>
          <p:cNvPr id="6" name="TextBox 5">
            <a:extLst>
              <a:ext uri="{FF2B5EF4-FFF2-40B4-BE49-F238E27FC236}">
                <a16:creationId xmlns:a16="http://schemas.microsoft.com/office/drawing/2014/main" id="{17493C91-5E2B-C749-436C-BC7115114DEF}"/>
              </a:ext>
            </a:extLst>
          </p:cNvPr>
          <p:cNvSpPr txBox="1"/>
          <p:nvPr/>
        </p:nvSpPr>
        <p:spPr>
          <a:xfrm>
            <a:off x="0" y="6434121"/>
            <a:ext cx="9577633" cy="400110"/>
          </a:xfrm>
          <a:prstGeom prst="rect">
            <a:avLst/>
          </a:prstGeom>
          <a:noFill/>
        </p:spPr>
        <p:txBody>
          <a:bodyPr wrap="square" rtlCol="0">
            <a:spAutoFit/>
          </a:bodyPr>
          <a:lstStyle/>
          <a:p>
            <a:pPr>
              <a:defRPr/>
            </a:pPr>
            <a:r>
              <a:rPr kumimoji="0" lang="en-US" sz="1000" b="0" i="0" u="none" strike="noStrike" kern="1400" cap="none" spc="0" normalizeH="0" baseline="0" noProof="0" dirty="0">
                <a:ln>
                  <a:noFill/>
                </a:ln>
                <a:solidFill>
                  <a:srgbClr val="212120"/>
                </a:solidFill>
                <a:effectLst/>
                <a:uLnTx/>
                <a:uFillTx/>
                <a:latin typeface="Source Sans 3" panose="020B0303030403020204" pitchFamily="34" charset="0"/>
                <a:ea typeface="Source Sans Pro" panose="020B0503030403020204" pitchFamily="34" charset="0"/>
                <a:cs typeface="Arial" panose="020B0604020202020204" pitchFamily="34" charset="0"/>
              </a:rPr>
              <a:t>Source: ODH Bureau of Vital Statistics. Includes Ohio residents who died due </a:t>
            </a:r>
            <a:r>
              <a:rPr lang="en-US" sz="1000" kern="1400" dirty="0">
                <a:solidFill>
                  <a:srgbClr val="212120"/>
                </a:solidFill>
                <a:latin typeface="Source Sans 3" panose="020B0303030403020204" pitchFamily="34" charset="0"/>
                <a:cs typeface="Arial" panose="020B0604020202020204" pitchFamily="34" charset="0"/>
              </a:rPr>
              <a:t>to suicide (underlying cause of death ICD-10 codes X60-X84, Y87.0, *U03).</a:t>
            </a:r>
          </a:p>
          <a:p>
            <a:pPr>
              <a:defRPr/>
            </a:pPr>
            <a:r>
              <a:rPr lang="en-US" sz="1000" kern="1400" dirty="0">
                <a:solidFill>
                  <a:srgbClr val="212120"/>
                </a:solidFill>
                <a:latin typeface="Source Sans 3" panose="020B0303030403020204" pitchFamily="34" charset="0"/>
                <a:cs typeface="Arial" panose="020B0604020202020204" pitchFamily="34" charset="0"/>
              </a:rPr>
              <a:t>*2024 data is preliminary. Data updated Oct. 21, 2024.</a:t>
            </a:r>
          </a:p>
        </p:txBody>
      </p:sp>
      <p:graphicFrame>
        <p:nvGraphicFramePr>
          <p:cNvPr id="7" name="Chart 6">
            <a:extLst>
              <a:ext uri="{FF2B5EF4-FFF2-40B4-BE49-F238E27FC236}">
                <a16:creationId xmlns:a16="http://schemas.microsoft.com/office/drawing/2014/main" id="{64FC29F0-3F05-4ED1-B78D-6E6333470B4E}"/>
              </a:ext>
            </a:extLst>
          </p:cNvPr>
          <p:cNvGraphicFramePr>
            <a:graphicFrameLocks/>
          </p:cNvGraphicFramePr>
          <p:nvPr/>
        </p:nvGraphicFramePr>
        <p:xfrm>
          <a:off x="426720" y="1150070"/>
          <a:ext cx="11338560" cy="48920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513531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8733-F653-4512-3154-CCF1ADDECAD5}"/>
              </a:ext>
            </a:extLst>
          </p:cNvPr>
          <p:cNvSpPr>
            <a:spLocks noGrp="1"/>
          </p:cNvSpPr>
          <p:nvPr>
            <p:ph type="title"/>
          </p:nvPr>
        </p:nvSpPr>
        <p:spPr>
          <a:xfrm>
            <a:off x="311085" y="365125"/>
            <a:ext cx="11694618" cy="784945"/>
          </a:xfrm>
        </p:spPr>
        <p:txBody>
          <a:bodyPr>
            <a:normAutofit fontScale="90000"/>
          </a:bodyPr>
          <a:lstStyle/>
          <a:p>
            <a:pPr algn="ctr"/>
            <a:r>
              <a:rPr lang="en-US" sz="3200" b="1" dirty="0">
                <a:solidFill>
                  <a:schemeClr val="tx1"/>
                </a:solidFill>
                <a:latin typeface="Source Sans 3" panose="020B0303030403020204" pitchFamily="34" charset="0"/>
              </a:rPr>
              <a:t>Number of Suicide Deaths by Mechanism, </a:t>
            </a:r>
            <a:br>
              <a:rPr lang="en-US" sz="3200" b="1" dirty="0">
                <a:solidFill>
                  <a:schemeClr val="tx1"/>
                </a:solidFill>
                <a:latin typeface="Source Sans 3" panose="020B0303030403020204" pitchFamily="34" charset="0"/>
              </a:rPr>
            </a:br>
            <a:r>
              <a:rPr lang="en-US" sz="3200" b="1" dirty="0">
                <a:solidFill>
                  <a:schemeClr val="tx1"/>
                </a:solidFill>
                <a:latin typeface="Source Sans 3" panose="020B0303030403020204" pitchFamily="34" charset="0"/>
              </a:rPr>
              <a:t>Ohio, 2019-2023</a:t>
            </a:r>
          </a:p>
        </p:txBody>
      </p:sp>
      <p:sp>
        <p:nvSpPr>
          <p:cNvPr id="4" name="Rectangle 3">
            <a:extLst>
              <a:ext uri="{FF2B5EF4-FFF2-40B4-BE49-F238E27FC236}">
                <a16:creationId xmlns:a16="http://schemas.microsoft.com/office/drawing/2014/main" id="{3E4DE777-D3B5-AB9B-18EC-CA70250E72D3}"/>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37537C46-8561-572C-E2F3-4FFFA7A52E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0700" y="5969909"/>
            <a:ext cx="2595003" cy="717512"/>
          </a:xfrm>
          <a:prstGeom prst="rect">
            <a:avLst/>
          </a:prstGeom>
        </p:spPr>
      </p:pic>
      <p:sp>
        <p:nvSpPr>
          <p:cNvPr id="6" name="TextBox 5">
            <a:extLst>
              <a:ext uri="{FF2B5EF4-FFF2-40B4-BE49-F238E27FC236}">
                <a16:creationId xmlns:a16="http://schemas.microsoft.com/office/drawing/2014/main" id="{D2820256-9DB2-98AC-C180-EAF62CC44584}"/>
              </a:ext>
            </a:extLst>
          </p:cNvPr>
          <p:cNvSpPr txBox="1"/>
          <p:nvPr/>
        </p:nvSpPr>
        <p:spPr>
          <a:xfrm>
            <a:off x="0" y="6564310"/>
            <a:ext cx="9577633" cy="246221"/>
          </a:xfrm>
          <a:prstGeom prst="rect">
            <a:avLst/>
          </a:prstGeom>
          <a:noFill/>
        </p:spPr>
        <p:txBody>
          <a:bodyPr wrap="square" rtlCol="0">
            <a:spAutoFit/>
          </a:bodyPr>
          <a:lstStyle/>
          <a:p>
            <a:pPr>
              <a:defRPr/>
            </a:pPr>
            <a:r>
              <a:rPr kumimoji="0" lang="en-US" sz="1000" b="0" i="0" u="none" strike="noStrike" kern="1400" cap="none" spc="0" normalizeH="0" baseline="0" noProof="0" dirty="0">
                <a:ln>
                  <a:noFill/>
                </a:ln>
                <a:solidFill>
                  <a:srgbClr val="212120"/>
                </a:solidFill>
                <a:effectLst/>
                <a:uLnTx/>
                <a:uFillTx/>
                <a:latin typeface="Source Sans 3" panose="020B0303030403020204" pitchFamily="34" charset="0"/>
                <a:ea typeface="Source Sans Pro" panose="020B0503030403020204" pitchFamily="34" charset="0"/>
                <a:cs typeface="Arial" panose="020B0604020202020204" pitchFamily="34" charset="0"/>
              </a:rPr>
              <a:t>Source: ODH Bureau of Vital Statistics. Includes Ohio residents who died due </a:t>
            </a:r>
            <a:r>
              <a:rPr lang="en-US" sz="1000" kern="1400" dirty="0">
                <a:solidFill>
                  <a:srgbClr val="212120"/>
                </a:solidFill>
                <a:latin typeface="Source Sans 3" panose="020B0303030403020204" pitchFamily="34" charset="0"/>
                <a:cs typeface="Arial" panose="020B0604020202020204" pitchFamily="34" charset="0"/>
              </a:rPr>
              <a:t>to suicide (underlying cause of death ICD-10 codes X60-X84, Y87.0, *U03).</a:t>
            </a:r>
          </a:p>
        </p:txBody>
      </p:sp>
      <p:graphicFrame>
        <p:nvGraphicFramePr>
          <p:cNvPr id="3" name="Chart 2">
            <a:extLst>
              <a:ext uri="{FF2B5EF4-FFF2-40B4-BE49-F238E27FC236}">
                <a16:creationId xmlns:a16="http://schemas.microsoft.com/office/drawing/2014/main" id="{B927AEDC-7708-C2EE-2907-73B48DF1E614}"/>
              </a:ext>
            </a:extLst>
          </p:cNvPr>
          <p:cNvGraphicFramePr>
            <a:graphicFrameLocks/>
          </p:cNvGraphicFramePr>
          <p:nvPr/>
        </p:nvGraphicFramePr>
        <p:xfrm>
          <a:off x="426720" y="1150070"/>
          <a:ext cx="11338560" cy="48920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96757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8733-F653-4512-3154-CCF1ADDECAD5}"/>
              </a:ext>
            </a:extLst>
          </p:cNvPr>
          <p:cNvSpPr>
            <a:spLocks noGrp="1"/>
          </p:cNvSpPr>
          <p:nvPr>
            <p:ph type="title"/>
          </p:nvPr>
        </p:nvSpPr>
        <p:spPr>
          <a:xfrm>
            <a:off x="311085" y="365125"/>
            <a:ext cx="11694618" cy="784945"/>
          </a:xfrm>
        </p:spPr>
        <p:txBody>
          <a:bodyPr>
            <a:normAutofit fontScale="90000"/>
          </a:bodyPr>
          <a:lstStyle/>
          <a:p>
            <a:pPr algn="ctr"/>
            <a:r>
              <a:rPr lang="en-US" sz="3200" b="1" dirty="0">
                <a:solidFill>
                  <a:schemeClr val="tx1"/>
                </a:solidFill>
                <a:latin typeface="Source Sans 3" panose="020B0303030403020204" pitchFamily="34" charset="0"/>
                <a:ea typeface="Source Sans Pro" panose="020B0503030403020204" pitchFamily="34" charset="0"/>
              </a:rPr>
              <a:t>Percentage of Suicide Deaths by Mechanism and Sex, </a:t>
            </a:r>
            <a:br>
              <a:rPr lang="en-US" sz="3200" b="1" dirty="0">
                <a:solidFill>
                  <a:schemeClr val="tx1"/>
                </a:solidFill>
                <a:latin typeface="Source Sans 3" panose="020B0303030403020204" pitchFamily="34" charset="0"/>
                <a:ea typeface="Source Sans Pro" panose="020B0503030403020204" pitchFamily="34" charset="0"/>
              </a:rPr>
            </a:br>
            <a:r>
              <a:rPr lang="en-US" sz="3200" b="1" dirty="0">
                <a:solidFill>
                  <a:schemeClr val="tx1"/>
                </a:solidFill>
                <a:latin typeface="Source Sans 3" panose="020B0303030403020204" pitchFamily="34" charset="0"/>
                <a:ea typeface="Source Sans Pro" panose="020B0503030403020204" pitchFamily="34" charset="0"/>
              </a:rPr>
              <a:t>Ohio, 2023</a:t>
            </a:r>
          </a:p>
        </p:txBody>
      </p:sp>
      <p:sp>
        <p:nvSpPr>
          <p:cNvPr id="4" name="Rectangle 3">
            <a:extLst>
              <a:ext uri="{FF2B5EF4-FFF2-40B4-BE49-F238E27FC236}">
                <a16:creationId xmlns:a16="http://schemas.microsoft.com/office/drawing/2014/main" id="{3E4DE777-D3B5-AB9B-18EC-CA70250E72D3}"/>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37537C46-8561-572C-E2F3-4FFFA7A52E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0700" y="5969909"/>
            <a:ext cx="2595003" cy="717512"/>
          </a:xfrm>
          <a:prstGeom prst="rect">
            <a:avLst/>
          </a:prstGeom>
        </p:spPr>
      </p:pic>
      <p:sp>
        <p:nvSpPr>
          <p:cNvPr id="6" name="TextBox 5">
            <a:extLst>
              <a:ext uri="{FF2B5EF4-FFF2-40B4-BE49-F238E27FC236}">
                <a16:creationId xmlns:a16="http://schemas.microsoft.com/office/drawing/2014/main" id="{D2820256-9DB2-98AC-C180-EAF62CC44584}"/>
              </a:ext>
            </a:extLst>
          </p:cNvPr>
          <p:cNvSpPr txBox="1"/>
          <p:nvPr/>
        </p:nvSpPr>
        <p:spPr>
          <a:xfrm>
            <a:off x="0" y="6564310"/>
            <a:ext cx="9577633" cy="246221"/>
          </a:xfrm>
          <a:prstGeom prst="rect">
            <a:avLst/>
          </a:prstGeom>
          <a:noFill/>
        </p:spPr>
        <p:txBody>
          <a:bodyPr wrap="square" rtlCol="0">
            <a:spAutoFit/>
          </a:bodyPr>
          <a:lstStyle/>
          <a:p>
            <a:pPr>
              <a:defRPr/>
            </a:pPr>
            <a:r>
              <a:rPr kumimoji="0" lang="en-US" sz="1000" b="0" i="0" u="none" strike="noStrike" kern="1400" cap="none" spc="0" normalizeH="0" baseline="0" noProof="0" dirty="0">
                <a:ln>
                  <a:noFill/>
                </a:ln>
                <a:solidFill>
                  <a:srgbClr val="212120"/>
                </a:solidFill>
                <a:effectLst/>
                <a:uLnTx/>
                <a:uFillTx/>
                <a:latin typeface="Source Sans 3" panose="020B0303030403020204" pitchFamily="34" charset="0"/>
                <a:ea typeface="Source Sans Pro" panose="020B0503030403020204" pitchFamily="34" charset="0"/>
                <a:cs typeface="Arial" panose="020B0604020202020204" pitchFamily="34" charset="0"/>
              </a:rPr>
              <a:t>Source: ODH Bureau of Vital Statistics. Includes Ohio residents who died due </a:t>
            </a:r>
            <a:r>
              <a:rPr lang="en-US" sz="1000" kern="1400" dirty="0">
                <a:solidFill>
                  <a:srgbClr val="212120"/>
                </a:solidFill>
                <a:latin typeface="Source Sans 3" panose="020B0303030403020204" pitchFamily="34" charset="0"/>
                <a:cs typeface="Arial" panose="020B0604020202020204" pitchFamily="34" charset="0"/>
              </a:rPr>
              <a:t>to suicide (underlying cause of death ICD-10 codes X60-X84, Y87.0, *U03).</a:t>
            </a:r>
          </a:p>
        </p:txBody>
      </p:sp>
      <p:graphicFrame>
        <p:nvGraphicFramePr>
          <p:cNvPr id="7" name="Chart 6">
            <a:extLst>
              <a:ext uri="{FF2B5EF4-FFF2-40B4-BE49-F238E27FC236}">
                <a16:creationId xmlns:a16="http://schemas.microsoft.com/office/drawing/2014/main" id="{FCEA68F5-D062-B0C3-4CCF-C657B0E3EBAE}"/>
              </a:ext>
            </a:extLst>
          </p:cNvPr>
          <p:cNvGraphicFramePr>
            <a:graphicFrameLocks/>
          </p:cNvGraphicFramePr>
          <p:nvPr/>
        </p:nvGraphicFramePr>
        <p:xfrm>
          <a:off x="426720" y="1150070"/>
          <a:ext cx="11338560" cy="48920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17787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8733-F653-4512-3154-CCF1ADDECAD5}"/>
              </a:ext>
            </a:extLst>
          </p:cNvPr>
          <p:cNvSpPr>
            <a:spLocks noGrp="1"/>
          </p:cNvSpPr>
          <p:nvPr>
            <p:ph type="title"/>
          </p:nvPr>
        </p:nvSpPr>
        <p:spPr>
          <a:xfrm>
            <a:off x="311085" y="365125"/>
            <a:ext cx="11694618" cy="784945"/>
          </a:xfrm>
        </p:spPr>
        <p:txBody>
          <a:bodyPr>
            <a:normAutofit fontScale="90000"/>
          </a:bodyPr>
          <a:lstStyle/>
          <a:p>
            <a:pPr algn="ctr"/>
            <a:r>
              <a:rPr lang="en-US" sz="3200" b="1" dirty="0">
                <a:solidFill>
                  <a:schemeClr val="tx1"/>
                </a:solidFill>
                <a:latin typeface="Source Sans 3" panose="020B0303030403020204" pitchFamily="34" charset="0"/>
                <a:ea typeface="Source Sans Pro" panose="020B0503030403020204" pitchFamily="34" charset="0"/>
              </a:rPr>
              <a:t>Percentage of Suicide Deaths by Mechanism and Age, </a:t>
            </a:r>
            <a:br>
              <a:rPr lang="en-US" sz="3200" b="1" dirty="0">
                <a:solidFill>
                  <a:schemeClr val="tx1"/>
                </a:solidFill>
                <a:latin typeface="Source Sans 3" panose="020B0303030403020204" pitchFamily="34" charset="0"/>
                <a:ea typeface="Source Sans Pro" panose="020B0503030403020204" pitchFamily="34" charset="0"/>
              </a:rPr>
            </a:br>
            <a:r>
              <a:rPr lang="en-US" sz="3200" b="1" dirty="0">
                <a:solidFill>
                  <a:schemeClr val="tx1"/>
                </a:solidFill>
                <a:latin typeface="Source Sans 3" panose="020B0303030403020204" pitchFamily="34" charset="0"/>
                <a:ea typeface="Source Sans Pro" panose="020B0503030403020204" pitchFamily="34" charset="0"/>
              </a:rPr>
              <a:t>Ohio, 2023</a:t>
            </a:r>
          </a:p>
        </p:txBody>
      </p:sp>
      <p:sp>
        <p:nvSpPr>
          <p:cNvPr id="4" name="Rectangle 3">
            <a:extLst>
              <a:ext uri="{FF2B5EF4-FFF2-40B4-BE49-F238E27FC236}">
                <a16:creationId xmlns:a16="http://schemas.microsoft.com/office/drawing/2014/main" id="{3E4DE777-D3B5-AB9B-18EC-CA70250E72D3}"/>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37537C46-8561-572C-E2F3-4FFFA7A52E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0700" y="5969909"/>
            <a:ext cx="2595003" cy="717512"/>
          </a:xfrm>
          <a:prstGeom prst="rect">
            <a:avLst/>
          </a:prstGeom>
        </p:spPr>
      </p:pic>
      <p:sp>
        <p:nvSpPr>
          <p:cNvPr id="6" name="TextBox 5">
            <a:extLst>
              <a:ext uri="{FF2B5EF4-FFF2-40B4-BE49-F238E27FC236}">
                <a16:creationId xmlns:a16="http://schemas.microsoft.com/office/drawing/2014/main" id="{D2820256-9DB2-98AC-C180-EAF62CC44584}"/>
              </a:ext>
            </a:extLst>
          </p:cNvPr>
          <p:cNvSpPr txBox="1"/>
          <p:nvPr/>
        </p:nvSpPr>
        <p:spPr>
          <a:xfrm>
            <a:off x="0" y="6564310"/>
            <a:ext cx="9577633" cy="246221"/>
          </a:xfrm>
          <a:prstGeom prst="rect">
            <a:avLst/>
          </a:prstGeom>
          <a:noFill/>
        </p:spPr>
        <p:txBody>
          <a:bodyPr wrap="square" rtlCol="0">
            <a:spAutoFit/>
          </a:bodyPr>
          <a:lstStyle/>
          <a:p>
            <a:pPr>
              <a:defRPr/>
            </a:pPr>
            <a:r>
              <a:rPr kumimoji="0" lang="en-US" sz="1000" b="0" i="0" u="none" strike="noStrike" kern="1400" cap="none" spc="0" normalizeH="0" baseline="0" noProof="0" dirty="0">
                <a:ln>
                  <a:noFill/>
                </a:ln>
                <a:solidFill>
                  <a:srgbClr val="212120"/>
                </a:solidFill>
                <a:effectLst/>
                <a:uLnTx/>
                <a:uFillTx/>
                <a:latin typeface="Source Sans 3" panose="020B0303030403020204" pitchFamily="34" charset="0"/>
                <a:ea typeface="Source Sans Pro" panose="020B0503030403020204" pitchFamily="34" charset="0"/>
                <a:cs typeface="Arial" panose="020B0604020202020204" pitchFamily="34" charset="0"/>
              </a:rPr>
              <a:t>Source: ODH Bureau of Vital Statistics. Includes Ohio residents who died due </a:t>
            </a:r>
            <a:r>
              <a:rPr lang="en-US" sz="1000" kern="1400" dirty="0">
                <a:solidFill>
                  <a:srgbClr val="212120"/>
                </a:solidFill>
                <a:latin typeface="Source Sans 3" panose="020B0303030403020204" pitchFamily="34" charset="0"/>
                <a:cs typeface="Arial" panose="020B0604020202020204" pitchFamily="34" charset="0"/>
              </a:rPr>
              <a:t>to suicide (underlying cause of death ICD-10 codes X60-X84, Y87.0, *U03).</a:t>
            </a:r>
          </a:p>
        </p:txBody>
      </p:sp>
      <p:graphicFrame>
        <p:nvGraphicFramePr>
          <p:cNvPr id="7" name="Chart 6">
            <a:extLst>
              <a:ext uri="{FF2B5EF4-FFF2-40B4-BE49-F238E27FC236}">
                <a16:creationId xmlns:a16="http://schemas.microsoft.com/office/drawing/2014/main" id="{F1E57E54-580C-4BB9-BE65-28767069A32A}"/>
              </a:ext>
            </a:extLst>
          </p:cNvPr>
          <p:cNvGraphicFramePr>
            <a:graphicFrameLocks/>
          </p:cNvGraphicFramePr>
          <p:nvPr/>
        </p:nvGraphicFramePr>
        <p:xfrm>
          <a:off x="426720" y="1178350"/>
          <a:ext cx="11338560" cy="48920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30403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8733-F653-4512-3154-CCF1ADDECAD5}"/>
              </a:ext>
            </a:extLst>
          </p:cNvPr>
          <p:cNvSpPr>
            <a:spLocks noGrp="1"/>
          </p:cNvSpPr>
          <p:nvPr>
            <p:ph type="title"/>
          </p:nvPr>
        </p:nvSpPr>
        <p:spPr>
          <a:xfrm>
            <a:off x="311085" y="365125"/>
            <a:ext cx="11694618" cy="784945"/>
          </a:xfrm>
        </p:spPr>
        <p:txBody>
          <a:bodyPr>
            <a:normAutofit fontScale="90000"/>
          </a:bodyPr>
          <a:lstStyle/>
          <a:p>
            <a:pPr algn="ctr"/>
            <a:r>
              <a:rPr lang="en-US" sz="3200" b="1" dirty="0">
                <a:solidFill>
                  <a:schemeClr val="tx1"/>
                </a:solidFill>
                <a:latin typeface="Source Sans 3" panose="020B0303030403020204" pitchFamily="34" charset="0"/>
                <a:ea typeface="Source Sans Pro" panose="020B0503030403020204" pitchFamily="34" charset="0"/>
              </a:rPr>
              <a:t>Percentage of Suicide Deaths by Mechanism and Race/Ethnicity, </a:t>
            </a:r>
            <a:br>
              <a:rPr lang="en-US" sz="3200" b="1" dirty="0">
                <a:solidFill>
                  <a:schemeClr val="tx1"/>
                </a:solidFill>
                <a:latin typeface="Source Sans 3" panose="020B0303030403020204" pitchFamily="34" charset="0"/>
                <a:ea typeface="Source Sans Pro" panose="020B0503030403020204" pitchFamily="34" charset="0"/>
              </a:rPr>
            </a:br>
            <a:r>
              <a:rPr lang="en-US" sz="3200" b="1" dirty="0">
                <a:solidFill>
                  <a:schemeClr val="tx1"/>
                </a:solidFill>
                <a:latin typeface="Source Sans 3" panose="020B0303030403020204" pitchFamily="34" charset="0"/>
                <a:ea typeface="Source Sans Pro" panose="020B0503030403020204" pitchFamily="34" charset="0"/>
              </a:rPr>
              <a:t>Ohio, 2023</a:t>
            </a:r>
          </a:p>
        </p:txBody>
      </p:sp>
      <p:sp>
        <p:nvSpPr>
          <p:cNvPr id="4" name="Rectangle 3">
            <a:extLst>
              <a:ext uri="{FF2B5EF4-FFF2-40B4-BE49-F238E27FC236}">
                <a16:creationId xmlns:a16="http://schemas.microsoft.com/office/drawing/2014/main" id="{3E4DE777-D3B5-AB9B-18EC-CA70250E72D3}"/>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37537C46-8561-572C-E2F3-4FFFA7A52E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10700" y="5969909"/>
            <a:ext cx="2595003" cy="717512"/>
          </a:xfrm>
          <a:prstGeom prst="rect">
            <a:avLst/>
          </a:prstGeom>
        </p:spPr>
      </p:pic>
      <p:sp>
        <p:nvSpPr>
          <p:cNvPr id="6" name="TextBox 5">
            <a:extLst>
              <a:ext uri="{FF2B5EF4-FFF2-40B4-BE49-F238E27FC236}">
                <a16:creationId xmlns:a16="http://schemas.microsoft.com/office/drawing/2014/main" id="{D2820256-9DB2-98AC-C180-EAF62CC44584}"/>
              </a:ext>
            </a:extLst>
          </p:cNvPr>
          <p:cNvSpPr txBox="1"/>
          <p:nvPr/>
        </p:nvSpPr>
        <p:spPr>
          <a:xfrm>
            <a:off x="0" y="6492875"/>
            <a:ext cx="9577633" cy="400110"/>
          </a:xfrm>
          <a:prstGeom prst="rect">
            <a:avLst/>
          </a:prstGeom>
          <a:noFill/>
        </p:spPr>
        <p:txBody>
          <a:bodyPr wrap="square" rtlCol="0">
            <a:spAutoFit/>
          </a:bodyPr>
          <a:lstStyle/>
          <a:p>
            <a:pPr>
              <a:defRPr/>
            </a:pPr>
            <a:r>
              <a:rPr kumimoji="0" lang="en-US" sz="1000" b="0" i="0" u="none" strike="noStrike" kern="1400" cap="none" spc="0" normalizeH="0" baseline="0" noProof="0" dirty="0">
                <a:ln>
                  <a:noFill/>
                </a:ln>
                <a:solidFill>
                  <a:srgbClr val="212120"/>
                </a:solidFill>
                <a:effectLst/>
                <a:uLnTx/>
                <a:uFillTx/>
                <a:latin typeface="Source Sans 3" panose="020B0303030403020204" pitchFamily="34" charset="0"/>
                <a:ea typeface="Source Sans Pro" panose="020B0503030403020204" pitchFamily="34" charset="0"/>
                <a:cs typeface="Arial" panose="020B0604020202020204" pitchFamily="34" charset="0"/>
              </a:rPr>
              <a:t>Source: ODH Bureau of Vital Statistics. Includes Ohio residents who died due </a:t>
            </a:r>
            <a:r>
              <a:rPr lang="en-US" sz="1000" kern="1400" dirty="0">
                <a:solidFill>
                  <a:srgbClr val="212120"/>
                </a:solidFill>
                <a:latin typeface="Source Sans 3" panose="020B0303030403020204" pitchFamily="34" charset="0"/>
                <a:cs typeface="Arial" panose="020B0604020202020204" pitchFamily="34" charset="0"/>
              </a:rPr>
              <a:t>to suicide (underlying cause of death ICD-10 codes X60-X84, Y87.0, *U03). </a:t>
            </a:r>
          </a:p>
          <a:p>
            <a:pPr>
              <a:defRPr/>
            </a:pPr>
            <a:r>
              <a:rPr lang="en-US" sz="1000" kern="1400" dirty="0">
                <a:solidFill>
                  <a:srgbClr val="212120"/>
                </a:solidFill>
                <a:latin typeface="Source Sans 3" panose="020B0303030403020204" pitchFamily="34" charset="0"/>
                <a:cs typeface="Arial" panose="020B0604020202020204" pitchFamily="34" charset="0"/>
              </a:rPr>
              <a:t>Other race/ethnicity groups are not presented due to small numbers. </a:t>
            </a:r>
          </a:p>
        </p:txBody>
      </p:sp>
      <p:graphicFrame>
        <p:nvGraphicFramePr>
          <p:cNvPr id="3" name="Chart 2">
            <a:extLst>
              <a:ext uri="{FF2B5EF4-FFF2-40B4-BE49-F238E27FC236}">
                <a16:creationId xmlns:a16="http://schemas.microsoft.com/office/drawing/2014/main" id="{A3646003-90D8-4512-836B-81B64B2A9C75}"/>
              </a:ext>
            </a:extLst>
          </p:cNvPr>
          <p:cNvGraphicFramePr>
            <a:graphicFrameLocks/>
          </p:cNvGraphicFramePr>
          <p:nvPr/>
        </p:nvGraphicFramePr>
        <p:xfrm>
          <a:off x="426720" y="1150070"/>
          <a:ext cx="11338560" cy="48920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9652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8733-F653-4512-3154-CCF1ADDECAD5}"/>
              </a:ext>
            </a:extLst>
          </p:cNvPr>
          <p:cNvSpPr>
            <a:spLocks noGrp="1"/>
          </p:cNvSpPr>
          <p:nvPr>
            <p:ph type="title"/>
          </p:nvPr>
        </p:nvSpPr>
        <p:spPr>
          <a:xfrm>
            <a:off x="311085" y="365125"/>
            <a:ext cx="11694618" cy="784945"/>
          </a:xfrm>
        </p:spPr>
        <p:txBody>
          <a:bodyPr>
            <a:normAutofit fontScale="90000"/>
          </a:bodyPr>
          <a:lstStyle/>
          <a:p>
            <a:pPr algn="ctr"/>
            <a:r>
              <a:rPr lang="en-US" sz="3200" b="1" dirty="0">
                <a:solidFill>
                  <a:schemeClr val="tx1"/>
                </a:solidFill>
                <a:latin typeface="Source Sans 3" panose="020B0303030403020204" pitchFamily="34" charset="0"/>
                <a:ea typeface="Source Sans Pro" panose="020B0503030403020204" pitchFamily="34" charset="0"/>
              </a:rPr>
              <a:t>Rate of Suicide Deaths by Age and Year, </a:t>
            </a:r>
            <a:br>
              <a:rPr lang="en-US" sz="3200" b="1" dirty="0">
                <a:solidFill>
                  <a:schemeClr val="tx1"/>
                </a:solidFill>
                <a:latin typeface="Source Sans 3" panose="020B0303030403020204" pitchFamily="34" charset="0"/>
                <a:ea typeface="Source Sans Pro" panose="020B0503030403020204" pitchFamily="34" charset="0"/>
              </a:rPr>
            </a:br>
            <a:r>
              <a:rPr lang="en-US" sz="3200" b="1" dirty="0">
                <a:solidFill>
                  <a:schemeClr val="tx1"/>
                </a:solidFill>
                <a:latin typeface="Source Sans 3" panose="020B0303030403020204" pitchFamily="34" charset="0"/>
                <a:ea typeface="Source Sans Pro" panose="020B0503030403020204" pitchFamily="34" charset="0"/>
              </a:rPr>
              <a:t>Ohio, 2020-2023</a:t>
            </a:r>
          </a:p>
        </p:txBody>
      </p:sp>
      <p:sp>
        <p:nvSpPr>
          <p:cNvPr id="4" name="Rectangle 3">
            <a:extLst>
              <a:ext uri="{FF2B5EF4-FFF2-40B4-BE49-F238E27FC236}">
                <a16:creationId xmlns:a16="http://schemas.microsoft.com/office/drawing/2014/main" id="{3E4DE777-D3B5-AB9B-18EC-CA70250E72D3}"/>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37537C46-8561-572C-E2F3-4FFFA7A52E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0700" y="5969909"/>
            <a:ext cx="2595003" cy="717512"/>
          </a:xfrm>
          <a:prstGeom prst="rect">
            <a:avLst/>
          </a:prstGeom>
        </p:spPr>
      </p:pic>
      <p:sp>
        <p:nvSpPr>
          <p:cNvPr id="6" name="TextBox 5">
            <a:extLst>
              <a:ext uri="{FF2B5EF4-FFF2-40B4-BE49-F238E27FC236}">
                <a16:creationId xmlns:a16="http://schemas.microsoft.com/office/drawing/2014/main" id="{D2820256-9DB2-98AC-C180-EAF62CC44584}"/>
              </a:ext>
            </a:extLst>
          </p:cNvPr>
          <p:cNvSpPr txBox="1"/>
          <p:nvPr/>
        </p:nvSpPr>
        <p:spPr>
          <a:xfrm>
            <a:off x="0" y="6564310"/>
            <a:ext cx="9577633" cy="246221"/>
          </a:xfrm>
          <a:prstGeom prst="rect">
            <a:avLst/>
          </a:prstGeom>
          <a:noFill/>
        </p:spPr>
        <p:txBody>
          <a:bodyPr wrap="square" rtlCol="0">
            <a:spAutoFit/>
          </a:bodyPr>
          <a:lstStyle/>
          <a:p>
            <a:pPr>
              <a:defRPr/>
            </a:pPr>
            <a:r>
              <a:rPr kumimoji="0" lang="en-US" sz="1000" b="0" i="0" u="none" strike="noStrike" kern="1400" cap="none" spc="0" normalizeH="0" baseline="0" noProof="0" dirty="0">
                <a:ln>
                  <a:noFill/>
                </a:ln>
                <a:solidFill>
                  <a:srgbClr val="212120"/>
                </a:solidFill>
                <a:effectLst/>
                <a:uLnTx/>
                <a:uFillTx/>
                <a:latin typeface="Source Sans 3" panose="020B0303030403020204" pitchFamily="34" charset="0"/>
                <a:ea typeface="Source Sans Pro" panose="020B0503030403020204" pitchFamily="34" charset="0"/>
                <a:cs typeface="Arial" panose="020B0604020202020204" pitchFamily="34" charset="0"/>
              </a:rPr>
              <a:t>Source: ODH Bureau of Vital Statistics. Includes Ohio residents who died due </a:t>
            </a:r>
            <a:r>
              <a:rPr lang="en-US" sz="1000" kern="1400" dirty="0">
                <a:solidFill>
                  <a:srgbClr val="212120"/>
                </a:solidFill>
                <a:latin typeface="Source Sans 3" panose="020B0303030403020204" pitchFamily="34" charset="0"/>
                <a:cs typeface="Arial" panose="020B0604020202020204" pitchFamily="34" charset="0"/>
              </a:rPr>
              <a:t>to suicide (underlying cause of death ICD-10 codes X60-X84, Y87.0, *U03).</a:t>
            </a:r>
          </a:p>
        </p:txBody>
      </p:sp>
      <p:graphicFrame>
        <p:nvGraphicFramePr>
          <p:cNvPr id="10" name="Chart 9">
            <a:extLst>
              <a:ext uri="{FF2B5EF4-FFF2-40B4-BE49-F238E27FC236}">
                <a16:creationId xmlns:a16="http://schemas.microsoft.com/office/drawing/2014/main" id="{E8263378-08AC-509E-3FA6-6C36644F6354}"/>
              </a:ext>
            </a:extLst>
          </p:cNvPr>
          <p:cNvGraphicFramePr>
            <a:graphicFrameLocks/>
          </p:cNvGraphicFramePr>
          <p:nvPr/>
        </p:nvGraphicFramePr>
        <p:xfrm>
          <a:off x="426720" y="1113970"/>
          <a:ext cx="11338560" cy="48920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0100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Subtitle 14">
            <a:extLst>
              <a:ext uri="{FF2B5EF4-FFF2-40B4-BE49-F238E27FC236}">
                <a16:creationId xmlns:a16="http://schemas.microsoft.com/office/drawing/2014/main" id="{FD926582-7DE4-E74B-B904-88D63229BA44}"/>
              </a:ext>
            </a:extLst>
          </p:cNvPr>
          <p:cNvSpPr>
            <a:spLocks noGrp="1"/>
          </p:cNvSpPr>
          <p:nvPr>
            <p:ph type="subTitle" idx="1"/>
          </p:nvPr>
        </p:nvSpPr>
        <p:spPr>
          <a:xfrm>
            <a:off x="1524000" y="3187605"/>
            <a:ext cx="9144000" cy="447215"/>
          </a:xfrm>
        </p:spPr>
        <p:txBody>
          <a:bodyPr/>
          <a:lstStyle/>
          <a:p>
            <a:r>
              <a:rPr lang="en-US" dirty="0">
                <a:latin typeface="Source Sans Pro" panose="020B0503030403020204" pitchFamily="34" charset="0"/>
              </a:rPr>
              <a:t>Nov. 12, 2024</a:t>
            </a:r>
          </a:p>
        </p:txBody>
      </p:sp>
      <p:sp>
        <p:nvSpPr>
          <p:cNvPr id="16" name="Text Placeholder 15">
            <a:extLst>
              <a:ext uri="{FF2B5EF4-FFF2-40B4-BE49-F238E27FC236}">
                <a16:creationId xmlns:a16="http://schemas.microsoft.com/office/drawing/2014/main" id="{A3F52138-CD10-23AD-AB66-3DAB3A7A62E3}"/>
              </a:ext>
            </a:extLst>
          </p:cNvPr>
          <p:cNvSpPr>
            <a:spLocks noGrp="1"/>
          </p:cNvSpPr>
          <p:nvPr>
            <p:ph type="body" sz="quarter" idx="13"/>
          </p:nvPr>
        </p:nvSpPr>
        <p:spPr>
          <a:xfrm>
            <a:off x="1523999" y="4189444"/>
            <a:ext cx="9143999" cy="1433143"/>
          </a:xfrm>
        </p:spPr>
        <p:txBody>
          <a:bodyPr>
            <a:normAutofit/>
          </a:bodyPr>
          <a:lstStyle/>
          <a:p>
            <a:pPr marL="0" indent="0">
              <a:buNone/>
            </a:pPr>
            <a:r>
              <a:rPr lang="en-US" dirty="0">
                <a:latin typeface="Source Sans Pro" panose="020B0503030403020204" pitchFamily="34" charset="0"/>
              </a:rPr>
              <a:t>Mary DiOrio, MD, MPH</a:t>
            </a:r>
          </a:p>
          <a:p>
            <a:pPr marL="0" indent="0">
              <a:buNone/>
            </a:pPr>
            <a:r>
              <a:rPr lang="en-US" dirty="0">
                <a:latin typeface="Source Sans Pro" panose="020B0503030403020204" pitchFamily="34" charset="0"/>
              </a:rPr>
              <a:t>Abby Hagemeyer, PhD, MPH</a:t>
            </a:r>
          </a:p>
          <a:p>
            <a:pPr marL="0" indent="0">
              <a:buNone/>
            </a:pPr>
            <a:r>
              <a:rPr lang="en-US" dirty="0">
                <a:latin typeface="Source Sans Pro" panose="020B0503030403020204" pitchFamily="34" charset="0"/>
              </a:rPr>
              <a:t>Socrates H. Tuch, MA, JD, CPM</a:t>
            </a:r>
          </a:p>
        </p:txBody>
      </p:sp>
      <p:pic>
        <p:nvPicPr>
          <p:cNvPr id="18" name="Graphic 17" descr="Ohio Department of Health logo.">
            <a:extLst>
              <a:ext uri="{FF2B5EF4-FFF2-40B4-BE49-F238E27FC236}">
                <a16:creationId xmlns:a16="http://schemas.microsoft.com/office/drawing/2014/main" id="{68615432-9B7F-5B38-3E24-8A0C8152B9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64650" y="5969909"/>
            <a:ext cx="2595003" cy="717512"/>
          </a:xfrm>
          <a:prstGeom prst="rect">
            <a:avLst/>
          </a:prstGeom>
        </p:spPr>
      </p:pic>
      <p:sp>
        <p:nvSpPr>
          <p:cNvPr id="14" name="Title 13">
            <a:extLst>
              <a:ext uri="{FF2B5EF4-FFF2-40B4-BE49-F238E27FC236}">
                <a16:creationId xmlns:a16="http://schemas.microsoft.com/office/drawing/2014/main" id="{B1537A7E-1419-CC3B-70E5-122A24C40B25}"/>
              </a:ext>
            </a:extLst>
          </p:cNvPr>
          <p:cNvSpPr>
            <a:spLocks noGrp="1"/>
          </p:cNvSpPr>
          <p:nvPr>
            <p:ph type="ctrTitle"/>
          </p:nvPr>
        </p:nvSpPr>
        <p:spPr>
          <a:xfrm>
            <a:off x="1656670" y="2359867"/>
            <a:ext cx="8878661" cy="698486"/>
          </a:xfrm>
        </p:spPr>
        <p:txBody>
          <a:bodyPr>
            <a:normAutofit fontScale="90000"/>
          </a:bodyPr>
          <a:lstStyle/>
          <a:p>
            <a:r>
              <a:rPr lang="en-US" dirty="0">
                <a:solidFill>
                  <a:srgbClr val="0E3F75"/>
                </a:solidFill>
                <a:latin typeface="Source Sans Pro Semibold" panose="020B0603030403020204" pitchFamily="34" charset="0"/>
              </a:rPr>
              <a:t>Beyond the Numbers: Ohio Department of Health and Suicide Prevention</a:t>
            </a:r>
          </a:p>
        </p:txBody>
      </p:sp>
      <p:pic>
        <p:nvPicPr>
          <p:cNvPr id="2" name="Graphic 1" descr="Background Design">
            <a:extLst>
              <a:ext uri="{FF2B5EF4-FFF2-40B4-BE49-F238E27FC236}">
                <a16:creationId xmlns:a16="http://schemas.microsoft.com/office/drawing/2014/main" id="{9386AAC2-E818-4AFD-4B10-58E16C5F6122}"/>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25891" t="22684" r="49308" b="7686"/>
          <a:stretch/>
        </p:blipFill>
        <p:spPr>
          <a:xfrm>
            <a:off x="0" y="0"/>
            <a:ext cx="2829758" cy="4775201"/>
          </a:xfrm>
          <a:prstGeom prst="rect">
            <a:avLst/>
          </a:prstGeom>
        </p:spPr>
      </p:pic>
    </p:spTree>
    <p:extLst>
      <p:ext uri="{BB962C8B-B14F-4D97-AF65-F5344CB8AC3E}">
        <p14:creationId xmlns:p14="http://schemas.microsoft.com/office/powerpoint/2010/main" val="3552145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8733-F653-4512-3154-CCF1ADDECAD5}"/>
              </a:ext>
            </a:extLst>
          </p:cNvPr>
          <p:cNvSpPr>
            <a:spLocks noGrp="1"/>
          </p:cNvSpPr>
          <p:nvPr>
            <p:ph type="title"/>
          </p:nvPr>
        </p:nvSpPr>
        <p:spPr>
          <a:xfrm>
            <a:off x="311085" y="365125"/>
            <a:ext cx="11694618" cy="784945"/>
          </a:xfrm>
        </p:spPr>
        <p:txBody>
          <a:bodyPr>
            <a:normAutofit fontScale="90000"/>
          </a:bodyPr>
          <a:lstStyle/>
          <a:p>
            <a:pPr algn="ctr"/>
            <a:r>
              <a:rPr lang="en-US" sz="3200" b="1" dirty="0">
                <a:solidFill>
                  <a:schemeClr val="tx1"/>
                </a:solidFill>
                <a:latin typeface="Source Sans 3" panose="020B0303030403020204" pitchFamily="34" charset="0"/>
                <a:ea typeface="Source Sans Pro" panose="020B0503030403020204" pitchFamily="34" charset="0"/>
              </a:rPr>
              <a:t>Number of Suicide Deaths by Age and Sex, </a:t>
            </a:r>
            <a:br>
              <a:rPr lang="en-US" sz="3200" b="1" dirty="0">
                <a:solidFill>
                  <a:schemeClr val="tx1"/>
                </a:solidFill>
                <a:latin typeface="Source Sans 3" panose="020B0303030403020204" pitchFamily="34" charset="0"/>
                <a:ea typeface="Source Sans Pro" panose="020B0503030403020204" pitchFamily="34" charset="0"/>
              </a:rPr>
            </a:br>
            <a:r>
              <a:rPr lang="en-US" sz="3200" b="1" dirty="0">
                <a:solidFill>
                  <a:schemeClr val="tx1"/>
                </a:solidFill>
                <a:latin typeface="Source Sans 3" panose="020B0303030403020204" pitchFamily="34" charset="0"/>
                <a:ea typeface="Source Sans Pro" panose="020B0503030403020204" pitchFamily="34" charset="0"/>
              </a:rPr>
              <a:t>Ohio, 2023</a:t>
            </a:r>
          </a:p>
        </p:txBody>
      </p:sp>
      <p:sp>
        <p:nvSpPr>
          <p:cNvPr id="4" name="Rectangle 3">
            <a:extLst>
              <a:ext uri="{FF2B5EF4-FFF2-40B4-BE49-F238E27FC236}">
                <a16:creationId xmlns:a16="http://schemas.microsoft.com/office/drawing/2014/main" id="{3E4DE777-D3B5-AB9B-18EC-CA70250E72D3}"/>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37537C46-8561-572C-E2F3-4FFFA7A52E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0700" y="5969909"/>
            <a:ext cx="2595003" cy="717512"/>
          </a:xfrm>
          <a:prstGeom prst="rect">
            <a:avLst/>
          </a:prstGeom>
        </p:spPr>
      </p:pic>
      <p:sp>
        <p:nvSpPr>
          <p:cNvPr id="6" name="TextBox 5">
            <a:extLst>
              <a:ext uri="{FF2B5EF4-FFF2-40B4-BE49-F238E27FC236}">
                <a16:creationId xmlns:a16="http://schemas.microsoft.com/office/drawing/2014/main" id="{D2820256-9DB2-98AC-C180-EAF62CC44584}"/>
              </a:ext>
            </a:extLst>
          </p:cNvPr>
          <p:cNvSpPr txBox="1"/>
          <p:nvPr/>
        </p:nvSpPr>
        <p:spPr>
          <a:xfrm>
            <a:off x="0" y="6564310"/>
            <a:ext cx="9577633" cy="246221"/>
          </a:xfrm>
          <a:prstGeom prst="rect">
            <a:avLst/>
          </a:prstGeom>
          <a:noFill/>
        </p:spPr>
        <p:txBody>
          <a:bodyPr wrap="square" rtlCol="0">
            <a:spAutoFit/>
          </a:bodyPr>
          <a:lstStyle/>
          <a:p>
            <a:pPr>
              <a:defRPr/>
            </a:pPr>
            <a:r>
              <a:rPr kumimoji="0" lang="en-US" sz="1000" b="0" i="0" u="none" strike="noStrike" kern="1400" cap="none" spc="0" normalizeH="0" baseline="0" noProof="0" dirty="0">
                <a:ln>
                  <a:noFill/>
                </a:ln>
                <a:solidFill>
                  <a:srgbClr val="212120"/>
                </a:solidFill>
                <a:effectLst/>
                <a:uLnTx/>
                <a:uFillTx/>
                <a:latin typeface="Source Sans 3" panose="020B0303030403020204" pitchFamily="34" charset="0"/>
                <a:ea typeface="Source Sans Pro" panose="020B0503030403020204" pitchFamily="34" charset="0"/>
                <a:cs typeface="Arial" panose="020B0604020202020204" pitchFamily="34" charset="0"/>
              </a:rPr>
              <a:t>Source: ODH Bureau of Vital Statistics. Includes Ohio residents who died due </a:t>
            </a:r>
            <a:r>
              <a:rPr lang="en-US" sz="1000" kern="1400" dirty="0">
                <a:solidFill>
                  <a:srgbClr val="212120"/>
                </a:solidFill>
                <a:latin typeface="Source Sans 3" panose="020B0303030403020204" pitchFamily="34" charset="0"/>
                <a:cs typeface="Arial" panose="020B0604020202020204" pitchFamily="34" charset="0"/>
              </a:rPr>
              <a:t>to suicide (underlying cause of death ICD-10 codes X60-X84, Y87.0, *U03).</a:t>
            </a:r>
          </a:p>
        </p:txBody>
      </p:sp>
      <p:graphicFrame>
        <p:nvGraphicFramePr>
          <p:cNvPr id="3" name="Chart 2">
            <a:extLst>
              <a:ext uri="{FF2B5EF4-FFF2-40B4-BE49-F238E27FC236}">
                <a16:creationId xmlns:a16="http://schemas.microsoft.com/office/drawing/2014/main" id="{61227551-245E-4A95-8079-313D650862E6}"/>
              </a:ext>
            </a:extLst>
          </p:cNvPr>
          <p:cNvGraphicFramePr>
            <a:graphicFrameLocks/>
          </p:cNvGraphicFramePr>
          <p:nvPr/>
        </p:nvGraphicFramePr>
        <p:xfrm>
          <a:off x="426720" y="1150070"/>
          <a:ext cx="11338560" cy="48920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22368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8733-F653-4512-3154-CCF1ADDECAD5}"/>
              </a:ext>
            </a:extLst>
          </p:cNvPr>
          <p:cNvSpPr>
            <a:spLocks noGrp="1"/>
          </p:cNvSpPr>
          <p:nvPr>
            <p:ph type="title"/>
          </p:nvPr>
        </p:nvSpPr>
        <p:spPr>
          <a:xfrm>
            <a:off x="311085" y="365125"/>
            <a:ext cx="11694618" cy="784945"/>
          </a:xfrm>
        </p:spPr>
        <p:txBody>
          <a:bodyPr>
            <a:normAutofit fontScale="90000"/>
          </a:bodyPr>
          <a:lstStyle/>
          <a:p>
            <a:pPr algn="ctr"/>
            <a:r>
              <a:rPr lang="en-US" sz="3200" b="1" dirty="0">
                <a:solidFill>
                  <a:schemeClr val="tx1"/>
                </a:solidFill>
                <a:latin typeface="Source Sans 3" panose="020B0303030403020204" pitchFamily="34" charset="0"/>
                <a:ea typeface="Source Sans Pro" panose="020B0503030403020204" pitchFamily="34" charset="0"/>
              </a:rPr>
              <a:t>Rate of Suicide Deaths by Age and Sex, </a:t>
            </a:r>
            <a:br>
              <a:rPr lang="en-US" sz="3200" b="1" dirty="0">
                <a:solidFill>
                  <a:schemeClr val="tx1"/>
                </a:solidFill>
                <a:latin typeface="Source Sans 3" panose="020B0303030403020204" pitchFamily="34" charset="0"/>
                <a:ea typeface="Source Sans Pro" panose="020B0503030403020204" pitchFamily="34" charset="0"/>
              </a:rPr>
            </a:br>
            <a:r>
              <a:rPr lang="en-US" sz="3200" b="1" dirty="0">
                <a:solidFill>
                  <a:schemeClr val="tx1"/>
                </a:solidFill>
                <a:latin typeface="Source Sans 3" panose="020B0303030403020204" pitchFamily="34" charset="0"/>
                <a:ea typeface="Source Sans Pro" panose="020B0503030403020204" pitchFamily="34" charset="0"/>
              </a:rPr>
              <a:t>Ohio, 2023</a:t>
            </a:r>
          </a:p>
        </p:txBody>
      </p:sp>
      <p:sp>
        <p:nvSpPr>
          <p:cNvPr id="4" name="Rectangle 3">
            <a:extLst>
              <a:ext uri="{FF2B5EF4-FFF2-40B4-BE49-F238E27FC236}">
                <a16:creationId xmlns:a16="http://schemas.microsoft.com/office/drawing/2014/main" id="{3E4DE777-D3B5-AB9B-18EC-CA70250E72D3}"/>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37537C46-8561-572C-E2F3-4FFFA7A52E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0700" y="5969909"/>
            <a:ext cx="2595003" cy="717512"/>
          </a:xfrm>
          <a:prstGeom prst="rect">
            <a:avLst/>
          </a:prstGeom>
        </p:spPr>
      </p:pic>
      <p:sp>
        <p:nvSpPr>
          <p:cNvPr id="6" name="TextBox 5">
            <a:extLst>
              <a:ext uri="{FF2B5EF4-FFF2-40B4-BE49-F238E27FC236}">
                <a16:creationId xmlns:a16="http://schemas.microsoft.com/office/drawing/2014/main" id="{D2820256-9DB2-98AC-C180-EAF62CC44584}"/>
              </a:ext>
            </a:extLst>
          </p:cNvPr>
          <p:cNvSpPr txBox="1"/>
          <p:nvPr/>
        </p:nvSpPr>
        <p:spPr>
          <a:xfrm>
            <a:off x="0" y="6564310"/>
            <a:ext cx="9577633" cy="246221"/>
          </a:xfrm>
          <a:prstGeom prst="rect">
            <a:avLst/>
          </a:prstGeom>
          <a:noFill/>
        </p:spPr>
        <p:txBody>
          <a:bodyPr wrap="square" rtlCol="0">
            <a:spAutoFit/>
          </a:bodyPr>
          <a:lstStyle/>
          <a:p>
            <a:pPr>
              <a:defRPr/>
            </a:pPr>
            <a:r>
              <a:rPr kumimoji="0" lang="en-US" sz="1000" b="0" i="0" u="none" strike="noStrike" kern="1400" cap="none" spc="0" normalizeH="0" baseline="0" noProof="0" dirty="0">
                <a:ln>
                  <a:noFill/>
                </a:ln>
                <a:solidFill>
                  <a:srgbClr val="212120"/>
                </a:solidFill>
                <a:effectLst/>
                <a:uLnTx/>
                <a:uFillTx/>
                <a:latin typeface="Source Sans 3" panose="020B0303030403020204" pitchFamily="34" charset="0"/>
                <a:ea typeface="Source Sans Pro" panose="020B0503030403020204" pitchFamily="34" charset="0"/>
                <a:cs typeface="Arial" panose="020B0604020202020204" pitchFamily="34" charset="0"/>
              </a:rPr>
              <a:t>Source: ODH Bureau of Vital Statistics. Includes Ohio residents who died due </a:t>
            </a:r>
            <a:r>
              <a:rPr lang="en-US" sz="1000" kern="1400" dirty="0">
                <a:solidFill>
                  <a:srgbClr val="212120"/>
                </a:solidFill>
                <a:latin typeface="Source Sans 3" panose="020B0303030403020204" pitchFamily="34" charset="0"/>
                <a:cs typeface="Arial" panose="020B0604020202020204" pitchFamily="34" charset="0"/>
              </a:rPr>
              <a:t>to suicide (underlying cause of death ICD-10 codes X60-X84, Y87.0, *U03).</a:t>
            </a:r>
          </a:p>
        </p:txBody>
      </p:sp>
      <p:graphicFrame>
        <p:nvGraphicFramePr>
          <p:cNvPr id="7" name="Chart 6">
            <a:extLst>
              <a:ext uri="{FF2B5EF4-FFF2-40B4-BE49-F238E27FC236}">
                <a16:creationId xmlns:a16="http://schemas.microsoft.com/office/drawing/2014/main" id="{2FEA5EFE-DA42-4AA0-89FA-B6D094D5405B}"/>
              </a:ext>
            </a:extLst>
          </p:cNvPr>
          <p:cNvGraphicFramePr>
            <a:graphicFrameLocks/>
          </p:cNvGraphicFramePr>
          <p:nvPr/>
        </p:nvGraphicFramePr>
        <p:xfrm>
          <a:off x="426720" y="1150070"/>
          <a:ext cx="11338560" cy="48920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44895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8733-F653-4512-3154-CCF1ADDECAD5}"/>
              </a:ext>
            </a:extLst>
          </p:cNvPr>
          <p:cNvSpPr>
            <a:spLocks noGrp="1"/>
          </p:cNvSpPr>
          <p:nvPr>
            <p:ph type="title"/>
          </p:nvPr>
        </p:nvSpPr>
        <p:spPr>
          <a:xfrm>
            <a:off x="311085" y="365125"/>
            <a:ext cx="11694618" cy="784945"/>
          </a:xfrm>
        </p:spPr>
        <p:txBody>
          <a:bodyPr>
            <a:normAutofit fontScale="90000"/>
          </a:bodyPr>
          <a:lstStyle/>
          <a:p>
            <a:pPr algn="ctr"/>
            <a:r>
              <a:rPr lang="en-US" sz="3200" b="1" dirty="0">
                <a:solidFill>
                  <a:schemeClr val="tx1"/>
                </a:solidFill>
                <a:latin typeface="Source Sans 3" panose="020B0303030403020204" pitchFamily="34" charset="0"/>
                <a:ea typeface="Source Sans Pro" panose="020B0503030403020204" pitchFamily="34" charset="0"/>
              </a:rPr>
              <a:t>Age-Adjusted Rate of Suicide Deaths by Race/Ethnicity, </a:t>
            </a:r>
            <a:br>
              <a:rPr lang="en-US" sz="3200" b="1" dirty="0">
                <a:solidFill>
                  <a:schemeClr val="tx1"/>
                </a:solidFill>
                <a:latin typeface="Source Sans 3" panose="020B0303030403020204" pitchFamily="34" charset="0"/>
                <a:ea typeface="Source Sans Pro" panose="020B0503030403020204" pitchFamily="34" charset="0"/>
              </a:rPr>
            </a:br>
            <a:r>
              <a:rPr lang="en-US" sz="3200" b="1" dirty="0">
                <a:solidFill>
                  <a:schemeClr val="tx1"/>
                </a:solidFill>
                <a:latin typeface="Source Sans 3" panose="020B0303030403020204" pitchFamily="34" charset="0"/>
                <a:ea typeface="Source Sans Pro" panose="020B0503030403020204" pitchFamily="34" charset="0"/>
              </a:rPr>
              <a:t>Ohio, 2020-2023</a:t>
            </a:r>
          </a:p>
        </p:txBody>
      </p:sp>
      <p:sp>
        <p:nvSpPr>
          <p:cNvPr id="4" name="Rectangle 3">
            <a:extLst>
              <a:ext uri="{FF2B5EF4-FFF2-40B4-BE49-F238E27FC236}">
                <a16:creationId xmlns:a16="http://schemas.microsoft.com/office/drawing/2014/main" id="{3E4DE777-D3B5-AB9B-18EC-CA70250E72D3}"/>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37537C46-8561-572C-E2F3-4FFFA7A52E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0700" y="5969909"/>
            <a:ext cx="2595003" cy="717512"/>
          </a:xfrm>
          <a:prstGeom prst="rect">
            <a:avLst/>
          </a:prstGeom>
        </p:spPr>
      </p:pic>
      <p:sp>
        <p:nvSpPr>
          <p:cNvPr id="6" name="TextBox 5">
            <a:extLst>
              <a:ext uri="{FF2B5EF4-FFF2-40B4-BE49-F238E27FC236}">
                <a16:creationId xmlns:a16="http://schemas.microsoft.com/office/drawing/2014/main" id="{D2820256-9DB2-98AC-C180-EAF62CC44584}"/>
              </a:ext>
            </a:extLst>
          </p:cNvPr>
          <p:cNvSpPr txBox="1"/>
          <p:nvPr/>
        </p:nvSpPr>
        <p:spPr>
          <a:xfrm>
            <a:off x="0" y="6492875"/>
            <a:ext cx="9577633" cy="400110"/>
          </a:xfrm>
          <a:prstGeom prst="rect">
            <a:avLst/>
          </a:prstGeom>
          <a:noFill/>
        </p:spPr>
        <p:txBody>
          <a:bodyPr wrap="square" rtlCol="0">
            <a:spAutoFit/>
          </a:bodyPr>
          <a:lstStyle/>
          <a:p>
            <a:pPr>
              <a:defRPr/>
            </a:pPr>
            <a:r>
              <a:rPr kumimoji="0" lang="en-US" sz="1000" b="0" i="0" u="none" strike="noStrike" kern="1400" cap="none" spc="0" normalizeH="0" baseline="0" noProof="0" dirty="0">
                <a:ln>
                  <a:noFill/>
                </a:ln>
                <a:solidFill>
                  <a:srgbClr val="212120"/>
                </a:solidFill>
                <a:effectLst/>
                <a:uLnTx/>
                <a:uFillTx/>
                <a:latin typeface="Source Sans 3" panose="020B0303030403020204" pitchFamily="34" charset="0"/>
                <a:ea typeface="Source Sans Pro" panose="020B0503030403020204" pitchFamily="34" charset="0"/>
                <a:cs typeface="Arial" panose="020B0604020202020204" pitchFamily="34" charset="0"/>
              </a:rPr>
              <a:t>Source: ODH Bureau of Vital Statistics. Includes Ohio residents who died due </a:t>
            </a:r>
            <a:r>
              <a:rPr lang="en-US" sz="1000" kern="1400" dirty="0">
                <a:solidFill>
                  <a:srgbClr val="212120"/>
                </a:solidFill>
                <a:latin typeface="Source Sans 3" panose="020B0303030403020204" pitchFamily="34" charset="0"/>
                <a:cs typeface="Arial" panose="020B0604020202020204" pitchFamily="34" charset="0"/>
              </a:rPr>
              <a:t>to suicide (underlying cause of death ICD-10 codes X60-X84, Y87.0, *U03). </a:t>
            </a:r>
          </a:p>
          <a:p>
            <a:pPr>
              <a:defRPr/>
            </a:pPr>
            <a:r>
              <a:rPr lang="en-US" sz="1000" kern="1400" dirty="0">
                <a:solidFill>
                  <a:srgbClr val="212120"/>
                </a:solidFill>
                <a:latin typeface="Source Sans 3" panose="020B0303030403020204" pitchFamily="34" charset="0"/>
                <a:cs typeface="Arial" panose="020B0604020202020204" pitchFamily="34" charset="0"/>
              </a:rPr>
              <a:t>Other race/ethnicity groups are not presented due to small numbers. </a:t>
            </a:r>
          </a:p>
        </p:txBody>
      </p:sp>
      <p:graphicFrame>
        <p:nvGraphicFramePr>
          <p:cNvPr id="3" name="Chart 2">
            <a:extLst>
              <a:ext uri="{FF2B5EF4-FFF2-40B4-BE49-F238E27FC236}">
                <a16:creationId xmlns:a16="http://schemas.microsoft.com/office/drawing/2014/main" id="{1AE540E7-8E65-2672-29C0-F569DFE91293}"/>
              </a:ext>
            </a:extLst>
          </p:cNvPr>
          <p:cNvGraphicFramePr>
            <a:graphicFrameLocks/>
          </p:cNvGraphicFramePr>
          <p:nvPr/>
        </p:nvGraphicFramePr>
        <p:xfrm>
          <a:off x="426720" y="1154628"/>
          <a:ext cx="11338560" cy="48920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192781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8733-F653-4512-3154-CCF1ADDECAD5}"/>
              </a:ext>
            </a:extLst>
          </p:cNvPr>
          <p:cNvSpPr>
            <a:spLocks noGrp="1"/>
          </p:cNvSpPr>
          <p:nvPr>
            <p:ph type="title"/>
          </p:nvPr>
        </p:nvSpPr>
        <p:spPr>
          <a:xfrm>
            <a:off x="311085" y="365125"/>
            <a:ext cx="11694618" cy="784945"/>
          </a:xfrm>
        </p:spPr>
        <p:txBody>
          <a:bodyPr>
            <a:normAutofit fontScale="90000"/>
          </a:bodyPr>
          <a:lstStyle/>
          <a:p>
            <a:pPr algn="ctr"/>
            <a:r>
              <a:rPr lang="en-US" sz="3200" b="1" dirty="0">
                <a:solidFill>
                  <a:schemeClr val="tx1"/>
                </a:solidFill>
                <a:latin typeface="Source Sans 3" panose="020B0303030403020204" pitchFamily="34" charset="0"/>
                <a:ea typeface="Source Sans Pro" panose="020B0503030403020204" pitchFamily="34" charset="0"/>
              </a:rPr>
              <a:t>Age-Adjusted Rate of Suicide Deaths by Race/Ethnicity and Sex, </a:t>
            </a:r>
            <a:br>
              <a:rPr lang="en-US" sz="3200" b="1" dirty="0">
                <a:solidFill>
                  <a:schemeClr val="tx1"/>
                </a:solidFill>
                <a:latin typeface="Source Sans 3" panose="020B0303030403020204" pitchFamily="34" charset="0"/>
                <a:ea typeface="Source Sans Pro" panose="020B0503030403020204" pitchFamily="34" charset="0"/>
              </a:rPr>
            </a:br>
            <a:r>
              <a:rPr lang="en-US" sz="3200" b="1" dirty="0">
                <a:solidFill>
                  <a:schemeClr val="tx1"/>
                </a:solidFill>
                <a:latin typeface="Source Sans 3" panose="020B0303030403020204" pitchFamily="34" charset="0"/>
                <a:ea typeface="Source Sans Pro" panose="020B0503030403020204" pitchFamily="34" charset="0"/>
              </a:rPr>
              <a:t>Ohio, 2020-2023</a:t>
            </a:r>
          </a:p>
        </p:txBody>
      </p:sp>
      <p:sp>
        <p:nvSpPr>
          <p:cNvPr id="4" name="Rectangle 3">
            <a:extLst>
              <a:ext uri="{FF2B5EF4-FFF2-40B4-BE49-F238E27FC236}">
                <a16:creationId xmlns:a16="http://schemas.microsoft.com/office/drawing/2014/main" id="{3E4DE777-D3B5-AB9B-18EC-CA70250E72D3}"/>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37537C46-8561-572C-E2F3-4FFFA7A52E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0700" y="5969909"/>
            <a:ext cx="2595003" cy="717512"/>
          </a:xfrm>
          <a:prstGeom prst="rect">
            <a:avLst/>
          </a:prstGeom>
        </p:spPr>
      </p:pic>
      <p:sp>
        <p:nvSpPr>
          <p:cNvPr id="6" name="TextBox 5">
            <a:extLst>
              <a:ext uri="{FF2B5EF4-FFF2-40B4-BE49-F238E27FC236}">
                <a16:creationId xmlns:a16="http://schemas.microsoft.com/office/drawing/2014/main" id="{D2820256-9DB2-98AC-C180-EAF62CC44584}"/>
              </a:ext>
            </a:extLst>
          </p:cNvPr>
          <p:cNvSpPr txBox="1"/>
          <p:nvPr/>
        </p:nvSpPr>
        <p:spPr>
          <a:xfrm>
            <a:off x="0" y="6492875"/>
            <a:ext cx="9577633" cy="400110"/>
          </a:xfrm>
          <a:prstGeom prst="rect">
            <a:avLst/>
          </a:prstGeom>
          <a:noFill/>
        </p:spPr>
        <p:txBody>
          <a:bodyPr wrap="square" rtlCol="0">
            <a:spAutoFit/>
          </a:bodyPr>
          <a:lstStyle/>
          <a:p>
            <a:pPr>
              <a:defRPr/>
            </a:pPr>
            <a:r>
              <a:rPr kumimoji="0" lang="en-US" sz="1000" b="0" i="0" u="none" strike="noStrike" kern="1400" cap="none" spc="0" normalizeH="0" baseline="0" noProof="0" dirty="0">
                <a:ln>
                  <a:noFill/>
                </a:ln>
                <a:solidFill>
                  <a:srgbClr val="212120"/>
                </a:solidFill>
                <a:effectLst/>
                <a:uLnTx/>
                <a:uFillTx/>
                <a:latin typeface="Source Sans 3" panose="020B0303030403020204" pitchFamily="34" charset="0"/>
                <a:ea typeface="Source Sans Pro" panose="020B0503030403020204" pitchFamily="34" charset="0"/>
                <a:cs typeface="Arial" panose="020B0604020202020204" pitchFamily="34" charset="0"/>
              </a:rPr>
              <a:t>Source: ODH Bureau of Vital Statistics. Includes Ohio residents who died due </a:t>
            </a:r>
            <a:r>
              <a:rPr lang="en-US" sz="1000" kern="1400" dirty="0">
                <a:solidFill>
                  <a:srgbClr val="212120"/>
                </a:solidFill>
                <a:latin typeface="Source Sans 3" panose="020B0303030403020204" pitchFamily="34" charset="0"/>
                <a:cs typeface="Arial" panose="020B0604020202020204" pitchFamily="34" charset="0"/>
              </a:rPr>
              <a:t>to suicide (underlying cause of death ICD-10 codes X60-X84, Y87.0, *U03). </a:t>
            </a:r>
          </a:p>
          <a:p>
            <a:pPr>
              <a:defRPr/>
            </a:pPr>
            <a:r>
              <a:rPr lang="en-US" sz="1000" kern="1400" dirty="0">
                <a:solidFill>
                  <a:srgbClr val="212120"/>
                </a:solidFill>
                <a:latin typeface="Source Sans 3" panose="020B0303030403020204" pitchFamily="34" charset="0"/>
                <a:cs typeface="Arial" panose="020B0604020202020204" pitchFamily="34" charset="0"/>
              </a:rPr>
              <a:t>Other race/ethnicity groups are not presented due to small numbers. </a:t>
            </a:r>
          </a:p>
        </p:txBody>
      </p:sp>
      <p:graphicFrame>
        <p:nvGraphicFramePr>
          <p:cNvPr id="3" name="Chart 2">
            <a:extLst>
              <a:ext uri="{FF2B5EF4-FFF2-40B4-BE49-F238E27FC236}">
                <a16:creationId xmlns:a16="http://schemas.microsoft.com/office/drawing/2014/main" id="{85159804-99F5-4D8F-B617-0A175F22A104}"/>
              </a:ext>
            </a:extLst>
          </p:cNvPr>
          <p:cNvGraphicFramePr>
            <a:graphicFrameLocks/>
          </p:cNvGraphicFramePr>
          <p:nvPr/>
        </p:nvGraphicFramePr>
        <p:xfrm>
          <a:off x="489114" y="1150070"/>
          <a:ext cx="11338560" cy="48920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74013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8733-F653-4512-3154-CCF1ADDECAD5}"/>
              </a:ext>
            </a:extLst>
          </p:cNvPr>
          <p:cNvSpPr>
            <a:spLocks noGrp="1"/>
          </p:cNvSpPr>
          <p:nvPr>
            <p:ph type="title"/>
          </p:nvPr>
        </p:nvSpPr>
        <p:spPr>
          <a:xfrm>
            <a:off x="311085" y="365125"/>
            <a:ext cx="11694618" cy="784945"/>
          </a:xfrm>
        </p:spPr>
        <p:txBody>
          <a:bodyPr>
            <a:normAutofit fontScale="90000"/>
          </a:bodyPr>
          <a:lstStyle/>
          <a:p>
            <a:pPr algn="ctr"/>
            <a:r>
              <a:rPr lang="en-US" sz="3200" b="1" dirty="0">
                <a:solidFill>
                  <a:schemeClr val="tx1"/>
                </a:solidFill>
                <a:latin typeface="Source Sans 3" panose="020B0303030403020204" pitchFamily="34" charset="0"/>
                <a:ea typeface="Source Sans Pro" panose="020B0503030403020204" pitchFamily="34" charset="0"/>
              </a:rPr>
              <a:t>Average Age-Adjusted Rate of Suicide Deaths by County</a:t>
            </a:r>
            <a:r>
              <a:rPr lang="en-US" sz="3200" b="1" baseline="30000" dirty="0">
                <a:solidFill>
                  <a:schemeClr val="tx1"/>
                </a:solidFill>
                <a:latin typeface="Source Sans 3" panose="020B0303030403020204" pitchFamily="34" charset="0"/>
                <a:ea typeface="Source Sans Pro" panose="020B0503030403020204" pitchFamily="34" charset="0"/>
              </a:rPr>
              <a:t>1</a:t>
            </a:r>
            <a:r>
              <a:rPr lang="en-US" sz="3200" b="1" dirty="0">
                <a:solidFill>
                  <a:schemeClr val="tx1"/>
                </a:solidFill>
                <a:latin typeface="Source Sans 3" panose="020B0303030403020204" pitchFamily="34" charset="0"/>
                <a:ea typeface="Source Sans Pro" panose="020B0503030403020204" pitchFamily="34" charset="0"/>
              </a:rPr>
              <a:t>, </a:t>
            </a:r>
            <a:br>
              <a:rPr lang="en-US" sz="3200" b="1" dirty="0">
                <a:solidFill>
                  <a:schemeClr val="tx1"/>
                </a:solidFill>
                <a:latin typeface="Source Sans 3" panose="020B0303030403020204" pitchFamily="34" charset="0"/>
                <a:ea typeface="Source Sans Pro" panose="020B0503030403020204" pitchFamily="34" charset="0"/>
              </a:rPr>
            </a:br>
            <a:r>
              <a:rPr lang="en-US" sz="3200" b="1" dirty="0">
                <a:solidFill>
                  <a:schemeClr val="tx1"/>
                </a:solidFill>
                <a:latin typeface="Source Sans 3" panose="020B0303030403020204" pitchFamily="34" charset="0"/>
                <a:ea typeface="Source Sans Pro" panose="020B0503030403020204" pitchFamily="34" charset="0"/>
              </a:rPr>
              <a:t>Ohio, 2020-2023</a:t>
            </a:r>
          </a:p>
        </p:txBody>
      </p:sp>
      <p:sp>
        <p:nvSpPr>
          <p:cNvPr id="4" name="Rectangle 3">
            <a:extLst>
              <a:ext uri="{FF2B5EF4-FFF2-40B4-BE49-F238E27FC236}">
                <a16:creationId xmlns:a16="http://schemas.microsoft.com/office/drawing/2014/main" id="{3E4DE777-D3B5-AB9B-18EC-CA70250E72D3}"/>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37537C46-8561-572C-E2F3-4FFFA7A52E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10700" y="5969909"/>
            <a:ext cx="2595003" cy="717512"/>
          </a:xfrm>
          <a:prstGeom prst="rect">
            <a:avLst/>
          </a:prstGeom>
        </p:spPr>
      </p:pic>
      <p:sp>
        <p:nvSpPr>
          <p:cNvPr id="6" name="TextBox 5">
            <a:extLst>
              <a:ext uri="{FF2B5EF4-FFF2-40B4-BE49-F238E27FC236}">
                <a16:creationId xmlns:a16="http://schemas.microsoft.com/office/drawing/2014/main" id="{D2820256-9DB2-98AC-C180-EAF62CC44584}"/>
              </a:ext>
            </a:extLst>
          </p:cNvPr>
          <p:cNvSpPr txBox="1"/>
          <p:nvPr/>
        </p:nvSpPr>
        <p:spPr>
          <a:xfrm>
            <a:off x="0" y="6326472"/>
            <a:ext cx="9577633" cy="553998"/>
          </a:xfrm>
          <a:prstGeom prst="rect">
            <a:avLst/>
          </a:prstGeom>
          <a:noFill/>
        </p:spPr>
        <p:txBody>
          <a:bodyPr wrap="square" rtlCol="0">
            <a:spAutoFit/>
          </a:bodyPr>
          <a:lstStyle/>
          <a:p>
            <a:pPr>
              <a:defRPr/>
            </a:pPr>
            <a:r>
              <a:rPr kumimoji="0" lang="en-US" sz="1000" b="0" i="0" u="none" strike="noStrike" kern="1400" cap="none" spc="0" normalizeH="0" baseline="0" noProof="0" dirty="0">
                <a:ln>
                  <a:noFill/>
                </a:ln>
                <a:solidFill>
                  <a:srgbClr val="212120"/>
                </a:solidFill>
                <a:effectLst/>
                <a:uLnTx/>
                <a:uFillTx/>
                <a:latin typeface="Source Sans 3" panose="020B0303030403020204" pitchFamily="34" charset="0"/>
                <a:ea typeface="Source Sans Pro" panose="020B0503030403020204" pitchFamily="34" charset="0"/>
                <a:cs typeface="Arial" panose="020B0604020202020204" pitchFamily="34" charset="0"/>
              </a:rPr>
              <a:t>Source: ODH Bureau of Vital Statistics. Includes Ohio residents who died due </a:t>
            </a:r>
            <a:r>
              <a:rPr lang="en-US" sz="1000" kern="1400" dirty="0">
                <a:solidFill>
                  <a:srgbClr val="212120"/>
                </a:solidFill>
                <a:latin typeface="Source Sans 3" panose="020B0303030403020204" pitchFamily="34" charset="0"/>
                <a:cs typeface="Arial" panose="020B0604020202020204" pitchFamily="34" charset="0"/>
              </a:rPr>
              <a:t>to suicide (underlying cause of death ICD-10 codes X60-X84, Y87.0, *U03). </a:t>
            </a:r>
          </a:p>
          <a:p>
            <a:pPr>
              <a:defRPr/>
            </a:pPr>
            <a:r>
              <a:rPr lang="en-US" sz="1000" kern="1400" dirty="0">
                <a:solidFill>
                  <a:srgbClr val="212120"/>
                </a:solidFill>
                <a:latin typeface="Source Sans 3" panose="020B0303030403020204" pitchFamily="34" charset="0"/>
                <a:cs typeface="Arial" panose="020B0604020202020204" pitchFamily="34" charset="0"/>
              </a:rPr>
              <a:t>1. County is determined by county of residence. </a:t>
            </a:r>
          </a:p>
          <a:p>
            <a:pPr>
              <a:defRPr/>
            </a:pPr>
            <a:r>
              <a:rPr lang="en-US" sz="1000" kern="1400" dirty="0">
                <a:solidFill>
                  <a:srgbClr val="212120"/>
                </a:solidFill>
                <a:latin typeface="Source Sans 3" panose="020B0303030403020204" pitchFamily="34" charset="0"/>
                <a:cs typeface="Arial" panose="020B0604020202020204" pitchFamily="34" charset="0"/>
              </a:rPr>
              <a:t>*Rates are suppressed when there are fewer than 10 total deaths.</a:t>
            </a:r>
          </a:p>
        </p:txBody>
      </p:sp>
      <p:pic>
        <p:nvPicPr>
          <p:cNvPr id="3" name="Picture 2">
            <a:extLst>
              <a:ext uri="{FF2B5EF4-FFF2-40B4-BE49-F238E27FC236}">
                <a16:creationId xmlns:a16="http://schemas.microsoft.com/office/drawing/2014/main" id="{7D4D94DD-10BC-9D92-78F4-BBF9951FD1D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06548" y="365125"/>
            <a:ext cx="7083425" cy="9601200"/>
          </a:xfrm>
          <a:prstGeom prst="rect">
            <a:avLst/>
          </a:prstGeom>
          <a:noFill/>
          <a:ln>
            <a:noFill/>
          </a:ln>
        </p:spPr>
      </p:pic>
      <p:pic>
        <p:nvPicPr>
          <p:cNvPr id="9" name="Picture 8">
            <a:extLst>
              <a:ext uri="{FF2B5EF4-FFF2-40B4-BE49-F238E27FC236}">
                <a16:creationId xmlns:a16="http://schemas.microsoft.com/office/drawing/2014/main" id="{44473DAF-C8C9-B31A-D325-4A354333D4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71113" y="4097437"/>
            <a:ext cx="2585986" cy="2088709"/>
          </a:xfrm>
          <a:prstGeom prst="rect">
            <a:avLst/>
          </a:prstGeom>
          <a:noFill/>
          <a:ln>
            <a:noFill/>
          </a:ln>
        </p:spPr>
      </p:pic>
    </p:spTree>
    <p:extLst>
      <p:ext uri="{BB962C8B-B14F-4D97-AF65-F5344CB8AC3E}">
        <p14:creationId xmlns:p14="http://schemas.microsoft.com/office/powerpoint/2010/main" val="33659428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C5431EA-3898-F979-B4F0-1D40F5BC68BD}"/>
              </a:ext>
            </a:extLst>
          </p:cNvPr>
          <p:cNvCxnSpPr>
            <a:cxnSpLocks/>
          </p:cNvCxnSpPr>
          <p:nvPr/>
        </p:nvCxnSpPr>
        <p:spPr>
          <a:xfrm>
            <a:off x="4500432" y="2325886"/>
            <a:ext cx="315046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46574B5-9A28-A8B2-5AF9-C78DB13C0E3A}"/>
              </a:ext>
            </a:extLst>
          </p:cNvPr>
          <p:cNvSpPr txBox="1"/>
          <p:nvPr/>
        </p:nvSpPr>
        <p:spPr>
          <a:xfrm>
            <a:off x="4064134" y="2644106"/>
            <a:ext cx="379282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23076"/>
                </a:solidFill>
                <a:effectLst/>
                <a:uLnTx/>
                <a:uFillTx/>
                <a:latin typeface="Source Sans 3" panose="020B0303030403020204" pitchFamily="34" charset="0"/>
                <a:ea typeface="+mn-ea"/>
                <a:cs typeface="+mn-cs"/>
              </a:rPr>
              <a:t>InjuryData@odh.ohio.gov</a:t>
            </a:r>
          </a:p>
        </p:txBody>
      </p:sp>
      <p:pic>
        <p:nvPicPr>
          <p:cNvPr id="6" name="Graphic 5" descr="Ohio Department of Health logo.">
            <a:extLst>
              <a:ext uri="{FF2B5EF4-FFF2-40B4-BE49-F238E27FC236}">
                <a16:creationId xmlns:a16="http://schemas.microsoft.com/office/drawing/2014/main" id="{5B1FD245-7174-9C23-0535-5A6071CBFE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1246" y="4953908"/>
            <a:ext cx="2896607" cy="800905"/>
          </a:xfrm>
          <a:prstGeom prst="rect">
            <a:avLst/>
          </a:prstGeom>
        </p:spPr>
      </p:pic>
      <p:sp>
        <p:nvSpPr>
          <p:cNvPr id="3" name="TextBox 2">
            <a:extLst>
              <a:ext uri="{FF2B5EF4-FFF2-40B4-BE49-F238E27FC236}">
                <a16:creationId xmlns:a16="http://schemas.microsoft.com/office/drawing/2014/main" id="{D938BC09-F437-410E-E38F-C3EA1A1BB728}"/>
              </a:ext>
            </a:extLst>
          </p:cNvPr>
          <p:cNvSpPr txBox="1"/>
          <p:nvPr/>
        </p:nvSpPr>
        <p:spPr>
          <a:xfrm>
            <a:off x="1909751" y="1371890"/>
            <a:ext cx="88046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E3F75"/>
                </a:solidFill>
                <a:effectLst/>
                <a:uLnTx/>
                <a:uFillTx/>
                <a:latin typeface="Source Sans 3" panose="020B0303030403020204" pitchFamily="34" charset="0"/>
                <a:ea typeface="Open Sans Semibold" panose="020B0706030804020204" pitchFamily="34" charset="0"/>
                <a:cs typeface="Open Sans Semibold" panose="020B0706030804020204" pitchFamily="34" charset="0"/>
              </a:rPr>
              <a:t>Contact Information for Data Inquiries</a:t>
            </a:r>
            <a:endParaRPr kumimoji="0" lang="en-US" sz="2800" b="1" i="0" u="none" strike="noStrike" kern="1200" cap="none" spc="0" normalizeH="0" baseline="0" noProof="0" dirty="0">
              <a:ln>
                <a:noFill/>
              </a:ln>
              <a:solidFill>
                <a:srgbClr val="0E3F75"/>
              </a:solidFill>
              <a:effectLst/>
              <a:uLnTx/>
              <a:uFillTx/>
              <a:latin typeface="Source Sans 3" panose="020B0303030403020204" pitchFamily="34" charset="0"/>
              <a:ea typeface="Open Sans Semibold" panose="020B0706030804020204" pitchFamily="34" charset="0"/>
              <a:cs typeface="Open Sans Semibold" panose="020B0706030804020204" pitchFamily="34" charset="0"/>
            </a:endParaRPr>
          </a:p>
        </p:txBody>
      </p:sp>
      <p:pic>
        <p:nvPicPr>
          <p:cNvPr id="2" name="Graphic 1" descr="Background Design">
            <a:extLst>
              <a:ext uri="{FF2B5EF4-FFF2-40B4-BE49-F238E27FC236}">
                <a16:creationId xmlns:a16="http://schemas.microsoft.com/office/drawing/2014/main" id="{0B4236D7-2DF3-C8F2-B7C4-D8AFA84F857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5891" t="22684" r="49308" b="7686"/>
          <a:stretch/>
        </p:blipFill>
        <p:spPr>
          <a:xfrm>
            <a:off x="0" y="0"/>
            <a:ext cx="2829758" cy="4775201"/>
          </a:xfrm>
          <a:prstGeom prst="rect">
            <a:avLst/>
          </a:prstGeom>
        </p:spPr>
      </p:pic>
      <p:sp>
        <p:nvSpPr>
          <p:cNvPr id="9" name="Rectangle 8">
            <a:extLst>
              <a:ext uri="{FF2B5EF4-FFF2-40B4-BE49-F238E27FC236}">
                <a16:creationId xmlns:a16="http://schemas.microsoft.com/office/drawing/2014/main" id="{66F69ADF-BA31-E6A2-9E82-386404981075}"/>
              </a:ext>
            </a:extLst>
          </p:cNvPr>
          <p:cNvSpPr/>
          <p:nvPr/>
        </p:nvSpPr>
        <p:spPr>
          <a:xfrm>
            <a:off x="89535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a:ea typeface="+mn-ea"/>
              <a:cs typeface="+mn-cs"/>
            </a:endParaRPr>
          </a:p>
        </p:txBody>
      </p:sp>
      <p:pic>
        <p:nvPicPr>
          <p:cNvPr id="10" name="Graphic 9" descr="Background Design">
            <a:extLst>
              <a:ext uri="{FF2B5EF4-FFF2-40B4-BE49-F238E27FC236}">
                <a16:creationId xmlns:a16="http://schemas.microsoft.com/office/drawing/2014/main" id="{CD9D8988-88CB-00A7-6E7B-62C15CEF925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5891" t="22684" r="49308" b="7686"/>
          <a:stretch/>
        </p:blipFill>
        <p:spPr>
          <a:xfrm rot="10800000">
            <a:off x="9362242" y="2082799"/>
            <a:ext cx="2829758" cy="4775201"/>
          </a:xfrm>
          <a:prstGeom prst="rect">
            <a:avLst/>
          </a:prstGeom>
        </p:spPr>
      </p:pic>
    </p:spTree>
    <p:extLst>
      <p:ext uri="{BB962C8B-B14F-4D97-AF65-F5344CB8AC3E}">
        <p14:creationId xmlns:p14="http://schemas.microsoft.com/office/powerpoint/2010/main" val="4160398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4BD0B-5FF8-B5CC-EC3D-FF4A31BC074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3D7D867-08D0-6107-5E45-EA7E00ABB29B}"/>
              </a:ext>
            </a:extLst>
          </p:cNvPr>
          <p:cNvSpPr>
            <a:spLocks noGrp="1"/>
          </p:cNvSpPr>
          <p:nvPr>
            <p:ph type="body" sz="quarter" idx="13"/>
          </p:nvPr>
        </p:nvSpPr>
        <p:spPr/>
        <p:txBody>
          <a:bodyPr>
            <a:normAutofit fontScale="92500" lnSpcReduction="10000"/>
          </a:bodyPr>
          <a:lstStyle/>
          <a:p>
            <a:pPr marL="0" indent="0">
              <a:buNone/>
            </a:pPr>
            <a:r>
              <a:rPr lang="en-US" dirty="0"/>
              <a:t>Ohio Revised Code, Suicide Fatality Review</a:t>
            </a:r>
          </a:p>
        </p:txBody>
      </p:sp>
      <p:sp>
        <p:nvSpPr>
          <p:cNvPr id="3" name="Text Placeholder 2">
            <a:extLst>
              <a:ext uri="{FF2B5EF4-FFF2-40B4-BE49-F238E27FC236}">
                <a16:creationId xmlns:a16="http://schemas.microsoft.com/office/drawing/2014/main" id="{F417064C-399C-11D1-D9D5-783E7845D616}"/>
              </a:ext>
            </a:extLst>
          </p:cNvPr>
          <p:cNvSpPr>
            <a:spLocks noGrp="1"/>
          </p:cNvSpPr>
          <p:nvPr>
            <p:ph type="body" sz="quarter" idx="14"/>
          </p:nvPr>
        </p:nvSpPr>
        <p:spPr/>
        <p:txBody>
          <a:bodyPr>
            <a:normAutofit fontScale="92500" lnSpcReduction="10000"/>
          </a:bodyPr>
          <a:lstStyle/>
          <a:p>
            <a:pPr marL="0" indent="0">
              <a:buNone/>
            </a:pPr>
            <a:r>
              <a:rPr lang="en-US" dirty="0">
                <a:latin typeface="Source Sans Pro" panose="020B0503030403020204" pitchFamily="34" charset="0"/>
              </a:rPr>
              <a:t>Socrates H. Tuch, MA, JD, CPM</a:t>
            </a:r>
          </a:p>
        </p:txBody>
      </p:sp>
    </p:spTree>
    <p:extLst>
      <p:ext uri="{BB962C8B-B14F-4D97-AF65-F5344CB8AC3E}">
        <p14:creationId xmlns:p14="http://schemas.microsoft.com/office/powerpoint/2010/main" val="3397341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BA3B0-B81A-9A06-FF92-2BF0BD38982B}"/>
            </a:ext>
          </a:extLst>
        </p:cNvPr>
        <p:cNvGrpSpPr/>
        <p:nvPr/>
      </p:nvGrpSpPr>
      <p:grpSpPr>
        <a:xfrm>
          <a:off x="0" y="0"/>
          <a:ext cx="0" cy="0"/>
          <a:chOff x="0" y="0"/>
          <a:chExt cx="0" cy="0"/>
        </a:xfrm>
      </p:grpSpPr>
      <p:pic>
        <p:nvPicPr>
          <p:cNvPr id="5" name="Picture 4" descr="Ohio Department of Health logo.">
            <a:extLst>
              <a:ext uri="{FF2B5EF4-FFF2-40B4-BE49-F238E27FC236}">
                <a16:creationId xmlns:a16="http://schemas.microsoft.com/office/drawing/2014/main" id="{83ACB29D-CA86-6285-034B-1101B442CD1C}"/>
              </a:ext>
            </a:extLst>
          </p:cNvPr>
          <p:cNvPicPr>
            <a:picLocks noChangeAspect="1"/>
          </p:cNvPicPr>
          <p:nvPr/>
        </p:nvPicPr>
        <p:blipFill>
          <a:blip r:embed="rId3"/>
          <a:stretch>
            <a:fillRect/>
          </a:stretch>
        </p:blipFill>
        <p:spPr>
          <a:xfrm>
            <a:off x="1" y="-38100"/>
            <a:ext cx="12191999" cy="6934200"/>
          </a:xfrm>
          <a:prstGeom prst="rect">
            <a:avLst/>
          </a:prstGeom>
        </p:spPr>
      </p:pic>
      <p:pic>
        <p:nvPicPr>
          <p:cNvPr id="4" name="Graphic 3">
            <a:extLst>
              <a:ext uri="{FF2B5EF4-FFF2-40B4-BE49-F238E27FC236}">
                <a16:creationId xmlns:a16="http://schemas.microsoft.com/office/drawing/2014/main" id="{EAE14139-F946-633F-490D-40533BACA0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200" y="5633590"/>
            <a:ext cx="2595003" cy="717512"/>
          </a:xfrm>
          <a:prstGeom prst="rect">
            <a:avLst/>
          </a:prstGeom>
        </p:spPr>
      </p:pic>
      <p:sp>
        <p:nvSpPr>
          <p:cNvPr id="2" name="Text Placeholder 1">
            <a:extLst>
              <a:ext uri="{FF2B5EF4-FFF2-40B4-BE49-F238E27FC236}">
                <a16:creationId xmlns:a16="http://schemas.microsoft.com/office/drawing/2014/main" id="{624712A6-1BD4-3AB7-D0C5-972E364B85CA}"/>
              </a:ext>
            </a:extLst>
          </p:cNvPr>
          <p:cNvSpPr>
            <a:spLocks noGrp="1"/>
          </p:cNvSpPr>
          <p:nvPr>
            <p:ph type="body" sz="quarter" idx="13"/>
          </p:nvPr>
        </p:nvSpPr>
        <p:spPr>
          <a:xfrm>
            <a:off x="838200" y="1167320"/>
            <a:ext cx="10287000" cy="622569"/>
          </a:xfrm>
        </p:spPr>
        <p:txBody>
          <a:bodyPr>
            <a:noAutofit/>
          </a:bodyPr>
          <a:lstStyle/>
          <a:p>
            <a:pPr marL="0" indent="0">
              <a:buNone/>
            </a:pPr>
            <a:r>
              <a:rPr lang="en-US" sz="4400" dirty="0">
                <a:solidFill>
                  <a:schemeClr val="tx1"/>
                </a:solidFill>
              </a:rPr>
              <a:t>Disclaimer</a:t>
            </a:r>
            <a:br>
              <a:rPr lang="en-US" sz="3200" dirty="0">
                <a:solidFill>
                  <a:schemeClr val="tx1">
                    <a:lumMod val="95000"/>
                  </a:schemeClr>
                </a:solidFill>
              </a:rPr>
            </a:br>
            <a:endParaRPr lang="en-US" sz="4400" dirty="0">
              <a:solidFill>
                <a:schemeClr val="tx1"/>
              </a:solidFill>
              <a:latin typeface="Source Sans 3 SemiBold" panose="020B0303030403020204" pitchFamily="34" charset="0"/>
            </a:endParaRPr>
          </a:p>
        </p:txBody>
      </p:sp>
      <p:sp>
        <p:nvSpPr>
          <p:cNvPr id="3" name="Text Placeholder 2">
            <a:extLst>
              <a:ext uri="{FF2B5EF4-FFF2-40B4-BE49-F238E27FC236}">
                <a16:creationId xmlns:a16="http://schemas.microsoft.com/office/drawing/2014/main" id="{7BFF26FB-14EB-8430-3649-D09DF6595CD7}"/>
              </a:ext>
            </a:extLst>
          </p:cNvPr>
          <p:cNvSpPr>
            <a:spLocks noGrp="1"/>
          </p:cNvSpPr>
          <p:nvPr>
            <p:ph type="body" sz="quarter" idx="14"/>
          </p:nvPr>
        </p:nvSpPr>
        <p:spPr>
          <a:xfrm>
            <a:off x="841514" y="2133599"/>
            <a:ext cx="10119997" cy="3688977"/>
          </a:xfrm>
        </p:spPr>
        <p:txBody>
          <a:bodyPr>
            <a:normAutofit fontScale="92500" lnSpcReduction="10000"/>
          </a:bodyPr>
          <a:lstStyle/>
          <a:p>
            <a:r>
              <a:rPr lang="en-US" sz="3900" dirty="0">
                <a:solidFill>
                  <a:schemeClr val="tx1">
                    <a:lumMod val="95000"/>
                  </a:schemeClr>
                </a:solidFill>
              </a:rPr>
              <a:t>This is not legal advice.</a:t>
            </a:r>
          </a:p>
          <a:p>
            <a:pPr marL="0" indent="0">
              <a:buNone/>
            </a:pPr>
            <a:endParaRPr lang="en-US" sz="3900" dirty="0">
              <a:solidFill>
                <a:schemeClr val="tx1">
                  <a:lumMod val="95000"/>
                </a:schemeClr>
              </a:solidFill>
            </a:endParaRPr>
          </a:p>
          <a:p>
            <a:r>
              <a:rPr lang="en-US" sz="3900" dirty="0">
                <a:solidFill>
                  <a:schemeClr val="tx1">
                    <a:lumMod val="95000"/>
                  </a:schemeClr>
                </a:solidFill>
              </a:rPr>
              <a:t>The opinions expressed are those of the speaker. </a:t>
            </a:r>
            <a:r>
              <a:rPr lang="en-US" sz="5100" dirty="0"/>
              <a:t>opinions expressed do not represent the positions of the Ohio Department of Health or the State of Ohio.</a:t>
            </a:r>
          </a:p>
          <a:p>
            <a:endParaRPr lang="en-US" dirty="0">
              <a:solidFill>
                <a:srgbClr val="0E3F75"/>
              </a:solidFill>
              <a:latin typeface="Source Sans Pro" panose="020B0503030403020204" pitchFamily="34" charset="0"/>
            </a:endParaRPr>
          </a:p>
        </p:txBody>
      </p:sp>
    </p:spTree>
    <p:extLst>
      <p:ext uri="{BB962C8B-B14F-4D97-AF65-F5344CB8AC3E}">
        <p14:creationId xmlns:p14="http://schemas.microsoft.com/office/powerpoint/2010/main" val="3386834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9E3A7-5926-7564-0478-23FC1E192D6D}"/>
            </a:ext>
          </a:extLst>
        </p:cNvPr>
        <p:cNvGrpSpPr/>
        <p:nvPr/>
      </p:nvGrpSpPr>
      <p:grpSpPr>
        <a:xfrm>
          <a:off x="0" y="0"/>
          <a:ext cx="0" cy="0"/>
          <a:chOff x="0" y="0"/>
          <a:chExt cx="0" cy="0"/>
        </a:xfrm>
      </p:grpSpPr>
      <p:pic>
        <p:nvPicPr>
          <p:cNvPr id="5" name="Picture 4" descr="Ohio Department of Health logo.">
            <a:extLst>
              <a:ext uri="{FF2B5EF4-FFF2-40B4-BE49-F238E27FC236}">
                <a16:creationId xmlns:a16="http://schemas.microsoft.com/office/drawing/2014/main" id="{9BAC5E3B-4FC3-58B1-9FFD-8B1B0364A8BF}"/>
              </a:ext>
            </a:extLst>
          </p:cNvPr>
          <p:cNvPicPr>
            <a:picLocks noChangeAspect="1"/>
          </p:cNvPicPr>
          <p:nvPr/>
        </p:nvPicPr>
        <p:blipFill>
          <a:blip r:embed="rId3"/>
          <a:stretch>
            <a:fillRect/>
          </a:stretch>
        </p:blipFill>
        <p:spPr>
          <a:xfrm>
            <a:off x="1" y="-38100"/>
            <a:ext cx="12191999" cy="6934200"/>
          </a:xfrm>
          <a:prstGeom prst="rect">
            <a:avLst/>
          </a:prstGeom>
        </p:spPr>
      </p:pic>
      <p:pic>
        <p:nvPicPr>
          <p:cNvPr id="4" name="Graphic 3">
            <a:extLst>
              <a:ext uri="{FF2B5EF4-FFF2-40B4-BE49-F238E27FC236}">
                <a16:creationId xmlns:a16="http://schemas.microsoft.com/office/drawing/2014/main" id="{D627AA70-73AA-C7FE-92E8-2224ECF96F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200" y="5633590"/>
            <a:ext cx="2595003" cy="717512"/>
          </a:xfrm>
          <a:prstGeom prst="rect">
            <a:avLst/>
          </a:prstGeom>
        </p:spPr>
      </p:pic>
      <p:sp>
        <p:nvSpPr>
          <p:cNvPr id="2" name="Text Placeholder 1">
            <a:extLst>
              <a:ext uri="{FF2B5EF4-FFF2-40B4-BE49-F238E27FC236}">
                <a16:creationId xmlns:a16="http://schemas.microsoft.com/office/drawing/2014/main" id="{C8DEA949-78F1-B8DA-5040-25689A5B90EC}"/>
              </a:ext>
            </a:extLst>
          </p:cNvPr>
          <p:cNvSpPr>
            <a:spLocks noGrp="1"/>
          </p:cNvSpPr>
          <p:nvPr>
            <p:ph type="body" sz="quarter" idx="13"/>
          </p:nvPr>
        </p:nvSpPr>
        <p:spPr>
          <a:xfrm>
            <a:off x="838200" y="1167320"/>
            <a:ext cx="10287000" cy="622569"/>
          </a:xfrm>
        </p:spPr>
        <p:txBody>
          <a:bodyPr>
            <a:noAutofit/>
          </a:bodyPr>
          <a:lstStyle/>
          <a:p>
            <a:pPr marL="0" indent="0">
              <a:buNone/>
            </a:pPr>
            <a:r>
              <a:rPr lang="en-US" sz="4400" dirty="0">
                <a:solidFill>
                  <a:schemeClr val="tx1">
                    <a:lumMod val="95000"/>
                  </a:schemeClr>
                </a:solidFill>
              </a:rPr>
              <a:t>R.C. 307.641 – The Start</a:t>
            </a:r>
            <a:br>
              <a:rPr lang="en-US" sz="3200" dirty="0">
                <a:solidFill>
                  <a:schemeClr val="tx1">
                    <a:lumMod val="95000"/>
                  </a:schemeClr>
                </a:solidFill>
              </a:rPr>
            </a:br>
            <a:endParaRPr lang="en-US" sz="4400" dirty="0">
              <a:solidFill>
                <a:schemeClr val="tx1"/>
              </a:solidFill>
              <a:latin typeface="Source Sans 3 SemiBold" panose="020B0303030403020204" pitchFamily="34" charset="0"/>
            </a:endParaRPr>
          </a:p>
        </p:txBody>
      </p:sp>
      <p:sp>
        <p:nvSpPr>
          <p:cNvPr id="3" name="Text Placeholder 2">
            <a:extLst>
              <a:ext uri="{FF2B5EF4-FFF2-40B4-BE49-F238E27FC236}">
                <a16:creationId xmlns:a16="http://schemas.microsoft.com/office/drawing/2014/main" id="{304A38A1-95B7-C6F6-F601-FDCD1FD75D4E}"/>
              </a:ext>
            </a:extLst>
          </p:cNvPr>
          <p:cNvSpPr>
            <a:spLocks noGrp="1"/>
          </p:cNvSpPr>
          <p:nvPr>
            <p:ph type="body" sz="quarter" idx="14"/>
          </p:nvPr>
        </p:nvSpPr>
        <p:spPr>
          <a:xfrm>
            <a:off x="841514" y="2133599"/>
            <a:ext cx="9465242" cy="3688977"/>
          </a:xfrm>
        </p:spPr>
        <p:txBody>
          <a:bodyPr>
            <a:normAutofit/>
          </a:bodyPr>
          <a:lstStyle/>
          <a:p>
            <a:r>
              <a:rPr lang="en-US" sz="2800" dirty="0">
                <a:solidFill>
                  <a:schemeClr val="tx1">
                    <a:lumMod val="95000"/>
                  </a:schemeClr>
                </a:solidFill>
              </a:rPr>
              <a:t>County Commissioners may appoint a Health Commissioner (HC) to set up the committee.</a:t>
            </a:r>
          </a:p>
          <a:p>
            <a:r>
              <a:rPr lang="en-US" sz="2800" dirty="0">
                <a:solidFill>
                  <a:schemeClr val="tx1">
                    <a:lumMod val="95000"/>
                  </a:schemeClr>
                </a:solidFill>
              </a:rPr>
              <a:t>Regional is an option.</a:t>
            </a:r>
          </a:p>
          <a:p>
            <a:r>
              <a:rPr lang="en-US" sz="2800" dirty="0">
                <a:solidFill>
                  <a:schemeClr val="tx1">
                    <a:lumMod val="95000"/>
                  </a:schemeClr>
                </a:solidFill>
              </a:rPr>
              <a:t>If you already have one, you are grandfathered. </a:t>
            </a:r>
          </a:p>
          <a:p>
            <a:r>
              <a:rPr lang="en-US" sz="2800" dirty="0">
                <a:solidFill>
                  <a:schemeClr val="tx1">
                    <a:lumMod val="95000"/>
                  </a:schemeClr>
                </a:solidFill>
              </a:rPr>
              <a:t>Just update to meet the statutes.</a:t>
            </a:r>
            <a:endParaRPr lang="en-US" sz="2800" dirty="0">
              <a:solidFill>
                <a:srgbClr val="0E3F75"/>
              </a:solidFill>
              <a:latin typeface="Source Sans Pro" panose="020B0503030403020204" pitchFamily="34" charset="0"/>
            </a:endParaRPr>
          </a:p>
        </p:txBody>
      </p:sp>
    </p:spTree>
    <p:extLst>
      <p:ext uri="{BB962C8B-B14F-4D97-AF65-F5344CB8AC3E}">
        <p14:creationId xmlns:p14="http://schemas.microsoft.com/office/powerpoint/2010/main" val="17169914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C8C0B-C3D8-9901-2C15-7642C185E7B5}"/>
            </a:ext>
          </a:extLst>
        </p:cNvPr>
        <p:cNvGrpSpPr/>
        <p:nvPr/>
      </p:nvGrpSpPr>
      <p:grpSpPr>
        <a:xfrm>
          <a:off x="0" y="0"/>
          <a:ext cx="0" cy="0"/>
          <a:chOff x="0" y="0"/>
          <a:chExt cx="0" cy="0"/>
        </a:xfrm>
      </p:grpSpPr>
      <p:pic>
        <p:nvPicPr>
          <p:cNvPr id="5" name="Picture 4" descr="Ohio Department of Health logo.">
            <a:extLst>
              <a:ext uri="{FF2B5EF4-FFF2-40B4-BE49-F238E27FC236}">
                <a16:creationId xmlns:a16="http://schemas.microsoft.com/office/drawing/2014/main" id="{D327482D-705F-AFC2-087B-4DD5C2DCD96C}"/>
              </a:ext>
            </a:extLst>
          </p:cNvPr>
          <p:cNvPicPr>
            <a:picLocks noChangeAspect="1"/>
          </p:cNvPicPr>
          <p:nvPr/>
        </p:nvPicPr>
        <p:blipFill>
          <a:blip r:embed="rId3"/>
          <a:stretch>
            <a:fillRect/>
          </a:stretch>
        </p:blipFill>
        <p:spPr>
          <a:xfrm>
            <a:off x="1" y="-38100"/>
            <a:ext cx="12191999" cy="6934200"/>
          </a:xfrm>
          <a:prstGeom prst="rect">
            <a:avLst/>
          </a:prstGeom>
        </p:spPr>
      </p:pic>
      <p:pic>
        <p:nvPicPr>
          <p:cNvPr id="4" name="Graphic 3">
            <a:extLst>
              <a:ext uri="{FF2B5EF4-FFF2-40B4-BE49-F238E27FC236}">
                <a16:creationId xmlns:a16="http://schemas.microsoft.com/office/drawing/2014/main" id="{EFFB6D0F-DB58-12B3-EDE6-859E91BCA9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200" y="5633590"/>
            <a:ext cx="2595003" cy="717512"/>
          </a:xfrm>
          <a:prstGeom prst="rect">
            <a:avLst/>
          </a:prstGeom>
        </p:spPr>
      </p:pic>
      <p:sp>
        <p:nvSpPr>
          <p:cNvPr id="2" name="Text Placeholder 1">
            <a:extLst>
              <a:ext uri="{FF2B5EF4-FFF2-40B4-BE49-F238E27FC236}">
                <a16:creationId xmlns:a16="http://schemas.microsoft.com/office/drawing/2014/main" id="{3278CD20-10EB-FAB8-37C4-5CBF0CDCA3E0}"/>
              </a:ext>
            </a:extLst>
          </p:cNvPr>
          <p:cNvSpPr>
            <a:spLocks noGrp="1"/>
          </p:cNvSpPr>
          <p:nvPr>
            <p:ph type="body" sz="quarter" idx="13"/>
          </p:nvPr>
        </p:nvSpPr>
        <p:spPr>
          <a:xfrm>
            <a:off x="838200" y="1167320"/>
            <a:ext cx="10287000" cy="622569"/>
          </a:xfrm>
        </p:spPr>
        <p:txBody>
          <a:bodyPr>
            <a:noAutofit/>
          </a:bodyPr>
          <a:lstStyle/>
          <a:p>
            <a:pPr marL="0" indent="0">
              <a:buNone/>
            </a:pPr>
            <a:r>
              <a:rPr lang="en-US" sz="4400" dirty="0">
                <a:solidFill>
                  <a:schemeClr val="tx1">
                    <a:lumMod val="95000"/>
                  </a:schemeClr>
                </a:solidFill>
              </a:rPr>
              <a:t>R.C. 307.642 – The Folks</a:t>
            </a:r>
            <a:br>
              <a:rPr lang="en-US" sz="3200" dirty="0">
                <a:solidFill>
                  <a:schemeClr val="tx1">
                    <a:lumMod val="95000"/>
                  </a:schemeClr>
                </a:solidFill>
              </a:rPr>
            </a:br>
            <a:endParaRPr lang="en-US" sz="4400" dirty="0">
              <a:solidFill>
                <a:schemeClr val="tx1"/>
              </a:solidFill>
              <a:latin typeface="Source Sans 3 SemiBold" panose="020B0303030403020204" pitchFamily="34" charset="0"/>
            </a:endParaRPr>
          </a:p>
        </p:txBody>
      </p:sp>
      <p:sp>
        <p:nvSpPr>
          <p:cNvPr id="3" name="Text Placeholder 2">
            <a:extLst>
              <a:ext uri="{FF2B5EF4-FFF2-40B4-BE49-F238E27FC236}">
                <a16:creationId xmlns:a16="http://schemas.microsoft.com/office/drawing/2014/main" id="{550CDCA1-A345-FD47-50B6-E59BF105B2BE}"/>
              </a:ext>
            </a:extLst>
          </p:cNvPr>
          <p:cNvSpPr>
            <a:spLocks noGrp="1"/>
          </p:cNvSpPr>
          <p:nvPr>
            <p:ph type="body" sz="quarter" idx="14"/>
          </p:nvPr>
        </p:nvSpPr>
        <p:spPr>
          <a:xfrm>
            <a:off x="841514" y="2133599"/>
            <a:ext cx="10153864" cy="3688977"/>
          </a:xfrm>
        </p:spPr>
        <p:txBody>
          <a:bodyPr>
            <a:normAutofit/>
          </a:bodyPr>
          <a:lstStyle/>
          <a:p>
            <a:r>
              <a:rPr lang="en-US" sz="2800" dirty="0">
                <a:solidFill>
                  <a:schemeClr val="tx1">
                    <a:lumMod val="95000"/>
                  </a:schemeClr>
                </a:solidFill>
              </a:rPr>
              <a:t>The HC + 4 more: Chief of Police or Sheriff; Ex. Director of the ADAMH or the like; Public Health Official; Physician.</a:t>
            </a:r>
          </a:p>
          <a:p>
            <a:r>
              <a:rPr lang="en-US" sz="2800" dirty="0">
                <a:solidFill>
                  <a:schemeClr val="tx1">
                    <a:lumMod val="95000"/>
                  </a:schemeClr>
                </a:solidFill>
              </a:rPr>
              <a:t>The County Coroner may be invited.</a:t>
            </a:r>
          </a:p>
          <a:p>
            <a:r>
              <a:rPr lang="en-US" sz="2800" dirty="0">
                <a:solidFill>
                  <a:schemeClr val="tx1">
                    <a:lumMod val="95000"/>
                  </a:schemeClr>
                </a:solidFill>
              </a:rPr>
              <a:t>The majority may invite others.</a:t>
            </a:r>
          </a:p>
          <a:p>
            <a:r>
              <a:rPr lang="en-US" sz="2800" dirty="0">
                <a:solidFill>
                  <a:schemeClr val="tx1">
                    <a:lumMod val="95000"/>
                  </a:schemeClr>
                </a:solidFill>
              </a:rPr>
              <a:t>No pay, but expenses incurred are okay unless employer has paid.</a:t>
            </a:r>
            <a:endParaRPr lang="en-US" sz="2800" dirty="0">
              <a:solidFill>
                <a:srgbClr val="0E3F75"/>
              </a:solidFill>
              <a:latin typeface="Source Sans Pro" panose="020B0503030403020204" pitchFamily="34" charset="0"/>
            </a:endParaRPr>
          </a:p>
        </p:txBody>
      </p:sp>
    </p:spTree>
    <p:extLst>
      <p:ext uri="{BB962C8B-B14F-4D97-AF65-F5344CB8AC3E}">
        <p14:creationId xmlns:p14="http://schemas.microsoft.com/office/powerpoint/2010/main" val="4292392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E8733-F653-4512-3154-CCF1ADDECAD5}"/>
              </a:ext>
            </a:extLst>
          </p:cNvPr>
          <p:cNvSpPr>
            <a:spLocks noGrp="1"/>
          </p:cNvSpPr>
          <p:nvPr>
            <p:ph type="title"/>
          </p:nvPr>
        </p:nvSpPr>
        <p:spPr/>
        <p:txBody>
          <a:bodyPr/>
          <a:lstStyle/>
          <a:p>
            <a:r>
              <a:rPr lang="en-US" b="1" dirty="0">
                <a:latin typeface="Source Sans Pro Semibold" panose="020B0603030403020204" pitchFamily="34" charset="0"/>
              </a:rPr>
              <a:t>Learning Objectives</a:t>
            </a:r>
          </a:p>
        </p:txBody>
      </p:sp>
      <p:sp>
        <p:nvSpPr>
          <p:cNvPr id="3" name="Content Placeholder 2">
            <a:extLst>
              <a:ext uri="{FF2B5EF4-FFF2-40B4-BE49-F238E27FC236}">
                <a16:creationId xmlns:a16="http://schemas.microsoft.com/office/drawing/2014/main" id="{1FA457E9-B370-A164-1E07-0AD9F939D56C}"/>
              </a:ext>
            </a:extLst>
          </p:cNvPr>
          <p:cNvSpPr>
            <a:spLocks noGrp="1"/>
          </p:cNvSpPr>
          <p:nvPr>
            <p:ph idx="1"/>
          </p:nvPr>
        </p:nvSpPr>
        <p:spPr/>
        <p:txBody>
          <a:bodyPr>
            <a:normAutofit/>
          </a:bodyPr>
          <a:lstStyle/>
          <a:p>
            <a:pPr>
              <a:lnSpc>
                <a:spcPct val="100000"/>
              </a:lnSpc>
            </a:pPr>
            <a:r>
              <a:rPr lang="en-US" dirty="0">
                <a:latin typeface="Source Sans Pro" panose="020B0503030403020204" pitchFamily="34" charset="0"/>
              </a:rPr>
              <a:t>Participants will be able to identify at least one statewide activity to prevent suicide deaths being implemented by the Ohio Department of Health (ODH).</a:t>
            </a:r>
          </a:p>
          <a:p>
            <a:pPr>
              <a:lnSpc>
                <a:spcPct val="100000"/>
              </a:lnSpc>
            </a:pPr>
            <a:r>
              <a:rPr lang="en-US" dirty="0">
                <a:latin typeface="Source Sans Pro" panose="020B0503030403020204" pitchFamily="34" charset="0"/>
              </a:rPr>
              <a:t>Participants will understand the burden and identify recent trends in suicide deaths among Ohioans.</a:t>
            </a:r>
          </a:p>
          <a:p>
            <a:pPr>
              <a:lnSpc>
                <a:spcPct val="100000"/>
              </a:lnSpc>
            </a:pPr>
            <a:r>
              <a:rPr lang="en-US" dirty="0">
                <a:latin typeface="Source Sans Pro" panose="020B0503030403020204" pitchFamily="34" charset="0"/>
              </a:rPr>
              <a:t>Participants will identify where to find information about establishing a Suicide Fatality Review (SFR) Committee in the Ohio Revised Code.</a:t>
            </a:r>
          </a:p>
        </p:txBody>
      </p:sp>
      <p:sp>
        <p:nvSpPr>
          <p:cNvPr id="4" name="Rectangle 3">
            <a:extLst>
              <a:ext uri="{FF2B5EF4-FFF2-40B4-BE49-F238E27FC236}">
                <a16:creationId xmlns:a16="http://schemas.microsoft.com/office/drawing/2014/main" id="{3E4DE777-D3B5-AB9B-18EC-CA70250E72D3}"/>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37537C46-8561-572C-E2F3-4FFFA7A52E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10700" y="5969909"/>
            <a:ext cx="2595003" cy="717512"/>
          </a:xfrm>
          <a:prstGeom prst="rect">
            <a:avLst/>
          </a:prstGeom>
        </p:spPr>
      </p:pic>
      <p:sp>
        <p:nvSpPr>
          <p:cNvPr id="6" name="Rectangle 5">
            <a:extLst>
              <a:ext uri="{FF2B5EF4-FFF2-40B4-BE49-F238E27FC236}">
                <a16:creationId xmlns:a16="http://schemas.microsoft.com/office/drawing/2014/main" id="{2CBCFD84-5375-F24F-B9FF-8BE8BF66CD35}"/>
              </a:ext>
            </a:extLst>
          </p:cNvPr>
          <p:cNvSpPr/>
          <p:nvPr/>
        </p:nvSpPr>
        <p:spPr>
          <a:xfrm>
            <a:off x="889000" y="1428750"/>
            <a:ext cx="10267950" cy="120650"/>
          </a:xfrm>
          <a:prstGeom prst="rect">
            <a:avLst/>
          </a:prstGeom>
          <a:solidFill>
            <a:srgbClr val="0098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05352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D103E-CB83-5312-D388-1AF6F464D3AF}"/>
            </a:ext>
          </a:extLst>
        </p:cNvPr>
        <p:cNvGrpSpPr/>
        <p:nvPr/>
      </p:nvGrpSpPr>
      <p:grpSpPr>
        <a:xfrm>
          <a:off x="0" y="0"/>
          <a:ext cx="0" cy="0"/>
          <a:chOff x="0" y="0"/>
          <a:chExt cx="0" cy="0"/>
        </a:xfrm>
      </p:grpSpPr>
      <p:pic>
        <p:nvPicPr>
          <p:cNvPr id="5" name="Picture 4" descr="Ohio Department of Health logo.">
            <a:extLst>
              <a:ext uri="{FF2B5EF4-FFF2-40B4-BE49-F238E27FC236}">
                <a16:creationId xmlns:a16="http://schemas.microsoft.com/office/drawing/2014/main" id="{49CB6F2C-478D-03B2-080A-05CA42115237}"/>
              </a:ext>
            </a:extLst>
          </p:cNvPr>
          <p:cNvPicPr>
            <a:picLocks noChangeAspect="1"/>
          </p:cNvPicPr>
          <p:nvPr/>
        </p:nvPicPr>
        <p:blipFill>
          <a:blip r:embed="rId3"/>
          <a:stretch>
            <a:fillRect/>
          </a:stretch>
        </p:blipFill>
        <p:spPr>
          <a:xfrm>
            <a:off x="1" y="-38100"/>
            <a:ext cx="12191999" cy="6934200"/>
          </a:xfrm>
          <a:prstGeom prst="rect">
            <a:avLst/>
          </a:prstGeom>
        </p:spPr>
      </p:pic>
      <p:pic>
        <p:nvPicPr>
          <p:cNvPr id="4" name="Graphic 3">
            <a:extLst>
              <a:ext uri="{FF2B5EF4-FFF2-40B4-BE49-F238E27FC236}">
                <a16:creationId xmlns:a16="http://schemas.microsoft.com/office/drawing/2014/main" id="{BF4863C7-4391-3B0A-5FE4-939BF982147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200" y="5633590"/>
            <a:ext cx="2595003" cy="717512"/>
          </a:xfrm>
          <a:prstGeom prst="rect">
            <a:avLst/>
          </a:prstGeom>
        </p:spPr>
      </p:pic>
      <p:sp>
        <p:nvSpPr>
          <p:cNvPr id="2" name="Text Placeholder 1">
            <a:extLst>
              <a:ext uri="{FF2B5EF4-FFF2-40B4-BE49-F238E27FC236}">
                <a16:creationId xmlns:a16="http://schemas.microsoft.com/office/drawing/2014/main" id="{8FAC952C-D393-4D75-E6D9-EEEF6E2EF0AE}"/>
              </a:ext>
            </a:extLst>
          </p:cNvPr>
          <p:cNvSpPr>
            <a:spLocks noGrp="1"/>
          </p:cNvSpPr>
          <p:nvPr>
            <p:ph type="body" sz="quarter" idx="13"/>
          </p:nvPr>
        </p:nvSpPr>
        <p:spPr>
          <a:xfrm>
            <a:off x="838200" y="1167320"/>
            <a:ext cx="10287000" cy="622569"/>
          </a:xfrm>
        </p:spPr>
        <p:txBody>
          <a:bodyPr>
            <a:noAutofit/>
          </a:bodyPr>
          <a:lstStyle/>
          <a:p>
            <a:pPr marL="0" indent="0">
              <a:buNone/>
            </a:pPr>
            <a:r>
              <a:rPr lang="en-US" sz="4400" dirty="0">
                <a:solidFill>
                  <a:schemeClr val="tx1">
                    <a:lumMod val="95000"/>
                  </a:schemeClr>
                </a:solidFill>
              </a:rPr>
              <a:t>R.C. 307.643 - The Purpose</a:t>
            </a:r>
            <a:br>
              <a:rPr lang="en-US" sz="3200" dirty="0">
                <a:solidFill>
                  <a:schemeClr val="tx1">
                    <a:lumMod val="95000"/>
                  </a:schemeClr>
                </a:solidFill>
              </a:rPr>
            </a:br>
            <a:endParaRPr lang="en-US" sz="4400" dirty="0">
              <a:solidFill>
                <a:schemeClr val="tx1"/>
              </a:solidFill>
              <a:latin typeface="Source Sans 3 SemiBold" panose="020B0303030403020204" pitchFamily="34" charset="0"/>
            </a:endParaRPr>
          </a:p>
        </p:txBody>
      </p:sp>
      <p:sp>
        <p:nvSpPr>
          <p:cNvPr id="3" name="Text Placeholder 2">
            <a:extLst>
              <a:ext uri="{FF2B5EF4-FFF2-40B4-BE49-F238E27FC236}">
                <a16:creationId xmlns:a16="http://schemas.microsoft.com/office/drawing/2014/main" id="{DC7EF6C4-A6F8-2D2F-5E94-A9E8633094EA}"/>
              </a:ext>
            </a:extLst>
          </p:cNvPr>
          <p:cNvSpPr>
            <a:spLocks noGrp="1"/>
          </p:cNvSpPr>
          <p:nvPr>
            <p:ph type="body" sz="quarter" idx="14"/>
          </p:nvPr>
        </p:nvSpPr>
        <p:spPr>
          <a:xfrm>
            <a:off x="841514" y="2133599"/>
            <a:ext cx="9758753" cy="3688977"/>
          </a:xfrm>
        </p:spPr>
        <p:txBody>
          <a:bodyPr>
            <a:normAutofit/>
          </a:bodyPr>
          <a:lstStyle/>
          <a:p>
            <a:r>
              <a:rPr lang="en-US" sz="2800" dirty="0">
                <a:solidFill>
                  <a:schemeClr val="tx1">
                    <a:lumMod val="95000"/>
                  </a:schemeClr>
                </a:solidFill>
              </a:rPr>
              <a:t>Promote suicide prevention.</a:t>
            </a:r>
          </a:p>
          <a:p>
            <a:r>
              <a:rPr lang="en-US" sz="2800" dirty="0">
                <a:solidFill>
                  <a:schemeClr val="tx1">
                    <a:lumMod val="95000"/>
                  </a:schemeClr>
                </a:solidFill>
              </a:rPr>
              <a:t>Maintain a comprehensive database to see trends.</a:t>
            </a:r>
          </a:p>
          <a:p>
            <a:r>
              <a:rPr lang="en-US" sz="2800" dirty="0">
                <a:solidFill>
                  <a:schemeClr val="tx1">
                    <a:lumMod val="95000"/>
                  </a:schemeClr>
                </a:solidFill>
              </a:rPr>
              <a:t>Make recommendations to community that might prevent suicides.</a:t>
            </a:r>
          </a:p>
          <a:p>
            <a:r>
              <a:rPr lang="en-US" sz="2800" dirty="0">
                <a:solidFill>
                  <a:schemeClr val="tx1">
                    <a:lumMod val="95000"/>
                  </a:schemeClr>
                </a:solidFill>
              </a:rPr>
              <a:t>Letting ODH know of trends &amp; patterns.</a:t>
            </a:r>
            <a:endParaRPr lang="en-US" sz="2800" dirty="0">
              <a:solidFill>
                <a:srgbClr val="0E3F75"/>
              </a:solidFill>
              <a:latin typeface="Source Sans Pro" panose="020B0503030403020204" pitchFamily="34" charset="0"/>
            </a:endParaRPr>
          </a:p>
        </p:txBody>
      </p:sp>
    </p:spTree>
    <p:extLst>
      <p:ext uri="{BB962C8B-B14F-4D97-AF65-F5344CB8AC3E}">
        <p14:creationId xmlns:p14="http://schemas.microsoft.com/office/powerpoint/2010/main" val="3496846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526E3-703A-41D1-8B84-28E1C4693855}"/>
            </a:ext>
          </a:extLst>
        </p:cNvPr>
        <p:cNvGrpSpPr/>
        <p:nvPr/>
      </p:nvGrpSpPr>
      <p:grpSpPr>
        <a:xfrm>
          <a:off x="0" y="0"/>
          <a:ext cx="0" cy="0"/>
          <a:chOff x="0" y="0"/>
          <a:chExt cx="0" cy="0"/>
        </a:xfrm>
      </p:grpSpPr>
      <p:pic>
        <p:nvPicPr>
          <p:cNvPr id="5" name="Picture 4" descr="Ohio Department of Health logo.">
            <a:extLst>
              <a:ext uri="{FF2B5EF4-FFF2-40B4-BE49-F238E27FC236}">
                <a16:creationId xmlns:a16="http://schemas.microsoft.com/office/drawing/2014/main" id="{BEFA42AF-8843-F535-4CF2-95376F6C3C10}"/>
              </a:ext>
            </a:extLst>
          </p:cNvPr>
          <p:cNvPicPr>
            <a:picLocks noChangeAspect="1"/>
          </p:cNvPicPr>
          <p:nvPr/>
        </p:nvPicPr>
        <p:blipFill>
          <a:blip r:embed="rId3"/>
          <a:stretch>
            <a:fillRect/>
          </a:stretch>
        </p:blipFill>
        <p:spPr>
          <a:xfrm>
            <a:off x="1" y="-38100"/>
            <a:ext cx="12191999" cy="6934200"/>
          </a:xfrm>
          <a:prstGeom prst="rect">
            <a:avLst/>
          </a:prstGeom>
        </p:spPr>
      </p:pic>
      <p:pic>
        <p:nvPicPr>
          <p:cNvPr id="4" name="Graphic 3">
            <a:extLst>
              <a:ext uri="{FF2B5EF4-FFF2-40B4-BE49-F238E27FC236}">
                <a16:creationId xmlns:a16="http://schemas.microsoft.com/office/drawing/2014/main" id="{C1D35CDE-30DA-866A-C8C9-A7B18DDBBA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200" y="5633590"/>
            <a:ext cx="2595003" cy="717512"/>
          </a:xfrm>
          <a:prstGeom prst="rect">
            <a:avLst/>
          </a:prstGeom>
        </p:spPr>
      </p:pic>
      <p:sp>
        <p:nvSpPr>
          <p:cNvPr id="2" name="Text Placeholder 1">
            <a:extLst>
              <a:ext uri="{FF2B5EF4-FFF2-40B4-BE49-F238E27FC236}">
                <a16:creationId xmlns:a16="http://schemas.microsoft.com/office/drawing/2014/main" id="{F0C56775-556F-B5EB-E716-7D740D350EAE}"/>
              </a:ext>
            </a:extLst>
          </p:cNvPr>
          <p:cNvSpPr>
            <a:spLocks noGrp="1"/>
          </p:cNvSpPr>
          <p:nvPr>
            <p:ph type="body" sz="quarter" idx="13"/>
          </p:nvPr>
        </p:nvSpPr>
        <p:spPr>
          <a:xfrm>
            <a:off x="838200" y="1167320"/>
            <a:ext cx="10287000" cy="622569"/>
          </a:xfrm>
        </p:spPr>
        <p:txBody>
          <a:bodyPr>
            <a:noAutofit/>
          </a:bodyPr>
          <a:lstStyle/>
          <a:p>
            <a:pPr marL="0" indent="0">
              <a:buNone/>
            </a:pPr>
            <a:r>
              <a:rPr lang="en-US" sz="4400" dirty="0">
                <a:solidFill>
                  <a:schemeClr val="tx1">
                    <a:lumMod val="95000"/>
                  </a:schemeClr>
                </a:solidFill>
              </a:rPr>
              <a:t>R.C. 307.644 &amp; 307.645</a:t>
            </a:r>
            <a:br>
              <a:rPr lang="en-US" sz="3200" dirty="0">
                <a:solidFill>
                  <a:schemeClr val="tx1">
                    <a:lumMod val="95000"/>
                  </a:schemeClr>
                </a:solidFill>
              </a:rPr>
            </a:br>
            <a:endParaRPr lang="en-US" sz="4400" dirty="0">
              <a:solidFill>
                <a:schemeClr val="tx1"/>
              </a:solidFill>
              <a:latin typeface="Source Sans 3 SemiBold" panose="020B0303030403020204" pitchFamily="34" charset="0"/>
            </a:endParaRPr>
          </a:p>
        </p:txBody>
      </p:sp>
      <p:sp>
        <p:nvSpPr>
          <p:cNvPr id="3" name="Text Placeholder 2">
            <a:extLst>
              <a:ext uri="{FF2B5EF4-FFF2-40B4-BE49-F238E27FC236}">
                <a16:creationId xmlns:a16="http://schemas.microsoft.com/office/drawing/2014/main" id="{DD155CFC-19C9-3506-F38C-83E9C0FC1289}"/>
              </a:ext>
            </a:extLst>
          </p:cNvPr>
          <p:cNvSpPr>
            <a:spLocks noGrp="1"/>
          </p:cNvSpPr>
          <p:nvPr>
            <p:ph type="body" sz="quarter" idx="14"/>
          </p:nvPr>
        </p:nvSpPr>
        <p:spPr>
          <a:xfrm>
            <a:off x="841514" y="2133599"/>
            <a:ext cx="9758753" cy="3688977"/>
          </a:xfrm>
        </p:spPr>
        <p:txBody>
          <a:bodyPr>
            <a:normAutofit/>
          </a:bodyPr>
          <a:lstStyle/>
          <a:p>
            <a:r>
              <a:rPr lang="en-US" sz="3200" dirty="0">
                <a:solidFill>
                  <a:schemeClr val="tx1">
                    <a:lumMod val="95000"/>
                  </a:schemeClr>
                </a:solidFill>
              </a:rPr>
              <a:t>The HC is the chair. </a:t>
            </a:r>
            <a:r>
              <a:rPr lang="en-US" sz="1800" dirty="0">
                <a:solidFill>
                  <a:schemeClr val="tx1">
                    <a:lumMod val="95000"/>
                  </a:schemeClr>
                </a:solidFill>
              </a:rPr>
              <a:t>(R.C. 307.644.)</a:t>
            </a:r>
            <a:endParaRPr lang="en-US" dirty="0">
              <a:solidFill>
                <a:schemeClr val="tx1">
                  <a:lumMod val="95000"/>
                </a:schemeClr>
              </a:solidFill>
            </a:endParaRPr>
          </a:p>
          <a:p>
            <a:r>
              <a:rPr lang="en-US" sz="3200" dirty="0">
                <a:solidFill>
                  <a:schemeClr val="tx1">
                    <a:lumMod val="95000"/>
                  </a:schemeClr>
                </a:solidFill>
              </a:rPr>
              <a:t>Must wait until after the prosecution unless prosecuting attorney agrees. </a:t>
            </a:r>
            <a:r>
              <a:rPr lang="en-US" sz="1800" dirty="0">
                <a:solidFill>
                  <a:schemeClr val="tx1">
                    <a:lumMod val="95000"/>
                  </a:schemeClr>
                </a:solidFill>
              </a:rPr>
              <a:t>(R.C. 307.645.)</a:t>
            </a:r>
            <a:endParaRPr lang="en-US" dirty="0">
              <a:solidFill>
                <a:schemeClr val="tx1">
                  <a:lumMod val="95000"/>
                </a:schemeClr>
              </a:solidFill>
            </a:endParaRPr>
          </a:p>
          <a:p>
            <a:r>
              <a:rPr lang="en-US" sz="3200" dirty="0">
                <a:solidFill>
                  <a:schemeClr val="tx1">
                    <a:lumMod val="95000"/>
                  </a:schemeClr>
                </a:solidFill>
              </a:rPr>
              <a:t>The investigator and prosecuting attorney shall notify the chair at the end of each. </a:t>
            </a:r>
            <a:r>
              <a:rPr lang="en-US" sz="1800" dirty="0">
                <a:solidFill>
                  <a:schemeClr val="tx1">
                    <a:lumMod val="95000"/>
                  </a:schemeClr>
                </a:solidFill>
              </a:rPr>
              <a:t>(R.C. 307.645.)</a:t>
            </a:r>
            <a:endParaRPr lang="en-US" dirty="0">
              <a:solidFill>
                <a:srgbClr val="0E3F75"/>
              </a:solidFill>
              <a:latin typeface="Source Sans Pro" panose="020B0503030403020204" pitchFamily="34" charset="0"/>
            </a:endParaRPr>
          </a:p>
        </p:txBody>
      </p:sp>
    </p:spTree>
    <p:extLst>
      <p:ext uri="{BB962C8B-B14F-4D97-AF65-F5344CB8AC3E}">
        <p14:creationId xmlns:p14="http://schemas.microsoft.com/office/powerpoint/2010/main" val="1011922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38108-D3F0-4583-B57E-030064A530DE}"/>
            </a:ext>
          </a:extLst>
        </p:cNvPr>
        <p:cNvGrpSpPr/>
        <p:nvPr/>
      </p:nvGrpSpPr>
      <p:grpSpPr>
        <a:xfrm>
          <a:off x="0" y="0"/>
          <a:ext cx="0" cy="0"/>
          <a:chOff x="0" y="0"/>
          <a:chExt cx="0" cy="0"/>
        </a:xfrm>
      </p:grpSpPr>
      <p:pic>
        <p:nvPicPr>
          <p:cNvPr id="5" name="Picture 4" descr="Ohio Department of Health logo.">
            <a:extLst>
              <a:ext uri="{FF2B5EF4-FFF2-40B4-BE49-F238E27FC236}">
                <a16:creationId xmlns:a16="http://schemas.microsoft.com/office/drawing/2014/main" id="{B3FD60AF-CAB0-7108-16C3-B550C5D65742}"/>
              </a:ext>
            </a:extLst>
          </p:cNvPr>
          <p:cNvPicPr>
            <a:picLocks noChangeAspect="1"/>
          </p:cNvPicPr>
          <p:nvPr/>
        </p:nvPicPr>
        <p:blipFill>
          <a:blip r:embed="rId3"/>
          <a:stretch>
            <a:fillRect/>
          </a:stretch>
        </p:blipFill>
        <p:spPr>
          <a:xfrm>
            <a:off x="1" y="-38100"/>
            <a:ext cx="12191999" cy="6934200"/>
          </a:xfrm>
          <a:prstGeom prst="rect">
            <a:avLst/>
          </a:prstGeom>
        </p:spPr>
      </p:pic>
      <p:pic>
        <p:nvPicPr>
          <p:cNvPr id="4" name="Graphic 3">
            <a:extLst>
              <a:ext uri="{FF2B5EF4-FFF2-40B4-BE49-F238E27FC236}">
                <a16:creationId xmlns:a16="http://schemas.microsoft.com/office/drawing/2014/main" id="{D40250B6-79E7-7B62-ACB6-ACE8027D04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200" y="5633590"/>
            <a:ext cx="2595003" cy="717512"/>
          </a:xfrm>
          <a:prstGeom prst="rect">
            <a:avLst/>
          </a:prstGeom>
        </p:spPr>
      </p:pic>
      <p:sp>
        <p:nvSpPr>
          <p:cNvPr id="2" name="Text Placeholder 1">
            <a:extLst>
              <a:ext uri="{FF2B5EF4-FFF2-40B4-BE49-F238E27FC236}">
                <a16:creationId xmlns:a16="http://schemas.microsoft.com/office/drawing/2014/main" id="{6C1AEE8D-70A1-6944-F880-74A6D6A97483}"/>
              </a:ext>
            </a:extLst>
          </p:cNvPr>
          <p:cNvSpPr>
            <a:spLocks noGrp="1"/>
          </p:cNvSpPr>
          <p:nvPr>
            <p:ph type="body" sz="quarter" idx="13"/>
          </p:nvPr>
        </p:nvSpPr>
        <p:spPr>
          <a:xfrm>
            <a:off x="838200" y="1167320"/>
            <a:ext cx="10287000" cy="622569"/>
          </a:xfrm>
        </p:spPr>
        <p:txBody>
          <a:bodyPr>
            <a:noAutofit/>
          </a:bodyPr>
          <a:lstStyle/>
          <a:p>
            <a:pPr marL="0" indent="0">
              <a:buNone/>
            </a:pPr>
            <a:r>
              <a:rPr lang="en-US" sz="4400" dirty="0">
                <a:solidFill>
                  <a:schemeClr val="tx1">
                    <a:lumMod val="95000"/>
                  </a:schemeClr>
                </a:solidFill>
              </a:rPr>
              <a:t>R.C. 307.646 – Data</a:t>
            </a:r>
            <a:br>
              <a:rPr lang="en-US" sz="4400" dirty="0">
                <a:solidFill>
                  <a:schemeClr val="tx1">
                    <a:lumMod val="95000"/>
                  </a:schemeClr>
                </a:solidFill>
              </a:rPr>
            </a:br>
            <a:br>
              <a:rPr lang="en-US" sz="3200" dirty="0">
                <a:solidFill>
                  <a:schemeClr val="tx1">
                    <a:lumMod val="95000"/>
                  </a:schemeClr>
                </a:solidFill>
              </a:rPr>
            </a:br>
            <a:endParaRPr lang="en-US" sz="4400" dirty="0">
              <a:solidFill>
                <a:schemeClr val="tx1"/>
              </a:solidFill>
              <a:latin typeface="Source Sans 3 SemiBold" panose="020B0303030403020204" pitchFamily="34" charset="0"/>
            </a:endParaRPr>
          </a:p>
        </p:txBody>
      </p:sp>
      <p:sp>
        <p:nvSpPr>
          <p:cNvPr id="3" name="Text Placeholder 2">
            <a:extLst>
              <a:ext uri="{FF2B5EF4-FFF2-40B4-BE49-F238E27FC236}">
                <a16:creationId xmlns:a16="http://schemas.microsoft.com/office/drawing/2014/main" id="{BBF7657D-F1E9-DBE6-DA6D-A4F4FB9BEDC1}"/>
              </a:ext>
            </a:extLst>
          </p:cNvPr>
          <p:cNvSpPr>
            <a:spLocks noGrp="1"/>
          </p:cNvSpPr>
          <p:nvPr>
            <p:ph type="body" sz="quarter" idx="14"/>
          </p:nvPr>
        </p:nvSpPr>
        <p:spPr>
          <a:xfrm>
            <a:off x="841514" y="2133599"/>
            <a:ext cx="9758753" cy="3688977"/>
          </a:xfrm>
        </p:spPr>
        <p:txBody>
          <a:bodyPr>
            <a:normAutofit/>
          </a:bodyPr>
          <a:lstStyle/>
          <a:p>
            <a:r>
              <a:rPr lang="en-US" sz="2800" dirty="0">
                <a:solidFill>
                  <a:schemeClr val="tx1">
                    <a:lumMod val="95000"/>
                  </a:schemeClr>
                </a:solidFill>
              </a:rPr>
              <a:t>Establish a secure system for collecting &amp; maintaining data.</a:t>
            </a:r>
          </a:p>
          <a:p>
            <a:r>
              <a:rPr lang="en-US" sz="2800" dirty="0">
                <a:solidFill>
                  <a:schemeClr val="tx1">
                    <a:lumMod val="95000"/>
                  </a:schemeClr>
                </a:solidFill>
              </a:rPr>
              <a:t>Collect data on each death.</a:t>
            </a:r>
          </a:p>
          <a:p>
            <a:r>
              <a:rPr lang="en-US" sz="2800" dirty="0">
                <a:solidFill>
                  <a:schemeClr val="tx1">
                    <a:lumMod val="95000"/>
                  </a:schemeClr>
                </a:solidFill>
              </a:rPr>
              <a:t>By April 1, send a report to ODH.</a:t>
            </a:r>
          </a:p>
          <a:p>
            <a:r>
              <a:rPr lang="en-US" sz="2800" dirty="0">
                <a:solidFill>
                  <a:schemeClr val="tx1">
                    <a:lumMod val="95000"/>
                  </a:schemeClr>
                </a:solidFill>
              </a:rPr>
              <a:t>The April 1 report to ODH is a public record.</a:t>
            </a:r>
            <a:endParaRPr lang="en-US" sz="2800" dirty="0">
              <a:solidFill>
                <a:srgbClr val="0E3F75"/>
              </a:solidFill>
              <a:latin typeface="Source Sans Pro" panose="020B0503030403020204" pitchFamily="34" charset="0"/>
            </a:endParaRPr>
          </a:p>
        </p:txBody>
      </p:sp>
    </p:spTree>
    <p:extLst>
      <p:ext uri="{BB962C8B-B14F-4D97-AF65-F5344CB8AC3E}">
        <p14:creationId xmlns:p14="http://schemas.microsoft.com/office/powerpoint/2010/main" val="3456746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B70CE-7002-4AA2-033C-E10088D04F5D}"/>
            </a:ext>
          </a:extLst>
        </p:cNvPr>
        <p:cNvGrpSpPr/>
        <p:nvPr/>
      </p:nvGrpSpPr>
      <p:grpSpPr>
        <a:xfrm>
          <a:off x="0" y="0"/>
          <a:ext cx="0" cy="0"/>
          <a:chOff x="0" y="0"/>
          <a:chExt cx="0" cy="0"/>
        </a:xfrm>
      </p:grpSpPr>
      <p:pic>
        <p:nvPicPr>
          <p:cNvPr id="5" name="Picture 4" descr="Ohio Department of Health logo.">
            <a:extLst>
              <a:ext uri="{FF2B5EF4-FFF2-40B4-BE49-F238E27FC236}">
                <a16:creationId xmlns:a16="http://schemas.microsoft.com/office/drawing/2014/main" id="{16957C3E-DEA5-0821-FB1D-39590FFD87D6}"/>
              </a:ext>
            </a:extLst>
          </p:cNvPr>
          <p:cNvPicPr>
            <a:picLocks noChangeAspect="1"/>
          </p:cNvPicPr>
          <p:nvPr/>
        </p:nvPicPr>
        <p:blipFill>
          <a:blip r:embed="rId3"/>
          <a:stretch>
            <a:fillRect/>
          </a:stretch>
        </p:blipFill>
        <p:spPr>
          <a:xfrm>
            <a:off x="1" y="-38100"/>
            <a:ext cx="12191999" cy="6934200"/>
          </a:xfrm>
          <a:prstGeom prst="rect">
            <a:avLst/>
          </a:prstGeom>
        </p:spPr>
      </p:pic>
      <p:pic>
        <p:nvPicPr>
          <p:cNvPr id="4" name="Graphic 3">
            <a:extLst>
              <a:ext uri="{FF2B5EF4-FFF2-40B4-BE49-F238E27FC236}">
                <a16:creationId xmlns:a16="http://schemas.microsoft.com/office/drawing/2014/main" id="{C2FF0584-DD54-D97C-FE71-DB8E8A9F33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200" y="5633590"/>
            <a:ext cx="2595003" cy="717512"/>
          </a:xfrm>
          <a:prstGeom prst="rect">
            <a:avLst/>
          </a:prstGeom>
        </p:spPr>
      </p:pic>
      <p:sp>
        <p:nvSpPr>
          <p:cNvPr id="2" name="Text Placeholder 1">
            <a:extLst>
              <a:ext uri="{FF2B5EF4-FFF2-40B4-BE49-F238E27FC236}">
                <a16:creationId xmlns:a16="http://schemas.microsoft.com/office/drawing/2014/main" id="{E4D3E48D-EAAF-7E01-6CF9-490B88D95D58}"/>
              </a:ext>
            </a:extLst>
          </p:cNvPr>
          <p:cNvSpPr>
            <a:spLocks noGrp="1"/>
          </p:cNvSpPr>
          <p:nvPr>
            <p:ph type="body" sz="quarter" idx="13"/>
          </p:nvPr>
        </p:nvSpPr>
        <p:spPr>
          <a:xfrm>
            <a:off x="838200" y="1167320"/>
            <a:ext cx="10287000" cy="622569"/>
          </a:xfrm>
        </p:spPr>
        <p:txBody>
          <a:bodyPr>
            <a:noAutofit/>
          </a:bodyPr>
          <a:lstStyle/>
          <a:p>
            <a:pPr marL="0" indent="0">
              <a:buNone/>
            </a:pPr>
            <a:r>
              <a:rPr lang="en-US" sz="5400" dirty="0">
                <a:solidFill>
                  <a:schemeClr val="tx1">
                    <a:lumMod val="95000"/>
                  </a:schemeClr>
                </a:solidFill>
              </a:rPr>
              <a:t>R.C. 307.647 – Getting Data</a:t>
            </a:r>
            <a:endParaRPr lang="en-US" sz="4400" dirty="0">
              <a:solidFill>
                <a:schemeClr val="tx1"/>
              </a:solidFill>
              <a:latin typeface="Source Sans 3 SemiBold" panose="020B0303030403020204" pitchFamily="34" charset="0"/>
            </a:endParaRPr>
          </a:p>
        </p:txBody>
      </p:sp>
      <p:sp>
        <p:nvSpPr>
          <p:cNvPr id="3" name="Text Placeholder 2">
            <a:extLst>
              <a:ext uri="{FF2B5EF4-FFF2-40B4-BE49-F238E27FC236}">
                <a16:creationId xmlns:a16="http://schemas.microsoft.com/office/drawing/2014/main" id="{A1A43FC5-B25C-F9CE-DDDF-46C51D0BD67D}"/>
              </a:ext>
            </a:extLst>
          </p:cNvPr>
          <p:cNvSpPr>
            <a:spLocks noGrp="1"/>
          </p:cNvSpPr>
          <p:nvPr>
            <p:ph type="body" sz="quarter" idx="14"/>
          </p:nvPr>
        </p:nvSpPr>
        <p:spPr>
          <a:xfrm>
            <a:off x="841514" y="2133599"/>
            <a:ext cx="9758753" cy="3688977"/>
          </a:xfrm>
        </p:spPr>
        <p:txBody>
          <a:bodyPr>
            <a:normAutofit/>
          </a:bodyPr>
          <a:lstStyle/>
          <a:p>
            <a:r>
              <a:rPr lang="en-US" sz="3200" dirty="0">
                <a:solidFill>
                  <a:schemeClr val="tx1">
                    <a:lumMod val="95000"/>
                  </a:schemeClr>
                </a:solidFill>
              </a:rPr>
              <a:t>Upon request, all shall provide a summary of medical information, other requested information, and information the provider thinks might be useful.</a:t>
            </a:r>
            <a:endParaRPr lang="en-US" dirty="0">
              <a:solidFill>
                <a:schemeClr val="tx1">
                  <a:lumMod val="95000"/>
                </a:schemeClr>
              </a:solidFill>
            </a:endParaRPr>
          </a:p>
          <a:p>
            <a:r>
              <a:rPr lang="en-US" sz="3200" dirty="0">
                <a:solidFill>
                  <a:schemeClr val="tx1">
                    <a:lumMod val="95000"/>
                  </a:schemeClr>
                </a:solidFill>
              </a:rPr>
              <a:t>Committee can access confidential information, including coroner report.</a:t>
            </a:r>
            <a:endParaRPr lang="en-US" dirty="0">
              <a:solidFill>
                <a:schemeClr val="tx1">
                  <a:lumMod val="95000"/>
                </a:schemeClr>
              </a:solidFill>
            </a:endParaRPr>
          </a:p>
          <a:p>
            <a:r>
              <a:rPr lang="en-US" sz="3200" dirty="0">
                <a:solidFill>
                  <a:schemeClr val="tx1">
                    <a:lumMod val="95000"/>
                  </a:schemeClr>
                </a:solidFill>
              </a:rPr>
              <a:t>No information in violation of R.C. 307.645.</a:t>
            </a:r>
            <a:endParaRPr lang="en-US" dirty="0">
              <a:solidFill>
                <a:srgbClr val="0E3F75"/>
              </a:solidFill>
              <a:latin typeface="Source Sans Pro" panose="020B0503030403020204" pitchFamily="34" charset="0"/>
            </a:endParaRPr>
          </a:p>
        </p:txBody>
      </p:sp>
    </p:spTree>
    <p:extLst>
      <p:ext uri="{BB962C8B-B14F-4D97-AF65-F5344CB8AC3E}">
        <p14:creationId xmlns:p14="http://schemas.microsoft.com/office/powerpoint/2010/main" val="38269206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27A1B-4966-5ABC-7FDB-58DC17DAE772}"/>
            </a:ext>
          </a:extLst>
        </p:cNvPr>
        <p:cNvGrpSpPr/>
        <p:nvPr/>
      </p:nvGrpSpPr>
      <p:grpSpPr>
        <a:xfrm>
          <a:off x="0" y="0"/>
          <a:ext cx="0" cy="0"/>
          <a:chOff x="0" y="0"/>
          <a:chExt cx="0" cy="0"/>
        </a:xfrm>
      </p:grpSpPr>
      <p:pic>
        <p:nvPicPr>
          <p:cNvPr id="5" name="Picture 4" descr="Ohio Department of Health logo.">
            <a:extLst>
              <a:ext uri="{FF2B5EF4-FFF2-40B4-BE49-F238E27FC236}">
                <a16:creationId xmlns:a16="http://schemas.microsoft.com/office/drawing/2014/main" id="{E3C3FE4F-27A4-5A6A-A6AE-3B0CA9C3D337}"/>
              </a:ext>
            </a:extLst>
          </p:cNvPr>
          <p:cNvPicPr>
            <a:picLocks noChangeAspect="1"/>
          </p:cNvPicPr>
          <p:nvPr/>
        </p:nvPicPr>
        <p:blipFill>
          <a:blip r:embed="rId3"/>
          <a:stretch>
            <a:fillRect/>
          </a:stretch>
        </p:blipFill>
        <p:spPr>
          <a:xfrm>
            <a:off x="1" y="-38100"/>
            <a:ext cx="12191999" cy="6934200"/>
          </a:xfrm>
          <a:prstGeom prst="rect">
            <a:avLst/>
          </a:prstGeom>
        </p:spPr>
      </p:pic>
      <p:pic>
        <p:nvPicPr>
          <p:cNvPr id="4" name="Graphic 3">
            <a:extLst>
              <a:ext uri="{FF2B5EF4-FFF2-40B4-BE49-F238E27FC236}">
                <a16:creationId xmlns:a16="http://schemas.microsoft.com/office/drawing/2014/main" id="{62CA1804-9EE5-DB38-B3A6-F6DB5D301C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200" y="5633590"/>
            <a:ext cx="2595003" cy="717512"/>
          </a:xfrm>
          <a:prstGeom prst="rect">
            <a:avLst/>
          </a:prstGeom>
        </p:spPr>
      </p:pic>
      <p:sp>
        <p:nvSpPr>
          <p:cNvPr id="2" name="Text Placeholder 1">
            <a:extLst>
              <a:ext uri="{FF2B5EF4-FFF2-40B4-BE49-F238E27FC236}">
                <a16:creationId xmlns:a16="http://schemas.microsoft.com/office/drawing/2014/main" id="{7F9FB82C-9411-3001-41B5-258074E50976}"/>
              </a:ext>
            </a:extLst>
          </p:cNvPr>
          <p:cNvSpPr>
            <a:spLocks noGrp="1"/>
          </p:cNvSpPr>
          <p:nvPr>
            <p:ph type="body" sz="quarter" idx="13"/>
          </p:nvPr>
        </p:nvSpPr>
        <p:spPr>
          <a:xfrm>
            <a:off x="838200" y="1167320"/>
            <a:ext cx="10287000" cy="622569"/>
          </a:xfrm>
        </p:spPr>
        <p:txBody>
          <a:bodyPr>
            <a:noAutofit/>
          </a:bodyPr>
          <a:lstStyle/>
          <a:p>
            <a:pPr marL="0" indent="0">
              <a:buNone/>
            </a:pPr>
            <a:r>
              <a:rPr lang="en-US" sz="4800" dirty="0">
                <a:solidFill>
                  <a:schemeClr val="tx1">
                    <a:lumMod val="95000"/>
                  </a:schemeClr>
                </a:solidFill>
              </a:rPr>
              <a:t>R.C. 307.648, 307.649, &amp; 307.6410</a:t>
            </a:r>
          </a:p>
        </p:txBody>
      </p:sp>
      <p:sp>
        <p:nvSpPr>
          <p:cNvPr id="3" name="Text Placeholder 2">
            <a:extLst>
              <a:ext uri="{FF2B5EF4-FFF2-40B4-BE49-F238E27FC236}">
                <a16:creationId xmlns:a16="http://schemas.microsoft.com/office/drawing/2014/main" id="{2459AB66-B5CD-D978-D596-83EAC91BE61B}"/>
              </a:ext>
            </a:extLst>
          </p:cNvPr>
          <p:cNvSpPr>
            <a:spLocks noGrp="1"/>
          </p:cNvSpPr>
          <p:nvPr>
            <p:ph type="body" sz="quarter" idx="14"/>
          </p:nvPr>
        </p:nvSpPr>
        <p:spPr>
          <a:xfrm>
            <a:off x="841514" y="2133599"/>
            <a:ext cx="9758753" cy="3688977"/>
          </a:xfrm>
        </p:spPr>
        <p:txBody>
          <a:bodyPr>
            <a:normAutofit lnSpcReduction="10000"/>
          </a:bodyPr>
          <a:lstStyle/>
          <a:p>
            <a:r>
              <a:rPr lang="en-US" sz="3200" dirty="0">
                <a:solidFill>
                  <a:schemeClr val="tx1"/>
                </a:solidFill>
              </a:rPr>
              <a:t>Providers </a:t>
            </a:r>
            <a:r>
              <a:rPr lang="en-US" sz="3200">
                <a:solidFill>
                  <a:schemeClr val="tx1"/>
                </a:solidFill>
              </a:rPr>
              <a:t>of information </a:t>
            </a:r>
            <a:r>
              <a:rPr lang="en-US" sz="3200" dirty="0">
                <a:solidFill>
                  <a:schemeClr val="tx1"/>
                </a:solidFill>
              </a:rPr>
              <a:t>are immune from civil liability for providing information. </a:t>
            </a:r>
            <a:r>
              <a:rPr lang="en-US" sz="1800" dirty="0">
                <a:solidFill>
                  <a:schemeClr val="tx1"/>
                </a:solidFill>
              </a:rPr>
              <a:t>(R.C. 307.648.)</a:t>
            </a:r>
          </a:p>
          <a:p>
            <a:r>
              <a:rPr lang="en-US" sz="3200" dirty="0">
                <a:solidFill>
                  <a:schemeClr val="tx1"/>
                </a:solidFill>
              </a:rPr>
              <a:t>Committee members are immune from civil liability for committee work.</a:t>
            </a:r>
            <a:r>
              <a:rPr lang="en-US" sz="1800" dirty="0">
                <a:solidFill>
                  <a:schemeClr val="tx1"/>
                </a:solidFill>
              </a:rPr>
              <a:t> (R.C. 307.648.)</a:t>
            </a:r>
          </a:p>
          <a:p>
            <a:r>
              <a:rPr lang="en-US" sz="3200" dirty="0">
                <a:solidFill>
                  <a:schemeClr val="tx1"/>
                </a:solidFill>
              </a:rPr>
              <a:t>All committee data, statements, &amp; work products are confidential. </a:t>
            </a:r>
            <a:r>
              <a:rPr lang="en-US" sz="1800" dirty="0">
                <a:solidFill>
                  <a:schemeClr val="tx1"/>
                </a:solidFill>
              </a:rPr>
              <a:t>(R.C. 307.649.)</a:t>
            </a:r>
          </a:p>
          <a:p>
            <a:r>
              <a:rPr lang="en-US" sz="3200" dirty="0">
                <a:solidFill>
                  <a:schemeClr val="tx1"/>
                </a:solidFill>
              </a:rPr>
              <a:t>Can have a suicide and overdose hybrid committee</a:t>
            </a:r>
            <a:r>
              <a:rPr lang="en-US" sz="1800" dirty="0">
                <a:solidFill>
                  <a:schemeClr val="tx1"/>
                </a:solidFill>
              </a:rPr>
              <a:t>. (R.C. 307.6410.) </a:t>
            </a:r>
            <a:r>
              <a:rPr lang="en-US" sz="1800" dirty="0"/>
              <a:t>overdose hybrid committee. R.C. 307.6410</a:t>
            </a:r>
            <a:endParaRPr lang="en-US" sz="1800" dirty="0">
              <a:solidFill>
                <a:srgbClr val="0E3F75"/>
              </a:solidFill>
              <a:latin typeface="Source Sans Pro" panose="020B0503030403020204" pitchFamily="34" charset="0"/>
            </a:endParaRPr>
          </a:p>
        </p:txBody>
      </p:sp>
    </p:spTree>
    <p:extLst>
      <p:ext uri="{BB962C8B-B14F-4D97-AF65-F5344CB8AC3E}">
        <p14:creationId xmlns:p14="http://schemas.microsoft.com/office/powerpoint/2010/main" val="1214161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C5431EA-3898-F979-B4F0-1D40F5BC68BD}"/>
              </a:ext>
            </a:extLst>
          </p:cNvPr>
          <p:cNvCxnSpPr>
            <a:cxnSpLocks/>
          </p:cNvCxnSpPr>
          <p:nvPr/>
        </p:nvCxnSpPr>
        <p:spPr>
          <a:xfrm>
            <a:off x="4500432" y="2325886"/>
            <a:ext cx="315046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46574B5-9A28-A8B2-5AF9-C78DB13C0E3A}"/>
              </a:ext>
            </a:extLst>
          </p:cNvPr>
          <p:cNvSpPr txBox="1"/>
          <p:nvPr/>
        </p:nvSpPr>
        <p:spPr>
          <a:xfrm>
            <a:off x="4064134" y="2644106"/>
            <a:ext cx="3792828" cy="369332"/>
          </a:xfrm>
          <a:prstGeom prst="rect">
            <a:avLst/>
          </a:prstGeom>
          <a:noFill/>
        </p:spPr>
        <p:txBody>
          <a:bodyPr wrap="square" rtlCol="0">
            <a:spAutoFit/>
          </a:bodyPr>
          <a:lstStyle/>
          <a:p>
            <a:pPr algn="ctr"/>
            <a:r>
              <a:rPr lang="en-US" dirty="0">
                <a:solidFill>
                  <a:srgbClr val="223076"/>
                </a:solidFill>
              </a:rPr>
              <a:t>ODH.OHIO.GOV</a:t>
            </a:r>
          </a:p>
        </p:txBody>
      </p:sp>
      <p:pic>
        <p:nvPicPr>
          <p:cNvPr id="6" name="Graphic 5" descr="Ohio Department of Health logo.">
            <a:extLst>
              <a:ext uri="{FF2B5EF4-FFF2-40B4-BE49-F238E27FC236}">
                <a16:creationId xmlns:a16="http://schemas.microsoft.com/office/drawing/2014/main" id="{5B1FD245-7174-9C23-0535-5A6071CBFE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21246" y="4953908"/>
            <a:ext cx="2896607" cy="800905"/>
          </a:xfrm>
          <a:prstGeom prst="rect">
            <a:avLst/>
          </a:prstGeom>
        </p:spPr>
      </p:pic>
      <p:sp>
        <p:nvSpPr>
          <p:cNvPr id="3" name="TextBox 2">
            <a:extLst>
              <a:ext uri="{FF2B5EF4-FFF2-40B4-BE49-F238E27FC236}">
                <a16:creationId xmlns:a16="http://schemas.microsoft.com/office/drawing/2014/main" id="{D938BC09-F437-410E-E38F-C3EA1A1BB728}"/>
              </a:ext>
            </a:extLst>
          </p:cNvPr>
          <p:cNvSpPr txBox="1"/>
          <p:nvPr/>
        </p:nvSpPr>
        <p:spPr>
          <a:xfrm>
            <a:off x="2969430" y="1208960"/>
            <a:ext cx="6207616" cy="1107996"/>
          </a:xfrm>
          <a:prstGeom prst="rect">
            <a:avLst/>
          </a:prstGeom>
          <a:noFill/>
        </p:spPr>
        <p:txBody>
          <a:bodyPr wrap="square" rtlCol="0">
            <a:spAutoFit/>
          </a:bodyPr>
          <a:lstStyle/>
          <a:p>
            <a:pPr algn="ctr"/>
            <a:r>
              <a:rPr lang="en-US" sz="6600" dirty="0">
                <a:solidFill>
                  <a:srgbClr val="0E3F75"/>
                </a:solidFill>
                <a:ea typeface="Open Sans Semibold" panose="020B0706030804020204" pitchFamily="34" charset="0"/>
                <a:cs typeface="Open Sans Semibold" panose="020B0706030804020204" pitchFamily="34" charset="0"/>
              </a:rPr>
              <a:t>QUESTIONS?</a:t>
            </a:r>
            <a:endParaRPr lang="en-US" sz="5400" dirty="0">
              <a:solidFill>
                <a:srgbClr val="0E3F75"/>
              </a:solidFill>
              <a:ea typeface="Open Sans Semibold" panose="020B0706030804020204" pitchFamily="34" charset="0"/>
              <a:cs typeface="Open Sans Semibold" panose="020B0706030804020204" pitchFamily="34" charset="0"/>
            </a:endParaRPr>
          </a:p>
        </p:txBody>
      </p:sp>
      <p:pic>
        <p:nvPicPr>
          <p:cNvPr id="2" name="Graphic 1" descr="Background Design">
            <a:extLst>
              <a:ext uri="{FF2B5EF4-FFF2-40B4-BE49-F238E27FC236}">
                <a16:creationId xmlns:a16="http://schemas.microsoft.com/office/drawing/2014/main" id="{0B4236D7-2DF3-C8F2-B7C4-D8AFA84F857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5891" t="22684" r="49308" b="7686"/>
          <a:stretch/>
        </p:blipFill>
        <p:spPr>
          <a:xfrm>
            <a:off x="0" y="0"/>
            <a:ext cx="2829758" cy="4775201"/>
          </a:xfrm>
          <a:prstGeom prst="rect">
            <a:avLst/>
          </a:prstGeom>
        </p:spPr>
      </p:pic>
      <p:sp>
        <p:nvSpPr>
          <p:cNvPr id="9" name="Rectangle 8">
            <a:extLst>
              <a:ext uri="{FF2B5EF4-FFF2-40B4-BE49-F238E27FC236}">
                <a16:creationId xmlns:a16="http://schemas.microsoft.com/office/drawing/2014/main" id="{66F69ADF-BA31-E6A2-9E82-386404981075}"/>
              </a:ext>
            </a:extLst>
          </p:cNvPr>
          <p:cNvSpPr/>
          <p:nvPr/>
        </p:nvSpPr>
        <p:spPr>
          <a:xfrm>
            <a:off x="89535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Background Design">
            <a:extLst>
              <a:ext uri="{FF2B5EF4-FFF2-40B4-BE49-F238E27FC236}">
                <a16:creationId xmlns:a16="http://schemas.microsoft.com/office/drawing/2014/main" id="{CD9D8988-88CB-00A7-6E7B-62C15CEF925E}"/>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5891" t="22684" r="49308" b="7686"/>
          <a:stretch/>
        </p:blipFill>
        <p:spPr>
          <a:xfrm rot="10800000">
            <a:off x="9362242" y="2082799"/>
            <a:ext cx="2829758" cy="4775201"/>
          </a:xfrm>
          <a:prstGeom prst="rect">
            <a:avLst/>
          </a:prstGeom>
        </p:spPr>
      </p:pic>
    </p:spTree>
    <p:extLst>
      <p:ext uri="{BB962C8B-B14F-4D97-AF65-F5344CB8AC3E}">
        <p14:creationId xmlns:p14="http://schemas.microsoft.com/office/powerpoint/2010/main" val="10010583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Graphic 4" descr="Ohio Department of Health logo.">
            <a:extLst>
              <a:ext uri="{FF2B5EF4-FFF2-40B4-BE49-F238E27FC236}">
                <a16:creationId xmlns:a16="http://schemas.microsoft.com/office/drawing/2014/main" id="{922CFB76-98D8-B4FA-504A-D7A7D0D89B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0194" y="2444750"/>
            <a:ext cx="8704052" cy="2406650"/>
          </a:xfrm>
          <a:prstGeom prst="rect">
            <a:avLst/>
          </a:prstGeom>
        </p:spPr>
      </p:pic>
      <p:pic>
        <p:nvPicPr>
          <p:cNvPr id="2" name="Graphic 1" descr="Background Design">
            <a:extLst>
              <a:ext uri="{FF2B5EF4-FFF2-40B4-BE49-F238E27FC236}">
                <a16:creationId xmlns:a16="http://schemas.microsoft.com/office/drawing/2014/main" id="{35B9776B-1408-008E-641D-5375F53D2282}"/>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5891" t="22684" r="49308" b="7686"/>
          <a:stretch/>
        </p:blipFill>
        <p:spPr>
          <a:xfrm>
            <a:off x="0" y="0"/>
            <a:ext cx="2829758" cy="4775201"/>
          </a:xfrm>
          <a:prstGeom prst="rect">
            <a:avLst/>
          </a:prstGeom>
        </p:spPr>
      </p:pic>
      <p:sp>
        <p:nvSpPr>
          <p:cNvPr id="8" name="Rectangle 7">
            <a:extLst>
              <a:ext uri="{FF2B5EF4-FFF2-40B4-BE49-F238E27FC236}">
                <a16:creationId xmlns:a16="http://schemas.microsoft.com/office/drawing/2014/main" id="{E9129A6F-724F-5779-EFF0-E74492E56CAA}"/>
              </a:ext>
            </a:extLst>
          </p:cNvPr>
          <p:cNvSpPr/>
          <p:nvPr/>
        </p:nvSpPr>
        <p:spPr>
          <a:xfrm>
            <a:off x="89535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descr="Background Design">
            <a:extLst>
              <a:ext uri="{FF2B5EF4-FFF2-40B4-BE49-F238E27FC236}">
                <a16:creationId xmlns:a16="http://schemas.microsoft.com/office/drawing/2014/main" id="{7DCD4B18-A131-5B93-C22A-C93A70813ED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5891" t="22684" r="49308" b="7686"/>
          <a:stretch/>
        </p:blipFill>
        <p:spPr>
          <a:xfrm rot="10800000">
            <a:off x="9362242" y="2082799"/>
            <a:ext cx="2829758" cy="4775201"/>
          </a:xfrm>
          <a:prstGeom prst="rect">
            <a:avLst/>
          </a:prstGeom>
        </p:spPr>
      </p:pic>
    </p:spTree>
    <p:extLst>
      <p:ext uri="{BB962C8B-B14F-4D97-AF65-F5344CB8AC3E}">
        <p14:creationId xmlns:p14="http://schemas.microsoft.com/office/powerpoint/2010/main" val="4203672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F5720-2AC6-E55D-0125-BD45D9099C1C}"/>
              </a:ext>
            </a:extLst>
          </p:cNvPr>
          <p:cNvSpPr>
            <a:spLocks noGrp="1"/>
          </p:cNvSpPr>
          <p:nvPr>
            <p:ph type="body" sz="quarter" idx="13"/>
          </p:nvPr>
        </p:nvSpPr>
        <p:spPr/>
        <p:txBody>
          <a:bodyPr>
            <a:normAutofit fontScale="92500" lnSpcReduction="10000"/>
          </a:bodyPr>
          <a:lstStyle/>
          <a:p>
            <a:pPr marL="0" indent="0">
              <a:buNone/>
            </a:pPr>
            <a:r>
              <a:rPr lang="en-US" dirty="0"/>
              <a:t>ODH Suicide Prevention Activities</a:t>
            </a:r>
          </a:p>
        </p:txBody>
      </p:sp>
      <p:sp>
        <p:nvSpPr>
          <p:cNvPr id="3" name="Text Placeholder 2">
            <a:extLst>
              <a:ext uri="{FF2B5EF4-FFF2-40B4-BE49-F238E27FC236}">
                <a16:creationId xmlns:a16="http://schemas.microsoft.com/office/drawing/2014/main" id="{77231005-8C25-DA3B-7BF1-9BC9457CBAD4}"/>
              </a:ext>
            </a:extLst>
          </p:cNvPr>
          <p:cNvSpPr>
            <a:spLocks noGrp="1"/>
          </p:cNvSpPr>
          <p:nvPr>
            <p:ph type="body" sz="quarter" idx="14"/>
          </p:nvPr>
        </p:nvSpPr>
        <p:spPr/>
        <p:txBody>
          <a:bodyPr>
            <a:normAutofit fontScale="92500" lnSpcReduction="10000"/>
          </a:bodyPr>
          <a:lstStyle/>
          <a:p>
            <a:pPr marL="0" indent="0">
              <a:buNone/>
            </a:pPr>
            <a:r>
              <a:rPr lang="en-US" dirty="0">
                <a:solidFill>
                  <a:schemeClr val="bg1"/>
                </a:solidFill>
              </a:rPr>
              <a:t>Dr. Mary DiOrio, MD, MPH, Medical Director</a:t>
            </a:r>
          </a:p>
        </p:txBody>
      </p:sp>
    </p:spTree>
    <p:extLst>
      <p:ext uri="{BB962C8B-B14F-4D97-AF65-F5344CB8AC3E}">
        <p14:creationId xmlns:p14="http://schemas.microsoft.com/office/powerpoint/2010/main" val="1016072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hio Department of Health logo.">
            <a:extLst>
              <a:ext uri="{FF2B5EF4-FFF2-40B4-BE49-F238E27FC236}">
                <a16:creationId xmlns:a16="http://schemas.microsoft.com/office/drawing/2014/main" id="{DE9C79F2-08FD-575D-F3F6-19C8B66A0608}"/>
              </a:ext>
            </a:extLst>
          </p:cNvPr>
          <p:cNvPicPr>
            <a:picLocks noChangeAspect="1"/>
          </p:cNvPicPr>
          <p:nvPr/>
        </p:nvPicPr>
        <p:blipFill>
          <a:blip r:embed="rId3"/>
          <a:stretch>
            <a:fillRect/>
          </a:stretch>
        </p:blipFill>
        <p:spPr>
          <a:xfrm>
            <a:off x="0" y="0"/>
            <a:ext cx="12191999" cy="6934200"/>
          </a:xfrm>
          <a:prstGeom prst="rect">
            <a:avLst/>
          </a:prstGeom>
        </p:spPr>
      </p:pic>
      <p:pic>
        <p:nvPicPr>
          <p:cNvPr id="4" name="Graphic 3">
            <a:extLst>
              <a:ext uri="{FF2B5EF4-FFF2-40B4-BE49-F238E27FC236}">
                <a16:creationId xmlns:a16="http://schemas.microsoft.com/office/drawing/2014/main" id="{4CC38018-1F38-A62B-D593-705C04B294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93200" y="5633590"/>
            <a:ext cx="2595003" cy="717512"/>
          </a:xfrm>
          <a:prstGeom prst="rect">
            <a:avLst/>
          </a:prstGeom>
        </p:spPr>
      </p:pic>
      <p:sp>
        <p:nvSpPr>
          <p:cNvPr id="2" name="Text Placeholder 1">
            <a:extLst>
              <a:ext uri="{FF2B5EF4-FFF2-40B4-BE49-F238E27FC236}">
                <a16:creationId xmlns:a16="http://schemas.microsoft.com/office/drawing/2014/main" id="{39094A77-36F0-6954-ED89-517A21FF2894}"/>
              </a:ext>
            </a:extLst>
          </p:cNvPr>
          <p:cNvSpPr>
            <a:spLocks noGrp="1"/>
          </p:cNvSpPr>
          <p:nvPr>
            <p:ph type="body" sz="quarter" idx="13"/>
          </p:nvPr>
        </p:nvSpPr>
        <p:spPr>
          <a:xfrm>
            <a:off x="838200" y="1167320"/>
            <a:ext cx="10287000" cy="622569"/>
          </a:xfrm>
        </p:spPr>
        <p:txBody>
          <a:bodyPr>
            <a:noAutofit/>
          </a:bodyPr>
          <a:lstStyle/>
          <a:p>
            <a:pPr marL="0" indent="0">
              <a:buNone/>
            </a:pPr>
            <a:r>
              <a:rPr lang="en-US" sz="4400" dirty="0">
                <a:solidFill>
                  <a:schemeClr val="tx1"/>
                </a:solidFill>
                <a:latin typeface="Source Sans 3 SemiBold" panose="020B0303030403020204" pitchFamily="34" charset="0"/>
              </a:rPr>
              <a:t>Disclosure</a:t>
            </a:r>
          </a:p>
        </p:txBody>
      </p:sp>
      <p:sp>
        <p:nvSpPr>
          <p:cNvPr id="3" name="Text Placeholder 2">
            <a:extLst>
              <a:ext uri="{FF2B5EF4-FFF2-40B4-BE49-F238E27FC236}">
                <a16:creationId xmlns:a16="http://schemas.microsoft.com/office/drawing/2014/main" id="{9D800757-01CB-FA58-E045-0098DBE6C9B0}"/>
              </a:ext>
            </a:extLst>
          </p:cNvPr>
          <p:cNvSpPr>
            <a:spLocks noGrp="1"/>
          </p:cNvSpPr>
          <p:nvPr>
            <p:ph type="body" sz="quarter" idx="14"/>
          </p:nvPr>
        </p:nvSpPr>
        <p:spPr>
          <a:xfrm>
            <a:off x="841515" y="2030681"/>
            <a:ext cx="10287000" cy="3300076"/>
          </a:xfrm>
        </p:spPr>
        <p:txBody>
          <a:bodyPr>
            <a:normAutofit/>
          </a:bodyPr>
          <a:lstStyle/>
          <a:p>
            <a:pPr marL="0" indent="0">
              <a:buNone/>
            </a:pPr>
            <a:r>
              <a:rPr lang="en-US" sz="2000" dirty="0">
                <a:solidFill>
                  <a:schemeClr val="tx1"/>
                </a:solidFill>
                <a:ea typeface="Times New Roman" panose="02020603050405020304" pitchFamily="18" charset="0"/>
                <a:cs typeface="Aptos" panose="020B0004020202020204" pitchFamily="34" charset="0"/>
              </a:rPr>
              <a:t>I have n</a:t>
            </a:r>
            <a:r>
              <a:rPr lang="en-US" sz="2000" dirty="0">
                <a:solidFill>
                  <a:schemeClr val="tx1"/>
                </a:solidFill>
                <a:effectLst/>
                <a:ea typeface="Times New Roman" panose="02020603050405020304" pitchFamily="18" charset="0"/>
                <a:cs typeface="Aptos" panose="020B0004020202020204" pitchFamily="34" charset="0"/>
              </a:rPr>
              <a:t>o financial interests or relationships to disclose.</a:t>
            </a:r>
            <a:endParaRPr lang="en-US" sz="2000" dirty="0">
              <a:solidFill>
                <a:schemeClr val="tx1"/>
              </a:solidFill>
              <a:highlight>
                <a:srgbClr val="FFFF00"/>
              </a:highlight>
            </a:endParaRPr>
          </a:p>
        </p:txBody>
      </p:sp>
    </p:spTree>
    <p:extLst>
      <p:ext uri="{BB962C8B-B14F-4D97-AF65-F5344CB8AC3E}">
        <p14:creationId xmlns:p14="http://schemas.microsoft.com/office/powerpoint/2010/main" val="778551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E8367-586C-E687-70B6-437F38780AB2}"/>
              </a:ext>
            </a:extLst>
          </p:cNvPr>
          <p:cNvSpPr>
            <a:spLocks noGrp="1"/>
          </p:cNvSpPr>
          <p:nvPr>
            <p:ph type="title"/>
          </p:nvPr>
        </p:nvSpPr>
        <p:spPr>
          <a:xfrm>
            <a:off x="887506" y="714564"/>
            <a:ext cx="10671704" cy="756009"/>
          </a:xfrm>
        </p:spPr>
        <p:txBody>
          <a:bodyPr/>
          <a:lstStyle/>
          <a:p>
            <a:r>
              <a:rPr lang="en-US" b="1" dirty="0">
                <a:latin typeface="Source Sans 3 SemiBold" panose="020B0303030403020204" pitchFamily="34" charset="0"/>
              </a:rPr>
              <a:t>State Priority</a:t>
            </a:r>
          </a:p>
        </p:txBody>
      </p:sp>
      <p:sp>
        <p:nvSpPr>
          <p:cNvPr id="3" name="Content Placeholder 2">
            <a:extLst>
              <a:ext uri="{FF2B5EF4-FFF2-40B4-BE49-F238E27FC236}">
                <a16:creationId xmlns:a16="http://schemas.microsoft.com/office/drawing/2014/main" id="{1C270BAC-A333-C758-81C4-B5EFD592DC82}"/>
              </a:ext>
            </a:extLst>
          </p:cNvPr>
          <p:cNvSpPr>
            <a:spLocks noGrp="1"/>
          </p:cNvSpPr>
          <p:nvPr>
            <p:ph idx="1"/>
          </p:nvPr>
        </p:nvSpPr>
        <p:spPr>
          <a:xfrm>
            <a:off x="4937760" y="1467397"/>
            <a:ext cx="6621447" cy="4575175"/>
          </a:xfrm>
        </p:spPr>
        <p:txBody>
          <a:bodyPr>
            <a:normAutofit/>
          </a:bodyPr>
          <a:lstStyle/>
          <a:p>
            <a:pPr>
              <a:lnSpc>
                <a:spcPct val="100000"/>
              </a:lnSpc>
            </a:pPr>
            <a:r>
              <a:rPr lang="en-US" dirty="0">
                <a:latin typeface="Source Sans Pro" panose="020B0503030403020204" pitchFamily="34" charset="0"/>
              </a:rPr>
              <a:t>Suicide Prevention is a priority in the State Health Improvement Plan-mental health and addiction. </a:t>
            </a:r>
          </a:p>
          <a:p>
            <a:endParaRPr lang="en-US" dirty="0">
              <a:latin typeface="Source Sans Pro" panose="020B0503030403020204" pitchFamily="34" charset="0"/>
            </a:endParaRPr>
          </a:p>
          <a:p>
            <a:r>
              <a:rPr lang="en-US" dirty="0">
                <a:solidFill>
                  <a:schemeClr val="tx1"/>
                </a:solidFill>
                <a:latin typeface="Source Sans Pro" panose="020B0503030403020204" pitchFamily="34" charset="0"/>
              </a:rPr>
              <a:t>Bureau of Health Improvement </a:t>
            </a:r>
            <a:r>
              <a:rPr lang="en-US">
                <a:solidFill>
                  <a:schemeClr val="tx1"/>
                </a:solidFill>
                <a:latin typeface="Source Sans Pro" panose="020B0503030403020204" pitchFamily="34" charset="0"/>
              </a:rPr>
              <a:t>and Wellness, </a:t>
            </a:r>
            <a:r>
              <a:rPr lang="en-US" dirty="0">
                <a:solidFill>
                  <a:schemeClr val="tx1"/>
                </a:solidFill>
                <a:latin typeface="Source Sans Pro" panose="020B0503030403020204" pitchFamily="34" charset="0"/>
              </a:rPr>
              <a:t>Violence and Injury Prevention Section with </a:t>
            </a:r>
            <a:r>
              <a:rPr lang="en-US" dirty="0">
                <a:latin typeface="Source Sans Pro" panose="020B0503030403020204" pitchFamily="34" charset="0"/>
              </a:rPr>
              <a:t>three</a:t>
            </a:r>
            <a:r>
              <a:rPr lang="en-US" dirty="0">
                <a:solidFill>
                  <a:schemeClr val="tx1"/>
                </a:solidFill>
                <a:latin typeface="Source Sans Pro" panose="020B0503030403020204" pitchFamily="34" charset="0"/>
              </a:rPr>
              <a:t> dedicated positions. </a:t>
            </a:r>
          </a:p>
          <a:p>
            <a:endParaRPr lang="en-US" dirty="0">
              <a:latin typeface="Source Sans Pro" panose="020B0503030403020204" pitchFamily="34" charset="0"/>
            </a:endParaRPr>
          </a:p>
          <a:p>
            <a:endParaRPr lang="en-US" sz="1600" dirty="0"/>
          </a:p>
          <a:p>
            <a:pPr marL="342900" indent="-342900">
              <a:buFont typeface="Arial" panose="020B0604020202020204" pitchFamily="34" charset="0"/>
              <a:buChar char="•"/>
            </a:pPr>
            <a:endParaRPr lang="en-US" sz="1600" dirty="0"/>
          </a:p>
        </p:txBody>
      </p:sp>
      <p:sp>
        <p:nvSpPr>
          <p:cNvPr id="4" name="Rectangle 3">
            <a:extLst>
              <a:ext uri="{FF2B5EF4-FFF2-40B4-BE49-F238E27FC236}">
                <a16:creationId xmlns:a16="http://schemas.microsoft.com/office/drawing/2014/main" id="{D85C6D4D-D8F6-5CF5-3412-62FD7E1B7D6A}"/>
              </a:ext>
            </a:extLst>
          </p:cNvPr>
          <p:cNvSpPr/>
          <p:nvPr/>
        </p:nvSpPr>
        <p:spPr>
          <a:xfrm>
            <a:off x="537845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Ohio Department of Health logo.">
            <a:extLst>
              <a:ext uri="{FF2B5EF4-FFF2-40B4-BE49-F238E27FC236}">
                <a16:creationId xmlns:a16="http://schemas.microsoft.com/office/drawing/2014/main" id="{45BC043B-5A55-0817-0944-E029054068A7}"/>
              </a:ext>
            </a:extLst>
          </p:cNvPr>
          <p:cNvSpPr/>
          <p:nvPr/>
        </p:nvSpPr>
        <p:spPr>
          <a:xfrm>
            <a:off x="9423400" y="5822950"/>
            <a:ext cx="2717800" cy="9724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A1AACA3C-9947-4041-585E-60D71952EF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3550" y="5784680"/>
            <a:ext cx="2595003" cy="717512"/>
          </a:xfrm>
          <a:prstGeom prst="rect">
            <a:avLst/>
          </a:prstGeom>
        </p:spPr>
      </p:pic>
      <p:pic>
        <p:nvPicPr>
          <p:cNvPr id="1028" name="Picture 4">
            <a:extLst>
              <a:ext uri="{FF2B5EF4-FFF2-40B4-BE49-F238E27FC236}">
                <a16:creationId xmlns:a16="http://schemas.microsoft.com/office/drawing/2014/main" id="{CED34F41-D3A4-B40D-1321-D89834AE36E0}"/>
              </a:ext>
            </a:extLst>
          </p:cNvPr>
          <p:cNvPicPr>
            <a:picLocks noGrp="1" noChangeAspect="1" noChangeArrowheads="1"/>
          </p:cNvPicPr>
          <p:nvPr>
            <p:ph type="pic" sz="quarter" idx="13"/>
          </p:nvPr>
        </p:nvPicPr>
        <p:blipFill>
          <a:blip r:embed="rId5">
            <a:extLst>
              <a:ext uri="{28A0092B-C50C-407E-A947-70E740481C1C}">
                <a14:useLocalDpi xmlns:a14="http://schemas.microsoft.com/office/drawing/2010/main" val="0"/>
              </a:ext>
            </a:extLst>
          </a:blip>
          <a:srcRect l="20417" r="20417"/>
          <a:stretch>
            <a:fillRect/>
          </a:stretch>
        </p:blipFill>
        <p:spPr bwMode="auto">
          <a:xfrm>
            <a:off x="1136779" y="1565362"/>
            <a:ext cx="3186172" cy="4124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552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7CF25D-9018-CEA0-8192-0A10D3D557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557CFEA-CFD2-831F-DA0D-38C77B7A3398}"/>
              </a:ext>
            </a:extLst>
          </p:cNvPr>
          <p:cNvPicPr>
            <a:picLocks noChangeAspect="1"/>
          </p:cNvPicPr>
          <p:nvPr/>
        </p:nvPicPr>
        <p:blipFill>
          <a:blip r:embed="rId3"/>
          <a:stretch>
            <a:fillRect/>
          </a:stretch>
        </p:blipFill>
        <p:spPr>
          <a:xfrm>
            <a:off x="0" y="38664"/>
            <a:ext cx="12191999" cy="6934200"/>
          </a:xfrm>
          <a:prstGeom prst="rect">
            <a:avLst/>
          </a:prstGeom>
        </p:spPr>
      </p:pic>
      <p:sp>
        <p:nvSpPr>
          <p:cNvPr id="2" name="Title 1">
            <a:extLst>
              <a:ext uri="{FF2B5EF4-FFF2-40B4-BE49-F238E27FC236}">
                <a16:creationId xmlns:a16="http://schemas.microsoft.com/office/drawing/2014/main" id="{211D3721-40F7-BFBC-5E3A-0E13017A1EBF}"/>
              </a:ext>
            </a:extLst>
          </p:cNvPr>
          <p:cNvSpPr>
            <a:spLocks noGrp="1"/>
          </p:cNvSpPr>
          <p:nvPr>
            <p:ph type="title"/>
          </p:nvPr>
        </p:nvSpPr>
        <p:spPr/>
        <p:txBody>
          <a:bodyPr/>
          <a:lstStyle/>
          <a:p>
            <a:r>
              <a:rPr lang="en-US" dirty="0"/>
              <a:t>ODH Initiatives</a:t>
            </a:r>
          </a:p>
        </p:txBody>
      </p:sp>
      <p:sp>
        <p:nvSpPr>
          <p:cNvPr id="6" name="TextBox 5">
            <a:extLst>
              <a:ext uri="{FF2B5EF4-FFF2-40B4-BE49-F238E27FC236}">
                <a16:creationId xmlns:a16="http://schemas.microsoft.com/office/drawing/2014/main" id="{627D67B7-27A6-CA87-8759-92EB43656ABF}"/>
              </a:ext>
            </a:extLst>
          </p:cNvPr>
          <p:cNvSpPr txBox="1"/>
          <p:nvPr/>
        </p:nvSpPr>
        <p:spPr>
          <a:xfrm>
            <a:off x="542583" y="4545106"/>
            <a:ext cx="2425507" cy="584775"/>
          </a:xfrm>
          <a:prstGeom prst="rect">
            <a:avLst/>
          </a:prstGeom>
          <a:noFill/>
        </p:spPr>
        <p:txBody>
          <a:bodyPr wrap="square">
            <a:spAutoFit/>
          </a:bodyPr>
          <a:lstStyle/>
          <a:p>
            <a:pPr algn="ctr"/>
            <a:endParaRPr lang="en-US" sz="1600" dirty="0">
              <a:solidFill>
                <a:srgbClr val="0E3F75"/>
              </a:solidFill>
              <a:latin typeface="Source Sans Pro" panose="020B0503030403020204" pitchFamily="34" charset="0"/>
              <a:cs typeface="Arial" panose="020B0604020202020204" pitchFamily="34" charset="0"/>
            </a:endParaRPr>
          </a:p>
          <a:p>
            <a:pPr algn="ctr"/>
            <a:r>
              <a:rPr lang="en-US" sz="1600" dirty="0">
                <a:solidFill>
                  <a:srgbClr val="0E3F75"/>
                </a:solidFill>
                <a:latin typeface="Source Sans Pro" panose="020B0503030403020204" pitchFamily="34" charset="0"/>
                <a:cs typeface="Arial" panose="020B0604020202020204" pitchFamily="34" charset="0"/>
              </a:rPr>
              <a:t>Youth Suicide Coalition.</a:t>
            </a:r>
          </a:p>
        </p:txBody>
      </p:sp>
      <p:sp>
        <p:nvSpPr>
          <p:cNvPr id="8" name="TextBox 7">
            <a:extLst>
              <a:ext uri="{FF2B5EF4-FFF2-40B4-BE49-F238E27FC236}">
                <a16:creationId xmlns:a16="http://schemas.microsoft.com/office/drawing/2014/main" id="{059653DE-CC94-7ADA-95DE-AA78A1D7E676}"/>
              </a:ext>
            </a:extLst>
          </p:cNvPr>
          <p:cNvSpPr txBox="1"/>
          <p:nvPr/>
        </p:nvSpPr>
        <p:spPr>
          <a:xfrm>
            <a:off x="6418244" y="4706195"/>
            <a:ext cx="2661577" cy="830997"/>
          </a:xfrm>
          <a:prstGeom prst="rect">
            <a:avLst/>
          </a:prstGeom>
          <a:noFill/>
        </p:spPr>
        <p:txBody>
          <a:bodyPr wrap="square">
            <a:spAutoFit/>
          </a:bodyPr>
          <a:lstStyle/>
          <a:p>
            <a:pPr algn="ctr"/>
            <a:r>
              <a:rPr lang="en-US" sz="1600" dirty="0">
                <a:solidFill>
                  <a:srgbClr val="0E3F75"/>
                </a:solidFill>
                <a:latin typeface="Source Sans Pro" panose="020B0503030403020204" pitchFamily="34" charset="0"/>
                <a:cs typeface="Arial" panose="020B0604020202020204" pitchFamily="34" charset="0"/>
              </a:rPr>
              <a:t>Ohio School Safety  and Violence Prevention Workgroup.</a:t>
            </a:r>
          </a:p>
        </p:txBody>
      </p:sp>
      <p:sp>
        <p:nvSpPr>
          <p:cNvPr id="9" name="TextBox 8">
            <a:extLst>
              <a:ext uri="{FF2B5EF4-FFF2-40B4-BE49-F238E27FC236}">
                <a16:creationId xmlns:a16="http://schemas.microsoft.com/office/drawing/2014/main" id="{41FF505F-04BE-FBED-0261-D12480281098}"/>
              </a:ext>
            </a:extLst>
          </p:cNvPr>
          <p:cNvSpPr txBox="1"/>
          <p:nvPr/>
        </p:nvSpPr>
        <p:spPr>
          <a:xfrm>
            <a:off x="9353549" y="4545106"/>
            <a:ext cx="2404033" cy="830997"/>
          </a:xfrm>
          <a:prstGeom prst="rect">
            <a:avLst/>
          </a:prstGeom>
          <a:noFill/>
        </p:spPr>
        <p:txBody>
          <a:bodyPr wrap="square">
            <a:spAutoFit/>
          </a:bodyPr>
          <a:lstStyle/>
          <a:p>
            <a:pPr algn="ctr"/>
            <a:r>
              <a:rPr lang="en-US" sz="1600" dirty="0">
                <a:solidFill>
                  <a:srgbClr val="0E3F75"/>
                </a:solidFill>
                <a:latin typeface="Source Sans Pro" panose="020B0503030403020204" pitchFamily="34" charset="0"/>
                <a:cs typeface="Arial" panose="020B0604020202020204" pitchFamily="34" charset="0"/>
              </a:rPr>
              <a:t>Participation in the Suicide Prevention Plan for Ohio Workgroup.</a:t>
            </a:r>
          </a:p>
        </p:txBody>
      </p:sp>
      <p:cxnSp>
        <p:nvCxnSpPr>
          <p:cNvPr id="12" name="Straight Connector 11">
            <a:extLst>
              <a:ext uri="{FF2B5EF4-FFF2-40B4-BE49-F238E27FC236}">
                <a16:creationId xmlns:a16="http://schemas.microsoft.com/office/drawing/2014/main" id="{1EB59759-A888-4DE4-8DC0-B69E146FCFAA}"/>
              </a:ext>
            </a:extLst>
          </p:cNvPr>
          <p:cNvCxnSpPr>
            <a:cxnSpLocks/>
          </p:cNvCxnSpPr>
          <p:nvPr/>
        </p:nvCxnSpPr>
        <p:spPr>
          <a:xfrm>
            <a:off x="9079823" y="1920240"/>
            <a:ext cx="0" cy="3626150"/>
          </a:xfrm>
          <a:prstGeom prst="line">
            <a:avLst/>
          </a:prstGeom>
          <a:ln w="19050" cmpd="sng">
            <a:solidFill>
              <a:schemeClr val="accent3"/>
            </a:solidFill>
            <a:prstDash val="solid"/>
            <a:round/>
          </a:ln>
        </p:spPr>
        <p:style>
          <a:lnRef idx="1">
            <a:schemeClr val="accent1"/>
          </a:lnRef>
          <a:fillRef idx="0">
            <a:schemeClr val="accent1"/>
          </a:fillRef>
          <a:effectRef idx="0">
            <a:schemeClr val="accent1"/>
          </a:effectRef>
          <a:fontRef idx="minor">
            <a:schemeClr val="tx1"/>
          </a:fontRef>
        </p:style>
      </p:cxnSp>
      <p:pic>
        <p:nvPicPr>
          <p:cNvPr id="13" name="Graphic 12" descr="Adults studying at table">
            <a:extLst>
              <a:ext uri="{FF2B5EF4-FFF2-40B4-BE49-F238E27FC236}">
                <a16:creationId xmlns:a16="http://schemas.microsoft.com/office/drawing/2014/main" id="{F92C230A-E874-5714-83D4-9D1FE832B5DE}"/>
              </a:ext>
            </a:extLst>
          </p:cNvPr>
          <p:cNvPicPr>
            <a:picLocks noChangeAspect="1"/>
          </p:cNvPicPr>
          <p:nvPr/>
        </p:nvPicPr>
        <p:blipFill>
          <a:blip r:embed="rId4"/>
          <a:srcRect/>
          <a:stretch/>
        </p:blipFill>
        <p:spPr>
          <a:xfrm>
            <a:off x="745232" y="2193176"/>
            <a:ext cx="1998282" cy="1843024"/>
          </a:xfrm>
          <a:prstGeom prst="rect">
            <a:avLst/>
          </a:prstGeom>
        </p:spPr>
      </p:pic>
      <p:cxnSp>
        <p:nvCxnSpPr>
          <p:cNvPr id="18" name="Straight Connector 17">
            <a:extLst>
              <a:ext uri="{FF2B5EF4-FFF2-40B4-BE49-F238E27FC236}">
                <a16:creationId xmlns:a16="http://schemas.microsoft.com/office/drawing/2014/main" id="{8FC52D5A-48F2-86F8-2052-310C148F3B96}"/>
              </a:ext>
            </a:extLst>
          </p:cNvPr>
          <p:cNvCxnSpPr>
            <a:cxnSpLocks/>
          </p:cNvCxnSpPr>
          <p:nvPr/>
        </p:nvCxnSpPr>
        <p:spPr>
          <a:xfrm>
            <a:off x="6195653" y="1912620"/>
            <a:ext cx="0" cy="3626150"/>
          </a:xfrm>
          <a:prstGeom prst="line">
            <a:avLst/>
          </a:prstGeom>
          <a:ln w="19050" cmpd="sng">
            <a:solidFill>
              <a:schemeClr val="accent3"/>
            </a:solidFill>
            <a:prstDash val="solid"/>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F5322B2-F8C4-D099-C701-383FA3C99A44}"/>
              </a:ext>
            </a:extLst>
          </p:cNvPr>
          <p:cNvCxnSpPr>
            <a:cxnSpLocks/>
          </p:cNvCxnSpPr>
          <p:nvPr/>
        </p:nvCxnSpPr>
        <p:spPr>
          <a:xfrm>
            <a:off x="3296243" y="1927860"/>
            <a:ext cx="0" cy="3626150"/>
          </a:xfrm>
          <a:prstGeom prst="line">
            <a:avLst/>
          </a:prstGeom>
          <a:ln w="19050" cmpd="sng">
            <a:solidFill>
              <a:schemeClr val="accent3"/>
            </a:solidFill>
            <a:prstDash val="solid"/>
            <a:round/>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DEBC496-15C4-565E-0E35-9FB4237FFA2F}"/>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Ohio Department of Health logo.">
            <a:extLst>
              <a:ext uri="{FF2B5EF4-FFF2-40B4-BE49-F238E27FC236}">
                <a16:creationId xmlns:a16="http://schemas.microsoft.com/office/drawing/2014/main" id="{43FCB1B4-D0C5-F12F-BD9A-CD97CE549D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53550" y="5860880"/>
            <a:ext cx="2595003" cy="717512"/>
          </a:xfrm>
          <a:prstGeom prst="rect">
            <a:avLst/>
          </a:prstGeom>
        </p:spPr>
      </p:pic>
      <p:pic>
        <p:nvPicPr>
          <p:cNvPr id="10" name="Graphic 9" descr="Meeting with solid fill">
            <a:extLst>
              <a:ext uri="{FF2B5EF4-FFF2-40B4-BE49-F238E27FC236}">
                <a16:creationId xmlns:a16="http://schemas.microsoft.com/office/drawing/2014/main" id="{91FF273F-BA91-65ED-8EDD-E54B6AF83BC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50275" y="2055813"/>
            <a:ext cx="2103215" cy="2381927"/>
          </a:xfrm>
          <a:prstGeom prst="rect">
            <a:avLst/>
          </a:prstGeom>
        </p:spPr>
      </p:pic>
      <p:pic>
        <p:nvPicPr>
          <p:cNvPr id="11" name="Graphic 10" descr="City with solid fill">
            <a:extLst>
              <a:ext uri="{FF2B5EF4-FFF2-40B4-BE49-F238E27FC236}">
                <a16:creationId xmlns:a16="http://schemas.microsoft.com/office/drawing/2014/main" id="{1B27B6F7-ECB5-EB93-5C18-51559A2F9B7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537817" y="2066289"/>
            <a:ext cx="2103215" cy="2103215"/>
          </a:xfrm>
          <a:prstGeom prst="rect">
            <a:avLst/>
          </a:prstGeom>
        </p:spPr>
      </p:pic>
      <p:sp>
        <p:nvSpPr>
          <p:cNvPr id="16" name="TextBox 15">
            <a:extLst>
              <a:ext uri="{FF2B5EF4-FFF2-40B4-BE49-F238E27FC236}">
                <a16:creationId xmlns:a16="http://schemas.microsoft.com/office/drawing/2014/main" id="{3838C68B-7DE3-44B2-8438-F5E20F2A7938}"/>
              </a:ext>
            </a:extLst>
          </p:cNvPr>
          <p:cNvSpPr txBox="1"/>
          <p:nvPr/>
        </p:nvSpPr>
        <p:spPr>
          <a:xfrm>
            <a:off x="3611390" y="4790304"/>
            <a:ext cx="2512036" cy="338554"/>
          </a:xfrm>
          <a:prstGeom prst="rect">
            <a:avLst/>
          </a:prstGeom>
          <a:noFill/>
        </p:spPr>
        <p:txBody>
          <a:bodyPr wrap="square">
            <a:spAutoFit/>
          </a:bodyPr>
          <a:lstStyle/>
          <a:p>
            <a:pPr algn="ctr"/>
            <a:r>
              <a:rPr lang="en-US" sz="1600" dirty="0">
                <a:solidFill>
                  <a:srgbClr val="0E3F75"/>
                </a:solidFill>
                <a:latin typeface="Source Sans Pro" panose="020B0503030403020204" pitchFamily="34" charset="0"/>
                <a:cs typeface="Arial" panose="020B0604020202020204" pitchFamily="34" charset="0"/>
              </a:rPr>
              <a:t>Adult Male Workgroup.</a:t>
            </a:r>
          </a:p>
        </p:txBody>
      </p:sp>
      <p:pic>
        <p:nvPicPr>
          <p:cNvPr id="17" name="Graphic 16" descr="Document with solid fill">
            <a:extLst>
              <a:ext uri="{FF2B5EF4-FFF2-40B4-BE49-F238E27FC236}">
                <a16:creationId xmlns:a16="http://schemas.microsoft.com/office/drawing/2014/main" id="{D36A7D5A-2579-5427-C5A6-B12C9522F35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491897" y="2047419"/>
            <a:ext cx="2103215" cy="2103215"/>
          </a:xfrm>
          <a:prstGeom prst="rect">
            <a:avLst/>
          </a:prstGeom>
        </p:spPr>
      </p:pic>
    </p:spTree>
    <p:extLst>
      <p:ext uri="{BB962C8B-B14F-4D97-AF65-F5344CB8AC3E}">
        <p14:creationId xmlns:p14="http://schemas.microsoft.com/office/powerpoint/2010/main" val="253270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D7FEE-836D-6B93-53BC-346E2780E376}"/>
              </a:ext>
            </a:extLst>
          </p:cNvPr>
          <p:cNvSpPr>
            <a:spLocks noGrp="1"/>
          </p:cNvSpPr>
          <p:nvPr>
            <p:ph type="title"/>
          </p:nvPr>
        </p:nvSpPr>
        <p:spPr/>
        <p:txBody>
          <a:bodyPr/>
          <a:lstStyle/>
          <a:p>
            <a:r>
              <a:rPr lang="en-US" dirty="0"/>
              <a:t>ODH Initiatives- Funding</a:t>
            </a:r>
          </a:p>
        </p:txBody>
      </p:sp>
      <p:sp>
        <p:nvSpPr>
          <p:cNvPr id="4" name="Rectangle 3">
            <a:extLst>
              <a:ext uri="{FF2B5EF4-FFF2-40B4-BE49-F238E27FC236}">
                <a16:creationId xmlns:a16="http://schemas.microsoft.com/office/drawing/2014/main" id="{9FAC8B84-23B4-9FAE-4820-B6C5895ACBC1}"/>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Ohio Department of Health logo.">
            <a:extLst>
              <a:ext uri="{FF2B5EF4-FFF2-40B4-BE49-F238E27FC236}">
                <a16:creationId xmlns:a16="http://schemas.microsoft.com/office/drawing/2014/main" id="{7B66B6B6-C412-2B3E-7C24-2FD1EEA918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53550" y="5860880"/>
            <a:ext cx="2595003" cy="717512"/>
          </a:xfrm>
          <a:prstGeom prst="rect">
            <a:avLst/>
          </a:prstGeom>
        </p:spPr>
      </p:pic>
      <p:sp>
        <p:nvSpPr>
          <p:cNvPr id="10" name="TextBox 9">
            <a:extLst>
              <a:ext uri="{FF2B5EF4-FFF2-40B4-BE49-F238E27FC236}">
                <a16:creationId xmlns:a16="http://schemas.microsoft.com/office/drawing/2014/main" id="{40980530-98C1-92A5-9ADE-45E412085279}"/>
              </a:ext>
            </a:extLst>
          </p:cNvPr>
          <p:cNvSpPr txBox="1"/>
          <p:nvPr/>
        </p:nvSpPr>
        <p:spPr>
          <a:xfrm>
            <a:off x="968756" y="1582340"/>
            <a:ext cx="10254488" cy="4308872"/>
          </a:xfrm>
          <a:prstGeom prst="rect">
            <a:avLst/>
          </a:prstGeom>
          <a:noFill/>
        </p:spPr>
        <p:txBody>
          <a:bodyPr wrap="square" rtlCol="0">
            <a:spAutoFit/>
          </a:bodyPr>
          <a:lstStyle/>
          <a:p>
            <a:endParaRPr lang="en-US" dirty="0">
              <a:solidFill>
                <a:srgbClr val="0E3F75"/>
              </a:solidFill>
              <a:latin typeface="Source Sans Pro" panose="020B0503030403020204" pitchFamily="34" charset="0"/>
              <a:cs typeface="Arial" panose="020B0604020202020204" pitchFamily="34" charset="0"/>
            </a:endParaRPr>
          </a:p>
          <a:p>
            <a:r>
              <a:rPr lang="en-US" sz="2800" dirty="0">
                <a:latin typeface="Source Sans Pro" panose="020B0503030403020204" pitchFamily="34" charset="0"/>
                <a:cs typeface="Arial" panose="020B0604020202020204" pitchFamily="34" charset="0"/>
              </a:rPr>
              <a:t>Comprehensive Suicide Prevention Grant.</a:t>
            </a:r>
          </a:p>
          <a:p>
            <a:endParaRPr lang="en-US" sz="2000" dirty="0">
              <a:latin typeface="Source Sans Pro" panose="020B0503030403020204" pitchFamily="34" charset="0"/>
              <a:cs typeface="Arial" panose="020B0604020202020204" pitchFamily="34" charset="0"/>
            </a:endParaRPr>
          </a:p>
          <a:p>
            <a:pPr marL="285750" indent="-285750">
              <a:buFont typeface="Arial" panose="020B0604020202020204" pitchFamily="34" charset="0"/>
              <a:buChar char="•"/>
            </a:pPr>
            <a:r>
              <a:rPr lang="en-US" sz="2400" dirty="0">
                <a:latin typeface="Source Sans Pro" panose="020B0503030403020204" pitchFamily="34" charset="0"/>
                <a:cs typeface="Arial" panose="020B0604020202020204" pitchFamily="34" charset="0"/>
              </a:rPr>
              <a:t>Youth Suicide Prevention Grant.</a:t>
            </a:r>
          </a:p>
          <a:p>
            <a:pPr marL="285750" indent="-285750">
              <a:buFont typeface="Arial" panose="020B0604020202020204" pitchFamily="34" charset="0"/>
              <a:buChar char="•"/>
            </a:pPr>
            <a:r>
              <a:rPr lang="en-US" sz="2400" dirty="0">
                <a:latin typeface="Source Sans Pro" panose="020B0503030403020204" pitchFamily="34" charset="0"/>
                <a:cs typeface="Arial" panose="020B0604020202020204" pitchFamily="34" charset="0"/>
              </a:rPr>
              <a:t>Adult Male, Age 24-59.</a:t>
            </a:r>
          </a:p>
          <a:p>
            <a:endParaRPr lang="en-US" sz="2000" dirty="0">
              <a:latin typeface="Source Sans Pro" panose="020B0503030403020204" pitchFamily="34" charset="0"/>
              <a:cs typeface="Arial" panose="020B0604020202020204" pitchFamily="34" charset="0"/>
            </a:endParaRPr>
          </a:p>
          <a:p>
            <a:r>
              <a:rPr lang="en-US" sz="2800" dirty="0">
                <a:latin typeface="Source Sans Pro" panose="020B0503030403020204" pitchFamily="34" charset="0"/>
                <a:cs typeface="Arial" panose="020B0604020202020204" pitchFamily="34" charset="0"/>
              </a:rPr>
              <a:t>Pediatric Mental Health Care Access Grants.</a:t>
            </a:r>
          </a:p>
          <a:p>
            <a:endParaRPr lang="en-US" sz="2800" dirty="0">
              <a:latin typeface="Source Sans Pro" panose="020B0503030403020204" pitchFamily="34" charset="0"/>
              <a:cs typeface="Arial" panose="020B0604020202020204" pitchFamily="34" charset="0"/>
            </a:endParaRPr>
          </a:p>
          <a:p>
            <a:r>
              <a:rPr lang="en-US" sz="2800" dirty="0">
                <a:latin typeface="Source Sans Pro" panose="020B0503030403020204" pitchFamily="34" charset="0"/>
                <a:cs typeface="Arial" panose="020B0604020202020204" pitchFamily="34" charset="0"/>
              </a:rPr>
              <a:t>Public Health Fund.</a:t>
            </a:r>
          </a:p>
          <a:p>
            <a:endParaRPr lang="en-US" sz="2000" dirty="0">
              <a:solidFill>
                <a:srgbClr val="0E3F75"/>
              </a:solidFill>
              <a:latin typeface="Source Sans Pro" panose="020B0503030403020204" pitchFamily="34" charset="0"/>
              <a:cs typeface="Arial" panose="020B0604020202020204" pitchFamily="34" charset="0"/>
            </a:endParaRPr>
          </a:p>
          <a:p>
            <a:endParaRPr lang="en-US" sz="1800" dirty="0">
              <a:solidFill>
                <a:srgbClr val="0E3F75"/>
              </a:solidFill>
              <a:latin typeface="Source Sans Pro" panose="020B0503030403020204" pitchFamily="34" charset="0"/>
              <a:cs typeface="Arial" panose="020B0604020202020204" pitchFamily="34" charset="0"/>
            </a:endParaRPr>
          </a:p>
          <a:p>
            <a:endParaRPr lang="en-US" sz="1800" dirty="0">
              <a:solidFill>
                <a:srgbClr val="0E3F75"/>
              </a:solidFill>
              <a:latin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35776305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CCEA714-0DA7-87AD-6707-6F5AEFCF43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69250A-5123-F608-D577-D52A514216E5}"/>
              </a:ext>
            </a:extLst>
          </p:cNvPr>
          <p:cNvPicPr>
            <a:picLocks noChangeAspect="1"/>
          </p:cNvPicPr>
          <p:nvPr/>
        </p:nvPicPr>
        <p:blipFill>
          <a:blip r:embed="rId3"/>
          <a:stretch>
            <a:fillRect/>
          </a:stretch>
        </p:blipFill>
        <p:spPr>
          <a:xfrm>
            <a:off x="14818" y="0"/>
            <a:ext cx="12191999" cy="6934200"/>
          </a:xfrm>
          <a:prstGeom prst="rect">
            <a:avLst/>
          </a:prstGeom>
        </p:spPr>
      </p:pic>
      <p:sp>
        <p:nvSpPr>
          <p:cNvPr id="2" name="Title 1">
            <a:extLst>
              <a:ext uri="{FF2B5EF4-FFF2-40B4-BE49-F238E27FC236}">
                <a16:creationId xmlns:a16="http://schemas.microsoft.com/office/drawing/2014/main" id="{56C94112-E826-1CDF-B520-D1FCCABCAD0B}"/>
              </a:ext>
            </a:extLst>
          </p:cNvPr>
          <p:cNvSpPr>
            <a:spLocks noGrp="1"/>
          </p:cNvSpPr>
          <p:nvPr>
            <p:ph type="title"/>
          </p:nvPr>
        </p:nvSpPr>
        <p:spPr/>
        <p:txBody>
          <a:bodyPr/>
          <a:lstStyle/>
          <a:p>
            <a:r>
              <a:rPr lang="en-US" dirty="0"/>
              <a:t>Statewide Initiatives Data &amp; Reporting</a:t>
            </a:r>
          </a:p>
        </p:txBody>
      </p:sp>
      <p:sp>
        <p:nvSpPr>
          <p:cNvPr id="6" name="TextBox 5">
            <a:extLst>
              <a:ext uri="{FF2B5EF4-FFF2-40B4-BE49-F238E27FC236}">
                <a16:creationId xmlns:a16="http://schemas.microsoft.com/office/drawing/2014/main" id="{388C8F33-1462-71BF-6D12-C86174E256C4}"/>
              </a:ext>
            </a:extLst>
          </p:cNvPr>
          <p:cNvSpPr txBox="1"/>
          <p:nvPr/>
        </p:nvSpPr>
        <p:spPr>
          <a:xfrm>
            <a:off x="561281" y="4534680"/>
            <a:ext cx="2533674" cy="338554"/>
          </a:xfrm>
          <a:prstGeom prst="rect">
            <a:avLst/>
          </a:prstGeom>
          <a:noFill/>
        </p:spPr>
        <p:txBody>
          <a:bodyPr wrap="square">
            <a:spAutoFit/>
          </a:bodyPr>
          <a:lstStyle/>
          <a:p>
            <a:pPr algn="ctr"/>
            <a:r>
              <a:rPr lang="en-US" sz="1600" dirty="0">
                <a:solidFill>
                  <a:srgbClr val="0E3F75"/>
                </a:solidFill>
                <a:latin typeface="Source Sans Pro" panose="020B0503030403020204" pitchFamily="34" charset="0"/>
                <a:cs typeface="Arial" panose="020B0604020202020204" pitchFamily="34" charset="0"/>
              </a:rPr>
              <a:t>SFR Manual.</a:t>
            </a:r>
          </a:p>
        </p:txBody>
      </p:sp>
      <p:sp>
        <p:nvSpPr>
          <p:cNvPr id="7" name="TextBox 6">
            <a:extLst>
              <a:ext uri="{FF2B5EF4-FFF2-40B4-BE49-F238E27FC236}">
                <a16:creationId xmlns:a16="http://schemas.microsoft.com/office/drawing/2014/main" id="{C3B52871-683B-4445-6ED9-D8CC35043346}"/>
              </a:ext>
            </a:extLst>
          </p:cNvPr>
          <p:cNvSpPr txBox="1"/>
          <p:nvPr/>
        </p:nvSpPr>
        <p:spPr>
          <a:xfrm>
            <a:off x="3433440" y="4534680"/>
            <a:ext cx="2609776" cy="338554"/>
          </a:xfrm>
          <a:prstGeom prst="rect">
            <a:avLst/>
          </a:prstGeom>
          <a:noFill/>
        </p:spPr>
        <p:txBody>
          <a:bodyPr wrap="square">
            <a:spAutoFit/>
          </a:bodyPr>
          <a:lstStyle/>
          <a:p>
            <a:pPr algn="ctr"/>
            <a:r>
              <a:rPr lang="en-US" sz="1600" dirty="0">
                <a:solidFill>
                  <a:srgbClr val="0E3F75"/>
                </a:solidFill>
                <a:latin typeface="Source Sans Pro" panose="020B0503030403020204" pitchFamily="34" charset="0"/>
                <a:cs typeface="Arial" panose="020B0604020202020204" pitchFamily="34" charset="0"/>
              </a:rPr>
              <a:t>Weekly Data Summary.</a:t>
            </a:r>
          </a:p>
        </p:txBody>
      </p:sp>
      <p:cxnSp>
        <p:nvCxnSpPr>
          <p:cNvPr id="12" name="Straight Connector 11">
            <a:extLst>
              <a:ext uri="{FF2B5EF4-FFF2-40B4-BE49-F238E27FC236}">
                <a16:creationId xmlns:a16="http://schemas.microsoft.com/office/drawing/2014/main" id="{1F0FC33E-92F0-12D1-8B87-EB1FC8973201}"/>
              </a:ext>
            </a:extLst>
          </p:cNvPr>
          <p:cNvCxnSpPr>
            <a:cxnSpLocks/>
          </p:cNvCxnSpPr>
          <p:nvPr/>
        </p:nvCxnSpPr>
        <p:spPr>
          <a:xfrm>
            <a:off x="9079823" y="1920240"/>
            <a:ext cx="0" cy="3626150"/>
          </a:xfrm>
          <a:prstGeom prst="line">
            <a:avLst/>
          </a:prstGeom>
          <a:ln w="19050" cmpd="sng">
            <a:solidFill>
              <a:schemeClr val="accent3"/>
            </a:solidFill>
            <a:prstDash val="solid"/>
            <a:round/>
          </a:ln>
        </p:spPr>
        <p:style>
          <a:lnRef idx="1">
            <a:schemeClr val="accent1"/>
          </a:lnRef>
          <a:fillRef idx="0">
            <a:schemeClr val="accent1"/>
          </a:fillRef>
          <a:effectRef idx="0">
            <a:schemeClr val="accent1"/>
          </a:effectRef>
          <a:fontRef idx="minor">
            <a:schemeClr val="tx1"/>
          </a:fontRef>
        </p:style>
      </p:cxnSp>
      <p:pic>
        <p:nvPicPr>
          <p:cNvPr id="13" name="Graphic 12" descr="Monthly calendar with solid fill">
            <a:extLst>
              <a:ext uri="{FF2B5EF4-FFF2-40B4-BE49-F238E27FC236}">
                <a16:creationId xmlns:a16="http://schemas.microsoft.com/office/drawing/2014/main" id="{F7A10776-5E7B-A9CC-B012-B320F0E3CBA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98706" y="1927860"/>
            <a:ext cx="2103215" cy="2103215"/>
          </a:xfrm>
          <a:prstGeom prst="rect">
            <a:avLst/>
          </a:prstGeom>
        </p:spPr>
      </p:pic>
      <p:cxnSp>
        <p:nvCxnSpPr>
          <p:cNvPr id="18" name="Straight Connector 17">
            <a:extLst>
              <a:ext uri="{FF2B5EF4-FFF2-40B4-BE49-F238E27FC236}">
                <a16:creationId xmlns:a16="http://schemas.microsoft.com/office/drawing/2014/main" id="{BB5826B7-6D01-A050-079A-78BA0B599671}"/>
              </a:ext>
            </a:extLst>
          </p:cNvPr>
          <p:cNvCxnSpPr>
            <a:cxnSpLocks/>
          </p:cNvCxnSpPr>
          <p:nvPr/>
        </p:nvCxnSpPr>
        <p:spPr>
          <a:xfrm>
            <a:off x="6195653" y="1912620"/>
            <a:ext cx="0" cy="3626150"/>
          </a:xfrm>
          <a:prstGeom prst="line">
            <a:avLst/>
          </a:prstGeom>
          <a:ln w="19050" cmpd="sng">
            <a:solidFill>
              <a:schemeClr val="accent3"/>
            </a:solidFill>
            <a:prstDash val="solid"/>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C2BCC41-25E1-66EA-DA43-F74C93B316C8}"/>
              </a:ext>
            </a:extLst>
          </p:cNvPr>
          <p:cNvCxnSpPr>
            <a:cxnSpLocks/>
          </p:cNvCxnSpPr>
          <p:nvPr/>
        </p:nvCxnSpPr>
        <p:spPr>
          <a:xfrm>
            <a:off x="3296243" y="1927860"/>
            <a:ext cx="0" cy="3626150"/>
          </a:xfrm>
          <a:prstGeom prst="line">
            <a:avLst/>
          </a:prstGeom>
          <a:ln w="19050" cmpd="sng">
            <a:solidFill>
              <a:schemeClr val="accent3"/>
            </a:solidFill>
            <a:prstDash val="solid"/>
            <a:round/>
          </a:ln>
        </p:spPr>
        <p:style>
          <a:lnRef idx="1">
            <a:schemeClr val="accent1"/>
          </a:lnRef>
          <a:fillRef idx="0">
            <a:schemeClr val="accent1"/>
          </a:fillRef>
          <a:effectRef idx="0">
            <a:schemeClr val="accent1"/>
          </a:effectRef>
          <a:fontRef idx="minor">
            <a:schemeClr val="tx1"/>
          </a:fontRef>
        </p:style>
      </p:cxnSp>
      <p:pic>
        <p:nvPicPr>
          <p:cNvPr id="20" name="Graphic 19" descr="Marker with solid fill">
            <a:extLst>
              <a:ext uri="{FF2B5EF4-FFF2-40B4-BE49-F238E27FC236}">
                <a16:creationId xmlns:a16="http://schemas.microsoft.com/office/drawing/2014/main" id="{2E85DF49-03DB-9AE4-542F-EED8E8B4EBDF}"/>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701961" y="1931670"/>
            <a:ext cx="2103215" cy="2103215"/>
          </a:xfrm>
          <a:prstGeom prst="rect">
            <a:avLst/>
          </a:prstGeom>
        </p:spPr>
      </p:pic>
      <p:sp>
        <p:nvSpPr>
          <p:cNvPr id="4" name="Rectangle 3">
            <a:extLst>
              <a:ext uri="{FF2B5EF4-FFF2-40B4-BE49-F238E27FC236}">
                <a16:creationId xmlns:a16="http://schemas.microsoft.com/office/drawing/2014/main" id="{15893D1F-61C1-1F1C-C74A-988BCE244F05}"/>
              </a:ext>
            </a:extLst>
          </p:cNvPr>
          <p:cNvSpPr/>
          <p:nvPr/>
        </p:nvSpPr>
        <p:spPr>
          <a:xfrm>
            <a:off x="889000" y="0"/>
            <a:ext cx="1435100" cy="114300"/>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Ohio Department of Health logo.">
            <a:extLst>
              <a:ext uri="{FF2B5EF4-FFF2-40B4-BE49-F238E27FC236}">
                <a16:creationId xmlns:a16="http://schemas.microsoft.com/office/drawing/2014/main" id="{6380E55F-6BA9-47E8-ADDD-5AA2916A51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53550" y="5860880"/>
            <a:ext cx="2595003" cy="717512"/>
          </a:xfrm>
          <a:prstGeom prst="rect">
            <a:avLst/>
          </a:prstGeom>
        </p:spPr>
      </p:pic>
      <p:pic>
        <p:nvPicPr>
          <p:cNvPr id="10" name="Picture 9" descr="Graph and data illustration">
            <a:extLst>
              <a:ext uri="{FF2B5EF4-FFF2-40B4-BE49-F238E27FC236}">
                <a16:creationId xmlns:a16="http://schemas.microsoft.com/office/drawing/2014/main" id="{C5D0AC9B-A80A-D315-BB2B-43FEB9ABC962}"/>
              </a:ext>
            </a:extLst>
          </p:cNvPr>
          <p:cNvPicPr>
            <a:picLocks noChangeAspect="1"/>
          </p:cNvPicPr>
          <p:nvPr/>
        </p:nvPicPr>
        <p:blipFill>
          <a:blip r:embed="rId10"/>
          <a:srcRect/>
          <a:stretch/>
        </p:blipFill>
        <p:spPr>
          <a:xfrm>
            <a:off x="6534139" y="1900337"/>
            <a:ext cx="2136798" cy="2158259"/>
          </a:xfrm>
          <a:prstGeom prst="rect">
            <a:avLst/>
          </a:prstGeom>
        </p:spPr>
      </p:pic>
      <p:sp>
        <p:nvSpPr>
          <p:cNvPr id="14" name="TextBox 13">
            <a:extLst>
              <a:ext uri="{FF2B5EF4-FFF2-40B4-BE49-F238E27FC236}">
                <a16:creationId xmlns:a16="http://schemas.microsoft.com/office/drawing/2014/main" id="{AC0CA50E-B9CE-BB87-54DA-72233B048343}"/>
              </a:ext>
            </a:extLst>
          </p:cNvPr>
          <p:cNvSpPr txBox="1"/>
          <p:nvPr/>
        </p:nvSpPr>
        <p:spPr>
          <a:xfrm>
            <a:off x="6534139" y="4545106"/>
            <a:ext cx="2319661" cy="369332"/>
          </a:xfrm>
          <a:prstGeom prst="rect">
            <a:avLst/>
          </a:prstGeom>
          <a:noFill/>
        </p:spPr>
        <p:txBody>
          <a:bodyPr wrap="square">
            <a:spAutoFit/>
          </a:bodyPr>
          <a:lstStyle/>
          <a:p>
            <a:r>
              <a:rPr lang="en-US" sz="1800" dirty="0">
                <a:solidFill>
                  <a:srgbClr val="0E3F75"/>
                </a:solidFill>
                <a:latin typeface="Source Sans Pro" panose="020B0503030403020204" pitchFamily="34" charset="0"/>
                <a:cs typeface="Arial" panose="020B0604020202020204" pitchFamily="34" charset="0"/>
              </a:rPr>
              <a:t>Ohio Suicide Report.</a:t>
            </a:r>
            <a:endParaRPr lang="en-US" dirty="0"/>
          </a:p>
        </p:txBody>
      </p:sp>
      <p:sp>
        <p:nvSpPr>
          <p:cNvPr id="15" name="TextBox 14">
            <a:extLst>
              <a:ext uri="{FF2B5EF4-FFF2-40B4-BE49-F238E27FC236}">
                <a16:creationId xmlns:a16="http://schemas.microsoft.com/office/drawing/2014/main" id="{0ABD85F0-841E-A856-1EB7-E036C15C2E3B}"/>
              </a:ext>
            </a:extLst>
          </p:cNvPr>
          <p:cNvSpPr txBox="1"/>
          <p:nvPr/>
        </p:nvSpPr>
        <p:spPr>
          <a:xfrm>
            <a:off x="9353549" y="4545106"/>
            <a:ext cx="2404033" cy="830997"/>
          </a:xfrm>
          <a:prstGeom prst="rect">
            <a:avLst/>
          </a:prstGeom>
          <a:noFill/>
        </p:spPr>
        <p:txBody>
          <a:bodyPr wrap="square">
            <a:spAutoFit/>
          </a:bodyPr>
          <a:lstStyle/>
          <a:p>
            <a:pPr algn="ctr"/>
            <a:r>
              <a:rPr lang="en-US" sz="1600" dirty="0">
                <a:solidFill>
                  <a:srgbClr val="0E3F75"/>
                </a:solidFill>
                <a:latin typeface="Source Sans Pro" panose="020B0503030403020204" pitchFamily="34" charset="0"/>
                <a:cs typeface="Arial" panose="020B0604020202020204" pitchFamily="34" charset="0"/>
              </a:rPr>
              <a:t>Provide guidance and collect Suicide Fatality Review Annual Reports.</a:t>
            </a:r>
          </a:p>
        </p:txBody>
      </p:sp>
      <p:pic>
        <p:nvPicPr>
          <p:cNvPr id="17" name="Graphic 20">
            <a:extLst>
              <a:ext uri="{FF2B5EF4-FFF2-40B4-BE49-F238E27FC236}">
                <a16:creationId xmlns:a16="http://schemas.microsoft.com/office/drawing/2014/main" id="{D86C2F12-4CA7-304D-9EF6-2851CDEE0289}"/>
              </a:ext>
            </a:extLst>
          </p:cNvPr>
          <p:cNvPicPr>
            <a:picLocks noChangeAspect="1"/>
          </p:cNvPicPr>
          <p:nvPr/>
        </p:nvPicPr>
        <p:blipFill>
          <a:blip r:embed="rId11">
            <a:extLst>
              <a:ext uri="{837473B0-CC2E-450A-ABE3-18F120FF3D39}">
                <a1611:picAttrSrcUrl xmlns:a1611="http://schemas.microsoft.com/office/drawing/2016/11/main" r:id="rId12"/>
              </a:ext>
            </a:extLst>
          </a:blip>
          <a:srcRect/>
          <a:stretch/>
        </p:blipFill>
        <p:spPr>
          <a:xfrm>
            <a:off x="9485540" y="2055813"/>
            <a:ext cx="2103215" cy="2043837"/>
          </a:xfrm>
          <a:prstGeom prst="rect">
            <a:avLst/>
          </a:prstGeom>
        </p:spPr>
      </p:pic>
    </p:spTree>
    <p:extLst>
      <p:ext uri="{BB962C8B-B14F-4D97-AF65-F5344CB8AC3E}">
        <p14:creationId xmlns:p14="http://schemas.microsoft.com/office/powerpoint/2010/main" val="168508992"/>
      </p:ext>
    </p:extLst>
  </p:cSld>
  <p:clrMapOvr>
    <a:masterClrMapping/>
  </p:clrMapOvr>
</p:sld>
</file>

<file path=ppt/theme/theme1.xml><?xml version="1.0" encoding="utf-8"?>
<a:theme xmlns:a="http://schemas.openxmlformats.org/drawingml/2006/main" name="1_Office Theme">
  <a:themeElements>
    <a:clrScheme name="Development">
      <a:dk1>
        <a:srgbClr val="0E3F75"/>
      </a:dk1>
      <a:lt1>
        <a:srgbClr val="FFFFFF"/>
      </a:lt1>
      <a:dk2>
        <a:srgbClr val="C12637"/>
      </a:dk2>
      <a:lt2>
        <a:srgbClr val="E7E6E6"/>
      </a:lt2>
      <a:accent1>
        <a:srgbClr val="0E3F75"/>
      </a:accent1>
      <a:accent2>
        <a:srgbClr val="C12637"/>
      </a:accent2>
      <a:accent3>
        <a:srgbClr val="0098D3"/>
      </a:accent3>
      <a:accent4>
        <a:srgbClr val="B0B3AF"/>
      </a:accent4>
      <a:accent5>
        <a:srgbClr val="69C2C6"/>
      </a:accent5>
      <a:accent6>
        <a:srgbClr val="BBD36F"/>
      </a:accent6>
      <a:hlink>
        <a:srgbClr val="0098D3"/>
      </a:hlink>
      <a:folHlink>
        <a:srgbClr val="0098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New ODH colors">
      <a:dk1>
        <a:sysClr val="windowText" lastClr="000000"/>
      </a:dk1>
      <a:lt1>
        <a:sysClr val="window" lastClr="FFFFFF"/>
      </a:lt1>
      <a:dk2>
        <a:srgbClr val="44546A"/>
      </a:dk2>
      <a:lt2>
        <a:srgbClr val="E7E6E6"/>
      </a:lt2>
      <a:accent1>
        <a:srgbClr val="C12637"/>
      </a:accent1>
      <a:accent2>
        <a:srgbClr val="0E3F75"/>
      </a:accent2>
      <a:accent3>
        <a:srgbClr val="0098D3"/>
      </a:accent3>
      <a:accent4>
        <a:srgbClr val="729354"/>
      </a:accent4>
      <a:accent5>
        <a:srgbClr val="EBA70E"/>
      </a:accent5>
      <a:accent6>
        <a:srgbClr val="69C2C6"/>
      </a:accent6>
      <a:hlink>
        <a:srgbClr val="BBD36F"/>
      </a:hlink>
      <a:folHlink>
        <a:srgbClr val="F3DF89"/>
      </a:folHlink>
    </a:clrScheme>
    <a:fontScheme name="Custom 1">
      <a:majorFont>
        <a:latin typeface="Source Sans Pro Semibold"/>
        <a:ea typeface=""/>
        <a:cs typeface=""/>
      </a:majorFont>
      <a:minorFont>
        <a:latin typeface="Source Sans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2_Office Theme">
  <a:themeElements>
    <a:clrScheme name="ODH 2024">
      <a:dk1>
        <a:srgbClr val="000000"/>
      </a:dk1>
      <a:lt1>
        <a:srgbClr val="FFFFFF"/>
      </a:lt1>
      <a:dk2>
        <a:srgbClr val="BBD36F"/>
      </a:dk2>
      <a:lt2>
        <a:srgbClr val="F3DF89"/>
      </a:lt2>
      <a:accent1>
        <a:srgbClr val="0E3F75"/>
      </a:accent1>
      <a:accent2>
        <a:srgbClr val="C12637"/>
      </a:accent2>
      <a:accent3>
        <a:srgbClr val="0098D3"/>
      </a:accent3>
      <a:accent4>
        <a:srgbClr val="EBA70E"/>
      </a:accent4>
      <a:accent5>
        <a:srgbClr val="69C2C6"/>
      </a:accent5>
      <a:accent6>
        <a:srgbClr val="B0B3AF"/>
      </a:accent6>
      <a:hlink>
        <a:srgbClr val="BBD36F"/>
      </a:hlink>
      <a:folHlink>
        <a:srgbClr val="FFFFFF"/>
      </a:folHlink>
    </a:clrScheme>
    <a:fontScheme name="Custom 1">
      <a:majorFont>
        <a:latin typeface="Source Sans Pro Semibold"/>
        <a:ea typeface=""/>
        <a:cs typeface=""/>
      </a:majorFont>
      <a:minorFont>
        <a:latin typeface="Source Sans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
    <a:dk1>
      <a:srgbClr val="000000"/>
    </a:dk1>
    <a:lt1>
      <a:srgbClr val="FFFFFF"/>
    </a:lt1>
    <a:dk2>
      <a:srgbClr val="BBD36F"/>
    </a:dk2>
    <a:lt2>
      <a:srgbClr val="F3DF89"/>
    </a:lt2>
    <a:accent1>
      <a:srgbClr val="0E3F75"/>
    </a:accent1>
    <a:accent2>
      <a:srgbClr val="C12637"/>
    </a:accent2>
    <a:accent3>
      <a:srgbClr val="0098D3"/>
    </a:accent3>
    <a:accent4>
      <a:srgbClr val="EBA70E"/>
    </a:accent4>
    <a:accent5>
      <a:srgbClr val="69C2C6"/>
    </a:accent5>
    <a:accent6>
      <a:srgbClr val="B0B3AF"/>
    </a:accent6>
    <a:hlink>
      <a:srgbClr val="BBD36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Custom 2">
    <a:dk1>
      <a:srgbClr val="000000"/>
    </a:dk1>
    <a:lt1>
      <a:srgbClr val="FFFFFF"/>
    </a:lt1>
    <a:dk2>
      <a:srgbClr val="BBD36F"/>
    </a:dk2>
    <a:lt2>
      <a:srgbClr val="F3DF89"/>
    </a:lt2>
    <a:accent1>
      <a:srgbClr val="0E3F75"/>
    </a:accent1>
    <a:accent2>
      <a:srgbClr val="C12637"/>
    </a:accent2>
    <a:accent3>
      <a:srgbClr val="0098D3"/>
    </a:accent3>
    <a:accent4>
      <a:srgbClr val="EBA70E"/>
    </a:accent4>
    <a:accent5>
      <a:srgbClr val="69C2C6"/>
    </a:accent5>
    <a:accent6>
      <a:srgbClr val="B0B3AF"/>
    </a:accent6>
    <a:hlink>
      <a:srgbClr val="BBD36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2">
    <a:dk1>
      <a:srgbClr val="000000"/>
    </a:dk1>
    <a:lt1>
      <a:srgbClr val="FFFFFF"/>
    </a:lt1>
    <a:dk2>
      <a:srgbClr val="BBD36F"/>
    </a:dk2>
    <a:lt2>
      <a:srgbClr val="F3DF89"/>
    </a:lt2>
    <a:accent1>
      <a:srgbClr val="0E3F75"/>
    </a:accent1>
    <a:accent2>
      <a:srgbClr val="C12637"/>
    </a:accent2>
    <a:accent3>
      <a:srgbClr val="0098D3"/>
    </a:accent3>
    <a:accent4>
      <a:srgbClr val="EBA70E"/>
    </a:accent4>
    <a:accent5>
      <a:srgbClr val="69C2C6"/>
    </a:accent5>
    <a:accent6>
      <a:srgbClr val="B0B3AF"/>
    </a:accent6>
    <a:hlink>
      <a:srgbClr val="BBD36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Custom 2">
    <a:dk1>
      <a:srgbClr val="000000"/>
    </a:dk1>
    <a:lt1>
      <a:srgbClr val="FFFFFF"/>
    </a:lt1>
    <a:dk2>
      <a:srgbClr val="BBD36F"/>
    </a:dk2>
    <a:lt2>
      <a:srgbClr val="F3DF89"/>
    </a:lt2>
    <a:accent1>
      <a:srgbClr val="0E3F75"/>
    </a:accent1>
    <a:accent2>
      <a:srgbClr val="C12637"/>
    </a:accent2>
    <a:accent3>
      <a:srgbClr val="0098D3"/>
    </a:accent3>
    <a:accent4>
      <a:srgbClr val="EBA70E"/>
    </a:accent4>
    <a:accent5>
      <a:srgbClr val="69C2C6"/>
    </a:accent5>
    <a:accent6>
      <a:srgbClr val="B0B3AF"/>
    </a:accent6>
    <a:hlink>
      <a:srgbClr val="BBD36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Custom 2">
    <a:dk1>
      <a:srgbClr val="000000"/>
    </a:dk1>
    <a:lt1>
      <a:srgbClr val="FFFFFF"/>
    </a:lt1>
    <a:dk2>
      <a:srgbClr val="BBD36F"/>
    </a:dk2>
    <a:lt2>
      <a:srgbClr val="F3DF89"/>
    </a:lt2>
    <a:accent1>
      <a:srgbClr val="0E3F75"/>
    </a:accent1>
    <a:accent2>
      <a:srgbClr val="C12637"/>
    </a:accent2>
    <a:accent3>
      <a:srgbClr val="0098D3"/>
    </a:accent3>
    <a:accent4>
      <a:srgbClr val="EBA70E"/>
    </a:accent4>
    <a:accent5>
      <a:srgbClr val="69C2C6"/>
    </a:accent5>
    <a:accent6>
      <a:srgbClr val="B0B3AF"/>
    </a:accent6>
    <a:hlink>
      <a:srgbClr val="BBD36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2">
    <a:dk1>
      <a:srgbClr val="000000"/>
    </a:dk1>
    <a:lt1>
      <a:srgbClr val="FFFFFF"/>
    </a:lt1>
    <a:dk2>
      <a:srgbClr val="BBD36F"/>
    </a:dk2>
    <a:lt2>
      <a:srgbClr val="F3DF89"/>
    </a:lt2>
    <a:accent1>
      <a:srgbClr val="0E3F75"/>
    </a:accent1>
    <a:accent2>
      <a:srgbClr val="C12637"/>
    </a:accent2>
    <a:accent3>
      <a:srgbClr val="0098D3"/>
    </a:accent3>
    <a:accent4>
      <a:srgbClr val="EBA70E"/>
    </a:accent4>
    <a:accent5>
      <a:srgbClr val="69C2C6"/>
    </a:accent5>
    <a:accent6>
      <a:srgbClr val="B0B3AF"/>
    </a:accent6>
    <a:hlink>
      <a:srgbClr val="BBD36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Custom 2">
    <a:dk1>
      <a:srgbClr val="000000"/>
    </a:dk1>
    <a:lt1>
      <a:srgbClr val="FFFFFF"/>
    </a:lt1>
    <a:dk2>
      <a:srgbClr val="BBD36F"/>
    </a:dk2>
    <a:lt2>
      <a:srgbClr val="F3DF89"/>
    </a:lt2>
    <a:accent1>
      <a:srgbClr val="0E3F75"/>
    </a:accent1>
    <a:accent2>
      <a:srgbClr val="C12637"/>
    </a:accent2>
    <a:accent3>
      <a:srgbClr val="0098D3"/>
    </a:accent3>
    <a:accent4>
      <a:srgbClr val="EBA70E"/>
    </a:accent4>
    <a:accent5>
      <a:srgbClr val="69C2C6"/>
    </a:accent5>
    <a:accent6>
      <a:srgbClr val="B0B3AF"/>
    </a:accent6>
    <a:hlink>
      <a:srgbClr val="BBD36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2">
    <a:dk1>
      <a:srgbClr val="000000"/>
    </a:dk1>
    <a:lt1>
      <a:srgbClr val="FFFFFF"/>
    </a:lt1>
    <a:dk2>
      <a:srgbClr val="BBD36F"/>
    </a:dk2>
    <a:lt2>
      <a:srgbClr val="F3DF89"/>
    </a:lt2>
    <a:accent1>
      <a:srgbClr val="0E3F75"/>
    </a:accent1>
    <a:accent2>
      <a:srgbClr val="C12637"/>
    </a:accent2>
    <a:accent3>
      <a:srgbClr val="0098D3"/>
    </a:accent3>
    <a:accent4>
      <a:srgbClr val="EBA70E"/>
    </a:accent4>
    <a:accent5>
      <a:srgbClr val="69C2C6"/>
    </a:accent5>
    <a:accent6>
      <a:srgbClr val="B0B3AF"/>
    </a:accent6>
    <a:hlink>
      <a:srgbClr val="BBD36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Custom 2">
    <a:dk1>
      <a:srgbClr val="000000"/>
    </a:dk1>
    <a:lt1>
      <a:srgbClr val="FFFFFF"/>
    </a:lt1>
    <a:dk2>
      <a:srgbClr val="BBD36F"/>
    </a:dk2>
    <a:lt2>
      <a:srgbClr val="F3DF89"/>
    </a:lt2>
    <a:accent1>
      <a:srgbClr val="0E3F75"/>
    </a:accent1>
    <a:accent2>
      <a:srgbClr val="C12637"/>
    </a:accent2>
    <a:accent3>
      <a:srgbClr val="0098D3"/>
    </a:accent3>
    <a:accent4>
      <a:srgbClr val="EBA70E"/>
    </a:accent4>
    <a:accent5>
      <a:srgbClr val="69C2C6"/>
    </a:accent5>
    <a:accent6>
      <a:srgbClr val="B0B3AF"/>
    </a:accent6>
    <a:hlink>
      <a:srgbClr val="BBD36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Custom 2">
    <a:dk1>
      <a:srgbClr val="000000"/>
    </a:dk1>
    <a:lt1>
      <a:srgbClr val="FFFFFF"/>
    </a:lt1>
    <a:dk2>
      <a:srgbClr val="BBD36F"/>
    </a:dk2>
    <a:lt2>
      <a:srgbClr val="F3DF89"/>
    </a:lt2>
    <a:accent1>
      <a:srgbClr val="0E3F75"/>
    </a:accent1>
    <a:accent2>
      <a:srgbClr val="C12637"/>
    </a:accent2>
    <a:accent3>
      <a:srgbClr val="0098D3"/>
    </a:accent3>
    <a:accent4>
      <a:srgbClr val="EBA70E"/>
    </a:accent4>
    <a:accent5>
      <a:srgbClr val="69C2C6"/>
    </a:accent5>
    <a:accent6>
      <a:srgbClr val="B0B3AF"/>
    </a:accent6>
    <a:hlink>
      <a:srgbClr val="BBD36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c9b89ea-7ffe-4e99-8726-783532f2f74b">
      <Terms xmlns="http://schemas.microsoft.com/office/infopath/2007/PartnerControls"/>
    </lcf76f155ced4ddcb4097134ff3c332f>
    <TaxCatchAll xmlns="8bf79b80-29e5-436c-bdcd-160857f4f0e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59F2B89DD2D8C4492928E1BC4130F1C" ma:contentTypeVersion="18" ma:contentTypeDescription="Create a new document." ma:contentTypeScope="" ma:versionID="6c934f7a17a66da8ca910ca723b05fa8">
  <xsd:schema xmlns:xsd="http://www.w3.org/2001/XMLSchema" xmlns:xs="http://www.w3.org/2001/XMLSchema" xmlns:p="http://schemas.microsoft.com/office/2006/metadata/properties" xmlns:ns2="ec9b89ea-7ffe-4e99-8726-783532f2f74b" xmlns:ns3="8bf79b80-29e5-436c-bdcd-160857f4f0e5" targetNamespace="http://schemas.microsoft.com/office/2006/metadata/properties" ma:root="true" ma:fieldsID="f1e0fe955ae0f2b4bc8f52ca16b6c674" ns2:_="" ns3:_="">
    <xsd:import namespace="ec9b89ea-7ffe-4e99-8726-783532f2f74b"/>
    <xsd:import namespace="8bf79b80-29e5-436c-bdcd-160857f4f0e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9b89ea-7ffe-4e99-8726-783532f2f7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4c77c9d-87c5-4a7a-bc3d-66fdfa0a56b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bf79b80-29e5-436c-bdcd-160857f4f0e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a466d5-6306-4bb4-bf09-c0e1675dd215}" ma:internalName="TaxCatchAll" ma:showField="CatchAllData" ma:web="8bf79b80-29e5-436c-bdcd-160857f4f0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6A4F18-DDD6-42BF-8965-FEC830DB345C}">
  <ds:schemaRefs>
    <ds:schemaRef ds:uri="http://schemas.microsoft.com/sharepoint/v3/contenttype/forms"/>
  </ds:schemaRefs>
</ds:datastoreItem>
</file>

<file path=customXml/itemProps2.xml><?xml version="1.0" encoding="utf-8"?>
<ds:datastoreItem xmlns:ds="http://schemas.openxmlformats.org/officeDocument/2006/customXml" ds:itemID="{27998B23-DC99-4B8F-80E3-982D69E6653A}">
  <ds:schemaRefs>
    <ds:schemaRef ds:uri="http://schemas.microsoft.com/office/2006/metadata/properties"/>
    <ds:schemaRef ds:uri="http://schemas.microsoft.com/office/infopath/2007/PartnerControls"/>
    <ds:schemaRef ds:uri="4a56c0b1-c466-4594-944a-8ebf586e9e44"/>
    <ds:schemaRef ds:uri="06a0b0f5-ab3f-4382-8730-459fb424e421"/>
  </ds:schemaRefs>
</ds:datastoreItem>
</file>

<file path=customXml/itemProps3.xml><?xml version="1.0" encoding="utf-8"?>
<ds:datastoreItem xmlns:ds="http://schemas.openxmlformats.org/officeDocument/2006/customXml" ds:itemID="{6047C311-7007-4560-8DB5-F45C045AEBAF}"/>
</file>

<file path=docProps/app.xml><?xml version="1.0" encoding="utf-8"?>
<Properties xmlns="http://schemas.openxmlformats.org/officeDocument/2006/extended-properties" xmlns:vt="http://schemas.openxmlformats.org/officeDocument/2006/docPropsVTypes">
  <TotalTime>7072</TotalTime>
  <Words>3542</Words>
  <Application>Microsoft Macintosh PowerPoint</Application>
  <PresentationFormat>Widescreen</PresentationFormat>
  <Paragraphs>219</Paragraphs>
  <Slides>36</Slides>
  <Notes>22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36</vt:i4>
      </vt:variant>
    </vt:vector>
  </HeadingPairs>
  <TitlesOfParts>
    <vt:vector size="51" baseType="lpstr">
      <vt:lpstr>Aptos</vt:lpstr>
      <vt:lpstr>Arial</vt:lpstr>
      <vt:lpstr>Bebas Neue Bold</vt:lpstr>
      <vt:lpstr>Calibri</vt:lpstr>
      <vt:lpstr>Montserrat</vt:lpstr>
      <vt:lpstr>Montserrat Bold</vt:lpstr>
      <vt:lpstr>Open Sans Semibold</vt:lpstr>
      <vt:lpstr>Source Sans 3</vt:lpstr>
      <vt:lpstr>Source Sans 3 SemiBold</vt:lpstr>
      <vt:lpstr>Source Sans Pro</vt:lpstr>
      <vt:lpstr>Source Sans Pro Semibold</vt:lpstr>
      <vt:lpstr>Times New Roman</vt:lpstr>
      <vt:lpstr>1_Office Theme</vt:lpstr>
      <vt:lpstr>Office Theme</vt:lpstr>
      <vt:lpstr>2_Office Theme</vt:lpstr>
      <vt:lpstr>PowerPoint Presentation</vt:lpstr>
      <vt:lpstr>Beyond the Numbers: Ohio Department of Health and Suicide Prevention</vt:lpstr>
      <vt:lpstr>Learning Objectives</vt:lpstr>
      <vt:lpstr>PowerPoint Presentation</vt:lpstr>
      <vt:lpstr>PowerPoint Presentation</vt:lpstr>
      <vt:lpstr>State Priority</vt:lpstr>
      <vt:lpstr>ODH Initiatives</vt:lpstr>
      <vt:lpstr>ODH Initiatives- Funding</vt:lpstr>
      <vt:lpstr>Statewide Initiatives Data &amp; Reporting</vt:lpstr>
      <vt:lpstr>PowerPoint Presentation</vt:lpstr>
      <vt:lpstr>PowerPoint Presentation</vt:lpstr>
      <vt:lpstr>Number and Age-Adjusted Rate1 of Suicide Deaths by Year,  Ohio, 2014-2023</vt:lpstr>
      <vt:lpstr>Number of Suicide Deaths by Quarter,  Ohio, 2021-2024*</vt:lpstr>
      <vt:lpstr>Number of Suicide Deaths by Quarter,  Ohio, 2020-2024*</vt:lpstr>
      <vt:lpstr>Number of Suicide Deaths by Mechanism,  Ohio, 2019-2023</vt:lpstr>
      <vt:lpstr>Percentage of Suicide Deaths by Mechanism and Sex,  Ohio, 2023</vt:lpstr>
      <vt:lpstr>Percentage of Suicide Deaths by Mechanism and Age,  Ohio, 2023</vt:lpstr>
      <vt:lpstr>Percentage of Suicide Deaths by Mechanism and Race/Ethnicity,  Ohio, 2023</vt:lpstr>
      <vt:lpstr>Rate of Suicide Deaths by Age and Year,  Ohio, 2020-2023</vt:lpstr>
      <vt:lpstr>Number of Suicide Deaths by Age and Sex,  Ohio, 2023</vt:lpstr>
      <vt:lpstr>Rate of Suicide Deaths by Age and Sex,  Ohio, 2023</vt:lpstr>
      <vt:lpstr>Age-Adjusted Rate of Suicide Deaths by Race/Ethnicity,  Ohio, 2020-2023</vt:lpstr>
      <vt:lpstr>Age-Adjusted Rate of Suicide Deaths by Race/Ethnicity and Sex,  Ohio, 2020-2023</vt:lpstr>
      <vt:lpstr>Average Age-Adjusted Rate of Suicide Deaths by County1,  Ohio, 2020-2023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Curran, Sarah</dc:creator>
  <cp:lastModifiedBy>Austin Lucas</cp:lastModifiedBy>
  <cp:revision>87</cp:revision>
  <cp:lastPrinted>2023-10-10T13:22:31Z</cp:lastPrinted>
  <dcterms:created xsi:type="dcterms:W3CDTF">2023-05-19T13:43:30Z</dcterms:created>
  <dcterms:modified xsi:type="dcterms:W3CDTF">2024-11-12T15:04:44Z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0x010100659F2B89DD2D8C4492928E1BC4130F1C</vt:lpwstr>
  </property>
  <property fmtid="{D5CDD505-2E9C-101B-9397-08002B2CF9AE}" pid="3" name="MediaServiceImageTags">
    <vt:lpwstr/>
  </property>
</Properties>
</file>