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6" r:id="rId2"/>
    <p:sldId id="257" r:id="rId3"/>
    <p:sldId id="258" r:id="rId4"/>
    <p:sldId id="259" r:id="rId5"/>
    <p:sldId id="264" r:id="rId6"/>
    <p:sldId id="265" r:id="rId7"/>
    <p:sldId id="262" r:id="rId8"/>
    <p:sldId id="263" r:id="rId9"/>
    <p:sldId id="266" r:id="rId10"/>
    <p:sldId id="267" r:id="rId11"/>
    <p:sldId id="268" r:id="rId12"/>
    <p:sldId id="269" r:id="rId13"/>
    <p:sldId id="28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60" r:id="rId34"/>
    <p:sldId id="261" r:id="rId35"/>
  </p:sldIdLst>
  <p:sldSz cx="18288000" cy="10287000"/>
  <p:notesSz cx="6858000" cy="9144000"/>
  <p:embeddedFontLst>
    <p:embeddedFont>
      <p:font typeface="Bebas Neue Bold"/>
      <p:regular r:id="rId37"/>
      <p:bold r:id="rId38"/>
    </p:embeddedFont>
    <p:embeddedFont>
      <p:font typeface="Montserrat" panose="00000500000000000000" pitchFamily="2" charset="0"/>
      <p:regular r:id="rId39"/>
      <p:bold r:id="rId40"/>
      <p:italic r:id="rId41"/>
      <p:boldItalic r:id="rId42"/>
    </p:embeddedFont>
    <p:embeddedFont>
      <p:font typeface="Montserrat Bold"/>
      <p:regular r:id="rId43"/>
      <p:bold r:id="rId44"/>
    </p:embeddedFont>
    <p:embeddedFont>
      <p:font typeface="Montserrat Medium" panose="00000600000000000000" pitchFamily="2" charset="0"/>
      <p:regular r:id="rId45"/>
      <p:italic r:id="rId46"/>
    </p:embeddedFont>
    <p:embeddedFont>
      <p:font typeface="Montserrat Ultra-Bold"/>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70" d="100"/>
          <a:sy n="70" d="100"/>
        </p:scale>
        <p:origin x="7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A7D58-FA9B-4C62-8BB6-321D3FD1080A}"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CF974-99A4-4753-9503-150329BA62E8}" type="slidenum">
              <a:rPr lang="en-US" smtClean="0"/>
              <a:t>‹#›</a:t>
            </a:fld>
            <a:endParaRPr lang="en-US"/>
          </a:p>
        </p:txBody>
      </p:sp>
    </p:spTree>
    <p:extLst>
      <p:ext uri="{BB962C8B-B14F-4D97-AF65-F5344CB8AC3E}">
        <p14:creationId xmlns:p14="http://schemas.microsoft.com/office/powerpoint/2010/main" val="49316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a:t>
            </a:fld>
            <a:endParaRPr lang="en-US"/>
          </a:p>
        </p:txBody>
      </p:sp>
    </p:spTree>
    <p:extLst>
      <p:ext uri="{BB962C8B-B14F-4D97-AF65-F5344CB8AC3E}">
        <p14:creationId xmlns:p14="http://schemas.microsoft.com/office/powerpoint/2010/main" val="2197782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10</a:t>
            </a:fld>
            <a:endParaRPr lang="en-US"/>
          </a:p>
        </p:txBody>
      </p:sp>
    </p:spTree>
    <p:extLst>
      <p:ext uri="{BB962C8B-B14F-4D97-AF65-F5344CB8AC3E}">
        <p14:creationId xmlns:p14="http://schemas.microsoft.com/office/powerpoint/2010/main" val="4278901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11</a:t>
            </a:fld>
            <a:endParaRPr lang="en-US"/>
          </a:p>
        </p:txBody>
      </p:sp>
    </p:spTree>
    <p:extLst>
      <p:ext uri="{BB962C8B-B14F-4D97-AF65-F5344CB8AC3E}">
        <p14:creationId xmlns:p14="http://schemas.microsoft.com/office/powerpoint/2010/main" val="72611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12</a:t>
            </a:fld>
            <a:endParaRPr lang="en-US"/>
          </a:p>
        </p:txBody>
      </p:sp>
    </p:spTree>
    <p:extLst>
      <p:ext uri="{BB962C8B-B14F-4D97-AF65-F5344CB8AC3E}">
        <p14:creationId xmlns:p14="http://schemas.microsoft.com/office/powerpoint/2010/main" val="286956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7047A-D3D3-1C03-35AB-CEEF3B50E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462FC-2A16-3856-7B60-1ED67F527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78CB33-1DFF-4C8A-759A-63DAD3726F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a:extLst>
              <a:ext uri="{FF2B5EF4-FFF2-40B4-BE49-F238E27FC236}">
                <a16:creationId xmlns:a16="http://schemas.microsoft.com/office/drawing/2014/main" id="{BF6FC9E8-DB4F-E28F-EE8D-9D1905CF49B2}"/>
              </a:ext>
            </a:extLst>
          </p:cNvPr>
          <p:cNvSpPr>
            <a:spLocks noGrp="1"/>
          </p:cNvSpPr>
          <p:nvPr>
            <p:ph type="sldNum" sz="quarter" idx="5"/>
          </p:nvPr>
        </p:nvSpPr>
        <p:spPr/>
        <p:txBody>
          <a:bodyPr/>
          <a:lstStyle/>
          <a:p>
            <a:fld id="{363CF974-99A4-4753-9503-150329BA62E8}" type="slidenum">
              <a:rPr lang="en-US" smtClean="0"/>
              <a:t>13</a:t>
            </a:fld>
            <a:endParaRPr lang="en-US"/>
          </a:p>
        </p:txBody>
      </p:sp>
    </p:spTree>
    <p:extLst>
      <p:ext uri="{BB962C8B-B14F-4D97-AF65-F5344CB8AC3E}">
        <p14:creationId xmlns:p14="http://schemas.microsoft.com/office/powerpoint/2010/main" val="3535739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14</a:t>
            </a:fld>
            <a:endParaRPr lang="en-US"/>
          </a:p>
        </p:txBody>
      </p:sp>
    </p:spTree>
    <p:extLst>
      <p:ext uri="{BB962C8B-B14F-4D97-AF65-F5344CB8AC3E}">
        <p14:creationId xmlns:p14="http://schemas.microsoft.com/office/powerpoint/2010/main" val="420264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15</a:t>
            </a:fld>
            <a:endParaRPr lang="en-US"/>
          </a:p>
        </p:txBody>
      </p:sp>
    </p:spTree>
    <p:extLst>
      <p:ext uri="{BB962C8B-B14F-4D97-AF65-F5344CB8AC3E}">
        <p14:creationId xmlns:p14="http://schemas.microsoft.com/office/powerpoint/2010/main" val="342212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16</a:t>
            </a:fld>
            <a:endParaRPr lang="en-US"/>
          </a:p>
        </p:txBody>
      </p:sp>
    </p:spTree>
    <p:extLst>
      <p:ext uri="{BB962C8B-B14F-4D97-AF65-F5344CB8AC3E}">
        <p14:creationId xmlns:p14="http://schemas.microsoft.com/office/powerpoint/2010/main" val="418181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17</a:t>
            </a:fld>
            <a:endParaRPr lang="en-US"/>
          </a:p>
        </p:txBody>
      </p:sp>
    </p:spTree>
    <p:extLst>
      <p:ext uri="{BB962C8B-B14F-4D97-AF65-F5344CB8AC3E}">
        <p14:creationId xmlns:p14="http://schemas.microsoft.com/office/powerpoint/2010/main" val="3519748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18</a:t>
            </a:fld>
            <a:endParaRPr lang="en-US"/>
          </a:p>
        </p:txBody>
      </p:sp>
    </p:spTree>
    <p:extLst>
      <p:ext uri="{BB962C8B-B14F-4D97-AF65-F5344CB8AC3E}">
        <p14:creationId xmlns:p14="http://schemas.microsoft.com/office/powerpoint/2010/main" val="1491447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19</a:t>
            </a:fld>
            <a:endParaRPr lang="en-US"/>
          </a:p>
        </p:txBody>
      </p:sp>
    </p:spTree>
    <p:extLst>
      <p:ext uri="{BB962C8B-B14F-4D97-AF65-F5344CB8AC3E}">
        <p14:creationId xmlns:p14="http://schemas.microsoft.com/office/powerpoint/2010/main" val="378162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a:t>
            </a:fld>
            <a:endParaRPr lang="en-US"/>
          </a:p>
        </p:txBody>
      </p:sp>
    </p:spTree>
    <p:extLst>
      <p:ext uri="{BB962C8B-B14F-4D97-AF65-F5344CB8AC3E}">
        <p14:creationId xmlns:p14="http://schemas.microsoft.com/office/powerpoint/2010/main" val="366382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20</a:t>
            </a:fld>
            <a:endParaRPr lang="en-US"/>
          </a:p>
        </p:txBody>
      </p:sp>
    </p:spTree>
    <p:extLst>
      <p:ext uri="{BB962C8B-B14F-4D97-AF65-F5344CB8AC3E}">
        <p14:creationId xmlns:p14="http://schemas.microsoft.com/office/powerpoint/2010/main" val="366366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21</a:t>
            </a:fld>
            <a:endParaRPr lang="en-US"/>
          </a:p>
        </p:txBody>
      </p:sp>
    </p:spTree>
    <p:extLst>
      <p:ext uri="{BB962C8B-B14F-4D97-AF65-F5344CB8AC3E}">
        <p14:creationId xmlns:p14="http://schemas.microsoft.com/office/powerpoint/2010/main" val="118388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22</a:t>
            </a:fld>
            <a:endParaRPr lang="en-US"/>
          </a:p>
        </p:txBody>
      </p:sp>
    </p:spTree>
    <p:extLst>
      <p:ext uri="{BB962C8B-B14F-4D97-AF65-F5344CB8AC3E}">
        <p14:creationId xmlns:p14="http://schemas.microsoft.com/office/powerpoint/2010/main" val="1172898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23</a:t>
            </a:fld>
            <a:endParaRPr lang="en-US"/>
          </a:p>
        </p:txBody>
      </p:sp>
    </p:spTree>
    <p:extLst>
      <p:ext uri="{BB962C8B-B14F-4D97-AF65-F5344CB8AC3E}">
        <p14:creationId xmlns:p14="http://schemas.microsoft.com/office/powerpoint/2010/main" val="3422600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24</a:t>
            </a:fld>
            <a:endParaRPr lang="en-US"/>
          </a:p>
        </p:txBody>
      </p:sp>
    </p:spTree>
    <p:extLst>
      <p:ext uri="{BB962C8B-B14F-4D97-AF65-F5344CB8AC3E}">
        <p14:creationId xmlns:p14="http://schemas.microsoft.com/office/powerpoint/2010/main" val="275742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25</a:t>
            </a:fld>
            <a:endParaRPr lang="en-US"/>
          </a:p>
        </p:txBody>
      </p:sp>
    </p:spTree>
    <p:extLst>
      <p:ext uri="{BB962C8B-B14F-4D97-AF65-F5344CB8AC3E}">
        <p14:creationId xmlns:p14="http://schemas.microsoft.com/office/powerpoint/2010/main" val="4113895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26</a:t>
            </a:fld>
            <a:endParaRPr lang="en-US"/>
          </a:p>
        </p:txBody>
      </p:sp>
    </p:spTree>
    <p:extLst>
      <p:ext uri="{BB962C8B-B14F-4D97-AF65-F5344CB8AC3E}">
        <p14:creationId xmlns:p14="http://schemas.microsoft.com/office/powerpoint/2010/main" val="118114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27</a:t>
            </a:fld>
            <a:endParaRPr lang="en-US"/>
          </a:p>
        </p:txBody>
      </p:sp>
    </p:spTree>
    <p:extLst>
      <p:ext uri="{BB962C8B-B14F-4D97-AF65-F5344CB8AC3E}">
        <p14:creationId xmlns:p14="http://schemas.microsoft.com/office/powerpoint/2010/main" val="3708615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28</a:t>
            </a:fld>
            <a:endParaRPr lang="en-US"/>
          </a:p>
        </p:txBody>
      </p:sp>
    </p:spTree>
    <p:extLst>
      <p:ext uri="{BB962C8B-B14F-4D97-AF65-F5344CB8AC3E}">
        <p14:creationId xmlns:p14="http://schemas.microsoft.com/office/powerpoint/2010/main" val="3134411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29</a:t>
            </a:fld>
            <a:endParaRPr lang="en-US"/>
          </a:p>
        </p:txBody>
      </p:sp>
    </p:spTree>
    <p:extLst>
      <p:ext uri="{BB962C8B-B14F-4D97-AF65-F5344CB8AC3E}">
        <p14:creationId xmlns:p14="http://schemas.microsoft.com/office/powerpoint/2010/main" val="348250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a:t>
            </a:fld>
            <a:endParaRPr lang="en-US"/>
          </a:p>
        </p:txBody>
      </p:sp>
    </p:spTree>
    <p:extLst>
      <p:ext uri="{BB962C8B-B14F-4D97-AF65-F5344CB8AC3E}">
        <p14:creationId xmlns:p14="http://schemas.microsoft.com/office/powerpoint/2010/main" val="80432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30</a:t>
            </a:fld>
            <a:endParaRPr lang="en-US"/>
          </a:p>
        </p:txBody>
      </p:sp>
    </p:spTree>
    <p:extLst>
      <p:ext uri="{BB962C8B-B14F-4D97-AF65-F5344CB8AC3E}">
        <p14:creationId xmlns:p14="http://schemas.microsoft.com/office/powerpoint/2010/main" val="2989896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31</a:t>
            </a:fld>
            <a:endParaRPr lang="en-US"/>
          </a:p>
        </p:txBody>
      </p:sp>
    </p:spTree>
    <p:extLst>
      <p:ext uri="{BB962C8B-B14F-4D97-AF65-F5344CB8AC3E}">
        <p14:creationId xmlns:p14="http://schemas.microsoft.com/office/powerpoint/2010/main" val="849021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32</a:t>
            </a:fld>
            <a:endParaRPr lang="en-US"/>
          </a:p>
        </p:txBody>
      </p:sp>
    </p:spTree>
    <p:extLst>
      <p:ext uri="{BB962C8B-B14F-4D97-AF65-F5344CB8AC3E}">
        <p14:creationId xmlns:p14="http://schemas.microsoft.com/office/powerpoint/2010/main" val="2829235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33</a:t>
            </a:fld>
            <a:endParaRPr lang="en-US"/>
          </a:p>
        </p:txBody>
      </p:sp>
    </p:spTree>
    <p:extLst>
      <p:ext uri="{BB962C8B-B14F-4D97-AF65-F5344CB8AC3E}">
        <p14:creationId xmlns:p14="http://schemas.microsoft.com/office/powerpoint/2010/main" val="3094309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34</a:t>
            </a:fld>
            <a:endParaRPr lang="en-US"/>
          </a:p>
        </p:txBody>
      </p:sp>
    </p:spTree>
    <p:extLst>
      <p:ext uri="{BB962C8B-B14F-4D97-AF65-F5344CB8AC3E}">
        <p14:creationId xmlns:p14="http://schemas.microsoft.com/office/powerpoint/2010/main" val="105612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4</a:t>
            </a:fld>
            <a:endParaRPr lang="en-US"/>
          </a:p>
        </p:txBody>
      </p:sp>
    </p:spTree>
    <p:extLst>
      <p:ext uri="{BB962C8B-B14F-4D97-AF65-F5344CB8AC3E}">
        <p14:creationId xmlns:p14="http://schemas.microsoft.com/office/powerpoint/2010/main" val="271628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5</a:t>
            </a:fld>
            <a:endParaRPr lang="en-US"/>
          </a:p>
        </p:txBody>
      </p:sp>
    </p:spTree>
    <p:extLst>
      <p:ext uri="{BB962C8B-B14F-4D97-AF65-F5344CB8AC3E}">
        <p14:creationId xmlns:p14="http://schemas.microsoft.com/office/powerpoint/2010/main" val="348985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Hancock</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6</a:t>
            </a:fld>
            <a:endParaRPr lang="en-US"/>
          </a:p>
        </p:txBody>
      </p:sp>
    </p:spTree>
    <p:extLst>
      <p:ext uri="{BB962C8B-B14F-4D97-AF65-F5344CB8AC3E}">
        <p14:creationId xmlns:p14="http://schemas.microsoft.com/office/powerpoint/2010/main" val="276559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7</a:t>
            </a:fld>
            <a:endParaRPr lang="en-US"/>
          </a:p>
        </p:txBody>
      </p:sp>
    </p:spTree>
    <p:extLst>
      <p:ext uri="{BB962C8B-B14F-4D97-AF65-F5344CB8AC3E}">
        <p14:creationId xmlns:p14="http://schemas.microsoft.com/office/powerpoint/2010/main" val="348681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8</a:t>
            </a:fld>
            <a:endParaRPr lang="en-US"/>
          </a:p>
        </p:txBody>
      </p:sp>
    </p:spTree>
    <p:extLst>
      <p:ext uri="{BB962C8B-B14F-4D97-AF65-F5344CB8AC3E}">
        <p14:creationId xmlns:p14="http://schemas.microsoft.com/office/powerpoint/2010/main" val="212738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Presenting: Huron</a:t>
            </a:r>
          </a:p>
          <a:p>
            <a:endParaRPr lang="en-US" dirty="0"/>
          </a:p>
        </p:txBody>
      </p:sp>
      <p:sp>
        <p:nvSpPr>
          <p:cNvPr id="4" name="Slide Number Placeholder 3"/>
          <p:cNvSpPr>
            <a:spLocks noGrp="1"/>
          </p:cNvSpPr>
          <p:nvPr>
            <p:ph type="sldNum" sz="quarter" idx="5"/>
          </p:nvPr>
        </p:nvSpPr>
        <p:spPr/>
        <p:txBody>
          <a:bodyPr/>
          <a:lstStyle/>
          <a:p>
            <a:fld id="{363CF974-99A4-4753-9503-150329BA62E8}" type="slidenum">
              <a:rPr lang="en-US" smtClean="0"/>
              <a:t>9</a:t>
            </a:fld>
            <a:endParaRPr lang="en-US"/>
          </a:p>
        </p:txBody>
      </p:sp>
    </p:spTree>
    <p:extLst>
      <p:ext uri="{BB962C8B-B14F-4D97-AF65-F5344CB8AC3E}">
        <p14:creationId xmlns:p14="http://schemas.microsoft.com/office/powerpoint/2010/main" val="353120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codes.ohio.gov/ohio-revised-code/section-307.642"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codes.ohio.gov/ohio-revised-code/section-307.641" TargetMode="External"/><Relationship Id="rId11"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codes.ohio.gov/ohio-revised-code/chapter-4731" TargetMode="External"/><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codes.ohio.gov/ohio-revised-code/section-307.642" TargetMode="External"/><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codes.ohio.gov/ohio-revised-code/section-307.645" TargetMode="External"/><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sv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codes.ohio.gov/ohio-revised-code/section-section-307.648" TargetMode="External"/><Relationship Id="rId4" Type="http://schemas.openxmlformats.org/officeDocument/2006/relationships/image" Target="../media/image3.png"/><Relationship Id="rId9" Type="http://schemas.openxmlformats.org/officeDocument/2006/relationships/image" Target="../media/image9.sv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nmarks@huroncohealth.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mailto:ksommers@hancockph.com"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1469722" y="9076854"/>
            <a:ext cx="13191464" cy="1245783"/>
            <a:chOff x="0" y="0"/>
            <a:chExt cx="3474295" cy="328107"/>
          </a:xfrm>
        </p:grpSpPr>
        <p:sp>
          <p:nvSpPr>
            <p:cNvPr id="3" name="Freeform 3"/>
            <p:cNvSpPr/>
            <p:nvPr/>
          </p:nvSpPr>
          <p:spPr>
            <a:xfrm>
              <a:off x="0" y="0"/>
              <a:ext cx="3474295" cy="328107"/>
            </a:xfrm>
            <a:custGeom>
              <a:avLst/>
              <a:gdLst/>
              <a:ahLst/>
              <a:cxnLst/>
              <a:rect l="l" t="t" r="r" b="b"/>
              <a:pathLst>
                <a:path w="3474295" h="328107">
                  <a:moveTo>
                    <a:pt x="0" y="0"/>
                  </a:moveTo>
                  <a:lnTo>
                    <a:pt x="3474295" y="0"/>
                  </a:lnTo>
                  <a:lnTo>
                    <a:pt x="3474295" y="328107"/>
                  </a:lnTo>
                  <a:lnTo>
                    <a:pt x="0" y="328107"/>
                  </a:lnTo>
                  <a:close/>
                </a:path>
              </a:pathLst>
            </a:custGeom>
            <a:solidFill>
              <a:srgbClr val="FFFFFF"/>
            </a:solidFill>
          </p:spPr>
          <p:txBody>
            <a:bodyPr/>
            <a:lstStyle/>
            <a:p>
              <a:endParaRPr lang="en-US"/>
            </a:p>
          </p:txBody>
        </p:sp>
        <p:sp>
          <p:nvSpPr>
            <p:cNvPr id="4" name="TextBox 4"/>
            <p:cNvSpPr txBox="1"/>
            <p:nvPr/>
          </p:nvSpPr>
          <p:spPr>
            <a:xfrm>
              <a:off x="0" y="-38100"/>
              <a:ext cx="3474295" cy="366207"/>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8880021" y="-630447"/>
            <a:ext cx="9407979" cy="11965633"/>
          </a:xfrm>
          <a:custGeom>
            <a:avLst/>
            <a:gdLst/>
            <a:ahLst/>
            <a:cxnLst/>
            <a:rect l="l" t="t" r="r" b="b"/>
            <a:pathLst>
              <a:path w="9407979" h="11965633">
                <a:moveTo>
                  <a:pt x="0" y="0"/>
                </a:moveTo>
                <a:lnTo>
                  <a:pt x="9407979" y="0"/>
                </a:lnTo>
                <a:lnTo>
                  <a:pt x="9407979" y="11965633"/>
                </a:lnTo>
                <a:lnTo>
                  <a:pt x="0" y="11965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8"/>
          <p:cNvSpPr txBox="1"/>
          <p:nvPr/>
        </p:nvSpPr>
        <p:spPr>
          <a:xfrm>
            <a:off x="-1120174" y="6682833"/>
            <a:ext cx="7996836" cy="855340"/>
          </a:xfrm>
          <a:prstGeom prst="rect">
            <a:avLst/>
          </a:prstGeom>
        </p:spPr>
        <p:txBody>
          <a:bodyPr lIns="50800" tIns="50800" rIns="50800" bIns="50800" rtlCol="0" anchor="ctr"/>
          <a:lstStyle/>
          <a:p>
            <a:pPr algn="ctr">
              <a:lnSpc>
                <a:spcPts val="2659"/>
              </a:lnSpc>
            </a:pPr>
            <a:endParaRPr/>
          </a:p>
        </p:txBody>
      </p:sp>
      <p:sp>
        <p:nvSpPr>
          <p:cNvPr id="9" name="Freeform 9"/>
          <p:cNvSpPr/>
          <p:nvPr/>
        </p:nvSpPr>
        <p:spPr>
          <a:xfrm>
            <a:off x="3181862" y="9076854"/>
            <a:ext cx="3279901" cy="1131566"/>
          </a:xfrm>
          <a:custGeom>
            <a:avLst/>
            <a:gdLst/>
            <a:ahLst/>
            <a:cxnLst/>
            <a:rect l="l" t="t" r="r" b="b"/>
            <a:pathLst>
              <a:path w="3279901" h="1131566">
                <a:moveTo>
                  <a:pt x="0" y="0"/>
                </a:moveTo>
                <a:lnTo>
                  <a:pt x="3279900" y="0"/>
                </a:lnTo>
                <a:lnTo>
                  <a:pt x="3279900" y="1131566"/>
                </a:lnTo>
                <a:lnTo>
                  <a:pt x="0" y="1131566"/>
                </a:lnTo>
                <a:lnTo>
                  <a:pt x="0" y="0"/>
                </a:lnTo>
                <a:close/>
              </a:path>
            </a:pathLst>
          </a:custGeom>
          <a:blipFill>
            <a:blip r:embed="rId5"/>
            <a:stretch>
              <a:fillRect/>
            </a:stretch>
          </a:blipFill>
        </p:spPr>
        <p:txBody>
          <a:bodyPr/>
          <a:lstStyle/>
          <a:p>
            <a:endParaRPr lang="en-US"/>
          </a:p>
        </p:txBody>
      </p:sp>
      <p:sp>
        <p:nvSpPr>
          <p:cNvPr id="10" name="Freeform 10"/>
          <p:cNvSpPr/>
          <p:nvPr/>
        </p:nvSpPr>
        <p:spPr>
          <a:xfrm>
            <a:off x="821071" y="9258300"/>
            <a:ext cx="1883880" cy="785694"/>
          </a:xfrm>
          <a:custGeom>
            <a:avLst/>
            <a:gdLst/>
            <a:ahLst/>
            <a:cxnLst/>
            <a:rect l="l" t="t" r="r" b="b"/>
            <a:pathLst>
              <a:path w="1883880" h="785694">
                <a:moveTo>
                  <a:pt x="0" y="0"/>
                </a:moveTo>
                <a:lnTo>
                  <a:pt x="1883879" y="0"/>
                </a:lnTo>
                <a:lnTo>
                  <a:pt x="1883879" y="785694"/>
                </a:lnTo>
                <a:lnTo>
                  <a:pt x="0" y="785694"/>
                </a:lnTo>
                <a:lnTo>
                  <a:pt x="0" y="0"/>
                </a:lnTo>
                <a:close/>
              </a:path>
            </a:pathLst>
          </a:custGeom>
          <a:blipFill>
            <a:blip r:embed="rId6"/>
            <a:stretch>
              <a:fillRect/>
            </a:stretch>
          </a:blipFill>
        </p:spPr>
        <p:txBody>
          <a:bodyPr/>
          <a:lstStyle/>
          <a:p>
            <a:endParaRPr lang="en-US"/>
          </a:p>
        </p:txBody>
      </p:sp>
      <p:sp>
        <p:nvSpPr>
          <p:cNvPr id="11" name="Freeform 11"/>
          <p:cNvSpPr/>
          <p:nvPr/>
        </p:nvSpPr>
        <p:spPr>
          <a:xfrm>
            <a:off x="6876662" y="9355497"/>
            <a:ext cx="2947286" cy="692612"/>
          </a:xfrm>
          <a:custGeom>
            <a:avLst/>
            <a:gdLst/>
            <a:ahLst/>
            <a:cxnLst/>
            <a:rect l="l" t="t" r="r" b="b"/>
            <a:pathLst>
              <a:path w="2947286" h="692612">
                <a:moveTo>
                  <a:pt x="0" y="0"/>
                </a:moveTo>
                <a:lnTo>
                  <a:pt x="2947285" y="0"/>
                </a:lnTo>
                <a:lnTo>
                  <a:pt x="2947285" y="692612"/>
                </a:lnTo>
                <a:lnTo>
                  <a:pt x="0" y="692612"/>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682990" y="1444661"/>
            <a:ext cx="9511057" cy="3693319"/>
          </a:xfrm>
          <a:prstGeom prst="rect">
            <a:avLst/>
          </a:prstGeom>
        </p:spPr>
        <p:txBody>
          <a:bodyPr lIns="0" tIns="0" rIns="0" bIns="0" rtlCol="0" anchor="t">
            <a:spAutoFit/>
          </a:bodyPr>
          <a:lstStyle/>
          <a:p>
            <a:pPr algn="l"/>
            <a:r>
              <a:rPr lang="en-US" sz="8000" dirty="0">
                <a:solidFill>
                  <a:srgbClr val="FFFFFF"/>
                </a:solidFill>
                <a:latin typeface="Montserrat Ultra-Bold"/>
                <a:ea typeface="Montserrat Ultra-Bold"/>
                <a:cs typeface="Montserrat Ultra-Bold"/>
                <a:sym typeface="Montserrat Ultra-Bold"/>
              </a:rPr>
              <a:t>Best Practices for Gaining Stakeholder Buy-In</a:t>
            </a:r>
          </a:p>
        </p:txBody>
      </p:sp>
      <p:grpSp>
        <p:nvGrpSpPr>
          <p:cNvPr id="13" name="Group 13"/>
          <p:cNvGrpSpPr/>
          <p:nvPr/>
        </p:nvGrpSpPr>
        <p:grpSpPr>
          <a:xfrm>
            <a:off x="10918640" y="2918225"/>
            <a:ext cx="6993848" cy="7005505"/>
            <a:chOff x="0" y="0"/>
            <a:chExt cx="9325131" cy="9340673"/>
          </a:xfrm>
        </p:grpSpPr>
        <p:sp>
          <p:nvSpPr>
            <p:cNvPr id="14" name="Freeform 14"/>
            <p:cNvSpPr/>
            <p:nvPr/>
          </p:nvSpPr>
          <p:spPr>
            <a:xfrm>
              <a:off x="0" y="0"/>
              <a:ext cx="9325131" cy="9340673"/>
            </a:xfrm>
            <a:custGeom>
              <a:avLst/>
              <a:gdLst/>
              <a:ahLst/>
              <a:cxnLst/>
              <a:rect l="l" t="t" r="r" b="b"/>
              <a:pathLst>
                <a:path w="9325131" h="9340673">
                  <a:moveTo>
                    <a:pt x="0" y="0"/>
                  </a:moveTo>
                  <a:lnTo>
                    <a:pt x="9325131" y="0"/>
                  </a:lnTo>
                  <a:lnTo>
                    <a:pt x="9325131" y="9340673"/>
                  </a:lnTo>
                  <a:lnTo>
                    <a:pt x="0" y="93406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140838" y="2813545"/>
              <a:ext cx="9043455" cy="1921734"/>
            </a:xfrm>
            <a:custGeom>
              <a:avLst/>
              <a:gdLst/>
              <a:ahLst/>
              <a:cxnLst/>
              <a:rect l="l" t="t" r="r" b="b"/>
              <a:pathLst>
                <a:path w="9043455" h="1921734">
                  <a:moveTo>
                    <a:pt x="0" y="0"/>
                  </a:moveTo>
                  <a:lnTo>
                    <a:pt x="9043455" y="0"/>
                  </a:lnTo>
                  <a:lnTo>
                    <a:pt x="9043455" y="1921734"/>
                  </a:lnTo>
                  <a:lnTo>
                    <a:pt x="0" y="192173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TextBox 16"/>
            <p:cNvSpPr txBox="1"/>
            <p:nvPr/>
          </p:nvSpPr>
          <p:spPr>
            <a:xfrm>
              <a:off x="350629" y="4893739"/>
              <a:ext cx="8623874" cy="3362728"/>
            </a:xfrm>
            <a:prstGeom prst="rect">
              <a:avLst/>
            </a:prstGeom>
          </p:spPr>
          <p:txBody>
            <a:bodyPr lIns="0" tIns="0" rIns="0" bIns="0" rtlCol="0" anchor="t">
              <a:spAutoFit/>
            </a:bodyPr>
            <a:lstStyle/>
            <a:p>
              <a:pPr algn="ctr">
                <a:lnSpc>
                  <a:spcPts val="6551"/>
                </a:lnSpc>
              </a:pPr>
              <a:r>
                <a:rPr lang="en-US" sz="5849" spc="175">
                  <a:solidFill>
                    <a:srgbClr val="FFFFFF"/>
                  </a:solidFill>
                  <a:latin typeface="Bebas Neue Bold"/>
                  <a:ea typeface="Bebas Neue Bold"/>
                  <a:cs typeface="Bebas Neue Bold"/>
                  <a:sym typeface="Bebas Neue Bold"/>
                </a:rPr>
                <a:t>OHIO SUICIDE FATALITY REVIEW BEST PRACTICES SUMMIT</a:t>
              </a:r>
            </a:p>
          </p:txBody>
        </p:sp>
        <p:sp>
          <p:nvSpPr>
            <p:cNvPr id="17" name="TextBox 17"/>
            <p:cNvSpPr txBox="1"/>
            <p:nvPr/>
          </p:nvSpPr>
          <p:spPr>
            <a:xfrm>
              <a:off x="1806067" y="1243659"/>
              <a:ext cx="5712994" cy="661763"/>
            </a:xfrm>
            <a:prstGeom prst="rect">
              <a:avLst/>
            </a:prstGeom>
          </p:spPr>
          <p:txBody>
            <a:bodyPr lIns="0" tIns="0" rIns="0" bIns="0" rtlCol="0" anchor="t">
              <a:spAutoFit/>
            </a:bodyPr>
            <a:lstStyle/>
            <a:p>
              <a:pPr algn="ctr">
                <a:lnSpc>
                  <a:spcPts val="4122"/>
                </a:lnSpc>
              </a:pPr>
              <a:r>
                <a:rPr lang="en-US" sz="3195" dirty="0">
                  <a:solidFill>
                    <a:srgbClr val="145DA0"/>
                  </a:solidFill>
                  <a:latin typeface="Montserrat Bold"/>
                  <a:ea typeface="Montserrat Bold"/>
                  <a:cs typeface="Montserrat Bold"/>
                  <a:sym typeface="Montserrat Bold"/>
                </a:rPr>
                <a:t>NOVEMBER 12, 2024</a:t>
              </a:r>
            </a:p>
          </p:txBody>
        </p:sp>
        <p:sp>
          <p:nvSpPr>
            <p:cNvPr id="18" name="TextBox 18"/>
            <p:cNvSpPr txBox="1"/>
            <p:nvPr/>
          </p:nvSpPr>
          <p:spPr>
            <a:xfrm>
              <a:off x="1947548" y="2208129"/>
              <a:ext cx="5407988" cy="664029"/>
            </a:xfrm>
            <a:prstGeom prst="rect">
              <a:avLst/>
            </a:prstGeom>
          </p:spPr>
          <p:txBody>
            <a:bodyPr lIns="0" tIns="0" rIns="0" bIns="0" rtlCol="0" anchor="t">
              <a:spAutoFit/>
            </a:bodyPr>
            <a:lstStyle/>
            <a:p>
              <a:pPr algn="ctr">
                <a:lnSpc>
                  <a:spcPts val="4126"/>
                </a:lnSpc>
              </a:pPr>
              <a:r>
                <a:rPr lang="en-US" sz="3199" dirty="0">
                  <a:solidFill>
                    <a:srgbClr val="145DA0"/>
                  </a:solidFill>
                  <a:latin typeface="Montserrat"/>
                  <a:ea typeface="Montserrat"/>
                  <a:cs typeface="Montserrat"/>
                  <a:sym typeface="Montserrat"/>
                </a:rPr>
                <a:t>COLUMBUS, OHIO</a:t>
              </a:r>
            </a:p>
          </p:txBody>
        </p:sp>
      </p:grpSp>
      <p:sp>
        <p:nvSpPr>
          <p:cNvPr id="22" name="TextBox 22"/>
          <p:cNvSpPr txBox="1"/>
          <p:nvPr/>
        </p:nvSpPr>
        <p:spPr>
          <a:xfrm>
            <a:off x="821071" y="6090427"/>
            <a:ext cx="9084929" cy="1184812"/>
          </a:xfrm>
          <a:prstGeom prst="rect">
            <a:avLst/>
          </a:prstGeom>
        </p:spPr>
        <p:txBody>
          <a:bodyPr wrap="square" lIns="0" tIns="0" rIns="0" bIns="0" rtlCol="0" anchor="t">
            <a:spAutoFit/>
          </a:bodyPr>
          <a:lstStyle/>
          <a:p>
            <a:pPr algn="l">
              <a:lnSpc>
                <a:spcPts val="4754"/>
              </a:lnSpc>
              <a:spcBef>
                <a:spcPct val="0"/>
              </a:spcBef>
            </a:pPr>
            <a:r>
              <a:rPr lang="en-US" sz="3396" b="1" spc="118" dirty="0">
                <a:solidFill>
                  <a:srgbClr val="F9F9F9"/>
                </a:solidFill>
                <a:latin typeface="Montserrat Medium"/>
                <a:ea typeface="Montserrat Medium"/>
                <a:cs typeface="Montserrat Medium"/>
                <a:sym typeface="Montserrat Medium"/>
              </a:rPr>
              <a:t>Kalynn Sommers, OCPRS</a:t>
            </a:r>
          </a:p>
          <a:p>
            <a:pPr algn="l">
              <a:lnSpc>
                <a:spcPts val="4754"/>
              </a:lnSpc>
              <a:spcBef>
                <a:spcPct val="0"/>
              </a:spcBef>
            </a:pPr>
            <a:r>
              <a:rPr lang="en-US" sz="3396" b="1" spc="118" dirty="0">
                <a:solidFill>
                  <a:srgbClr val="F9F9F9"/>
                </a:solidFill>
                <a:latin typeface="Montserrat Medium"/>
                <a:ea typeface="Montserrat Medium"/>
                <a:cs typeface="Montserrat Medium"/>
                <a:sym typeface="Montserrat Medium"/>
              </a:rPr>
              <a:t>Nicole Marks, MPH</a:t>
            </a:r>
            <a:endParaRPr lang="en-US" sz="3396" spc="118" dirty="0">
              <a:solidFill>
                <a:srgbClr val="F9F9F9"/>
              </a:solidFill>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18220-B2CC-9F51-BC2B-2D88C57B10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D1CFB00-58B1-7D6F-D599-250AA55AF277}"/>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16E84988-3B87-C4FE-C6E6-7C5F3AC07B75}"/>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368070D3-436C-A743-6F2F-46449180D0C8}"/>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FB8C5BA7-4718-E03C-806F-E6E55984EDC0}"/>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630260A3-5BAB-7684-9F08-A8C7061100FE}"/>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02A9FC7B-7BCA-97F5-7489-EAD47DEC34D9}"/>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5D0E678E-278B-F0B7-EEBF-D88E69858F43}"/>
              </a:ext>
            </a:extLst>
          </p:cNvPr>
          <p:cNvSpPr txBox="1"/>
          <p:nvPr/>
        </p:nvSpPr>
        <p:spPr>
          <a:xfrm>
            <a:off x="1028699" y="933450"/>
            <a:ext cx="15947835" cy="1753685"/>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Huron County Drug Overdose &amp; Suicide Fatality Review Committee</a:t>
            </a:r>
          </a:p>
        </p:txBody>
      </p:sp>
      <p:sp>
        <p:nvSpPr>
          <p:cNvPr id="12" name="TextBox 12">
            <a:extLst>
              <a:ext uri="{FF2B5EF4-FFF2-40B4-BE49-F238E27FC236}">
                <a16:creationId xmlns:a16="http://schemas.microsoft.com/office/drawing/2014/main" id="{A78E7E8F-2356-C067-4346-B115B9D6E2FA}"/>
              </a:ext>
            </a:extLst>
          </p:cNvPr>
          <p:cNvSpPr txBox="1"/>
          <p:nvPr/>
        </p:nvSpPr>
        <p:spPr>
          <a:xfrm>
            <a:off x="909924" y="2831796"/>
            <a:ext cx="15947836" cy="5324150"/>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Quarterly</a:t>
            </a:r>
            <a:r>
              <a:rPr lang="en-US" sz="2699" dirty="0">
                <a:solidFill>
                  <a:srgbClr val="000000"/>
                </a:solidFill>
                <a:latin typeface="Montserrat"/>
                <a:ea typeface="Montserrat"/>
                <a:cs typeface="Montserrat"/>
                <a:sym typeface="Montserrat"/>
              </a:rPr>
              <a:t> meeting cadence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Review suicide and overdose-related deaths that occurred two quarters prior (example: April, May and June cases are reviewed in October)</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Having this build-in delay allows members time to investigate deaths and collect needed information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All Huron County resident suicide/overdose deaths that occur in Huron County are reviewed by the Committee (excluding cases with ongoing investigations, these could be reviewed later) </a:t>
            </a:r>
          </a:p>
          <a:p>
            <a:pPr marL="1040073" lvl="2" indent="-291437">
              <a:lnSpc>
                <a:spcPts val="3779"/>
              </a:lnSpc>
              <a:buFont typeface="Arial"/>
              <a:buChar char="•"/>
            </a:pPr>
            <a:r>
              <a:rPr lang="en-US" sz="2699" b="1" dirty="0">
                <a:solidFill>
                  <a:srgbClr val="000000"/>
                </a:solidFill>
                <a:latin typeface="Montserrat"/>
                <a:ea typeface="Montserrat"/>
                <a:cs typeface="Montserrat"/>
                <a:sym typeface="Montserrat"/>
              </a:rPr>
              <a:t>2022</a:t>
            </a:r>
            <a:r>
              <a:rPr lang="en-US" sz="2699" dirty="0">
                <a:solidFill>
                  <a:srgbClr val="000000"/>
                </a:solidFill>
                <a:latin typeface="Montserrat"/>
                <a:ea typeface="Montserrat"/>
                <a:cs typeface="Montserrat"/>
                <a:sym typeface="Montserrat"/>
              </a:rPr>
              <a:t> – 9 cases reviewed (two meetings – July &amp; October) </a:t>
            </a:r>
          </a:p>
          <a:p>
            <a:pPr marL="1040073" lvl="2" indent="-291437">
              <a:lnSpc>
                <a:spcPts val="3779"/>
              </a:lnSpc>
              <a:buFont typeface="Arial"/>
              <a:buChar char="•"/>
            </a:pPr>
            <a:r>
              <a:rPr lang="en-US" sz="2699" b="1" dirty="0">
                <a:solidFill>
                  <a:srgbClr val="000000"/>
                </a:solidFill>
                <a:latin typeface="Montserrat"/>
                <a:ea typeface="Montserrat"/>
                <a:cs typeface="Montserrat"/>
                <a:sym typeface="Montserrat"/>
              </a:rPr>
              <a:t>2023</a:t>
            </a:r>
            <a:r>
              <a:rPr lang="en-US" sz="2699" dirty="0">
                <a:solidFill>
                  <a:srgbClr val="000000"/>
                </a:solidFill>
                <a:latin typeface="Montserrat"/>
                <a:ea typeface="Montserrat"/>
                <a:cs typeface="Montserrat"/>
                <a:sym typeface="Montserrat"/>
              </a:rPr>
              <a:t> – 23 cases reviewed</a:t>
            </a:r>
          </a:p>
          <a:p>
            <a:pPr marL="1040073" lvl="2" indent="-291437">
              <a:lnSpc>
                <a:spcPts val="3779"/>
              </a:lnSpc>
              <a:buFont typeface="Arial"/>
              <a:buChar char="•"/>
            </a:pPr>
            <a:r>
              <a:rPr lang="en-US" sz="2699" b="1" dirty="0">
                <a:solidFill>
                  <a:srgbClr val="000000"/>
                </a:solidFill>
                <a:latin typeface="Montserrat"/>
                <a:ea typeface="Montserrat"/>
                <a:cs typeface="Montserrat"/>
                <a:sym typeface="Montserrat"/>
              </a:rPr>
              <a:t>2024</a:t>
            </a:r>
            <a:r>
              <a:rPr lang="en-US" sz="2699" dirty="0">
                <a:solidFill>
                  <a:srgbClr val="000000"/>
                </a:solidFill>
                <a:latin typeface="Montserrat"/>
                <a:ea typeface="Montserrat"/>
                <a:cs typeface="Montserrat"/>
                <a:sym typeface="Montserrat"/>
              </a:rPr>
              <a:t> – 15 cases reviewed (count includes January, April, July meetings)</a:t>
            </a:r>
          </a:p>
        </p:txBody>
      </p:sp>
      <p:sp>
        <p:nvSpPr>
          <p:cNvPr id="13" name="AutoShape 13">
            <a:extLst>
              <a:ext uri="{FF2B5EF4-FFF2-40B4-BE49-F238E27FC236}">
                <a16:creationId xmlns:a16="http://schemas.microsoft.com/office/drawing/2014/main" id="{21E159D6-3157-6369-A97E-77E9338869DA}"/>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E8719BB4-F789-F168-292F-F608ED3F2ADE}"/>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2E330003-40A1-B949-DC06-B42D9DEC790D}"/>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1EB094C8-2190-6BF1-C496-84AE1A50278D}"/>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7F3C9E4F-168B-D20D-B1AA-A4C641BFD155}"/>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CE34F17B-1332-945D-C938-B684166BABA1}"/>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34280E9D-D167-7A66-1852-E15A1143E616}"/>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82949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085B-57FE-5F2E-0DA5-63F3C5BBCBA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6A3299-2DB9-9EBF-8413-A23DE1747562}"/>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27909F5A-9978-B2E8-0A66-3DC310AEBD8C}"/>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4FD152D7-8277-F856-F793-E97ED273BF7B}"/>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C2789DB-C14A-6766-74B9-1183FDDEB486}"/>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BABC0A1-0994-5D72-5FAD-0D4100F36B4F}"/>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70585F34-9FAF-E517-F2BC-6FE208B460F6}"/>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3" name="AutoShape 13">
            <a:extLst>
              <a:ext uri="{FF2B5EF4-FFF2-40B4-BE49-F238E27FC236}">
                <a16:creationId xmlns:a16="http://schemas.microsoft.com/office/drawing/2014/main" id="{B93AD87D-828F-E422-E30D-C03C26C22B4E}"/>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B143B1BF-6DC7-29D3-44D4-687CBF526CFF}"/>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AB41BD9A-AC51-B923-BDAE-BC88CDDB6397}"/>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233D97E8-D6A7-9A78-2368-758199FBCA90}"/>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7D3A7C3F-3834-39F4-11F4-9B3C5A55CDDF}"/>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417AE6E3-D6E8-BF06-722C-4F94A18DBCD0}"/>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90CD703F-B620-EEDB-91DD-0D926C9E150A}"/>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1" name="Text Placeholder 20">
            <a:extLst>
              <a:ext uri="{FF2B5EF4-FFF2-40B4-BE49-F238E27FC236}">
                <a16:creationId xmlns:a16="http://schemas.microsoft.com/office/drawing/2014/main" id="{7132E9E6-4E7B-47B4-1BA8-F25FCDC4C33B}"/>
              </a:ext>
            </a:extLst>
          </p:cNvPr>
          <p:cNvSpPr>
            <a:spLocks noGrp="1"/>
          </p:cNvSpPr>
          <p:nvPr>
            <p:ph type="body" idx="1"/>
          </p:nvPr>
        </p:nvSpPr>
        <p:spPr>
          <a:xfrm>
            <a:off x="722313" y="3719513"/>
            <a:ext cx="7772400" cy="1500187"/>
          </a:xfrm>
        </p:spPr>
        <p:txBody>
          <a:bodyPr>
            <a:normAutofit fontScale="85000" lnSpcReduction="10000"/>
          </a:bodyPr>
          <a:lstStyle/>
          <a:p>
            <a:r>
              <a:rPr lang="en-US" sz="9600" dirty="0">
                <a:solidFill>
                  <a:srgbClr val="145DA0"/>
                </a:solidFill>
                <a:latin typeface="Montserrat Ultra-Bold"/>
                <a:ea typeface="Montserrat Ultra-Bold"/>
                <a:cs typeface="Montserrat Ultra-Bold"/>
                <a:sym typeface="Montserrat Ultra-Bold"/>
              </a:rPr>
              <a:t>SFR Membership</a:t>
            </a:r>
          </a:p>
        </p:txBody>
      </p:sp>
    </p:spTree>
    <p:extLst>
      <p:ext uri="{BB962C8B-B14F-4D97-AF65-F5344CB8AC3E}">
        <p14:creationId xmlns:p14="http://schemas.microsoft.com/office/powerpoint/2010/main" val="129392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1712-4AED-2979-D17D-1241251F5B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2645242-5409-06D0-4112-CD281A647573}"/>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2494B7F6-92D5-6D25-BD6A-EBDE770EC20B}"/>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AAD4BE69-A0A0-7DE8-2AF9-8EFE5FC5E124}"/>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2D77860-7AF6-CE29-1B07-88EA8C8F88EC}"/>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A7C07C0A-83E8-43B9-3FCA-3AC1CB9647F0}"/>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706C47B5-139F-2EDF-F619-936A2B4E385D}"/>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969F7E41-6EB0-A952-4EEE-F68ADCEE65F2}"/>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Required SFR Members</a:t>
            </a:r>
          </a:p>
        </p:txBody>
      </p:sp>
      <p:sp>
        <p:nvSpPr>
          <p:cNvPr id="12" name="TextBox 12">
            <a:extLst>
              <a:ext uri="{FF2B5EF4-FFF2-40B4-BE49-F238E27FC236}">
                <a16:creationId xmlns:a16="http://schemas.microsoft.com/office/drawing/2014/main" id="{CA22955F-2F27-B3B1-5E25-C9C19AD7F7E1}"/>
              </a:ext>
            </a:extLst>
          </p:cNvPr>
          <p:cNvSpPr txBox="1"/>
          <p:nvPr/>
        </p:nvSpPr>
        <p:spPr>
          <a:xfrm>
            <a:off x="875805" y="1941141"/>
            <a:ext cx="15947836" cy="2878096"/>
          </a:xfrm>
          <a:prstGeom prst="rect">
            <a:avLst/>
          </a:prstGeom>
        </p:spPr>
        <p:txBody>
          <a:bodyPr wrap="square" lIns="0" tIns="0" rIns="0" bIns="0" rtlCol="0" anchor="t">
            <a:spAutoFit/>
          </a:bodyPr>
          <a:lstStyle/>
          <a:p>
            <a:pPr marL="582873" lvl="1" indent="-291437" algn="l">
              <a:lnSpc>
                <a:spcPts val="3779"/>
              </a:lnSpc>
              <a:buFont typeface="Arial"/>
              <a:buChar char="•"/>
            </a:pPr>
            <a:r>
              <a:rPr lang="en-US" sz="2400" dirty="0">
                <a:solidFill>
                  <a:srgbClr val="000000"/>
                </a:solidFill>
                <a:latin typeface="Montserrat"/>
                <a:ea typeface="Montserrat"/>
                <a:cs typeface="Montserrat"/>
                <a:sym typeface="Montserrat"/>
              </a:rPr>
              <a:t>There are clear requirements in the Ohio Revised Code (ORC) that govern the establishment of a SFR committee and the allowance of hybrid committees. See ORC </a:t>
            </a:r>
            <a:r>
              <a:rPr lang="en-US" sz="2400" dirty="0">
                <a:solidFill>
                  <a:srgbClr val="000000"/>
                </a:solidFill>
                <a:latin typeface="Montserrat"/>
                <a:ea typeface="Montserrat"/>
                <a:cs typeface="Montserrat"/>
                <a:sym typeface="Montserrat"/>
                <a:hlinkClick r:id="rId6"/>
              </a:rPr>
              <a:t>307.641</a:t>
            </a:r>
            <a:r>
              <a:rPr lang="en-US" sz="2400" dirty="0">
                <a:solidFill>
                  <a:srgbClr val="000000"/>
                </a:solidFill>
                <a:latin typeface="Montserrat"/>
                <a:ea typeface="Montserrat"/>
                <a:cs typeface="Montserrat"/>
                <a:sym typeface="Montserrat"/>
              </a:rPr>
              <a:t> &amp; ORC </a:t>
            </a:r>
            <a:r>
              <a:rPr lang="en-US" sz="2400" dirty="0">
                <a:solidFill>
                  <a:srgbClr val="000000"/>
                </a:solidFill>
                <a:latin typeface="Montserrat"/>
                <a:ea typeface="Montserrat"/>
                <a:cs typeface="Montserrat"/>
                <a:sym typeface="Montserrat"/>
                <a:hlinkClick r:id="rId7"/>
              </a:rPr>
              <a:t>307.642</a:t>
            </a:r>
            <a:r>
              <a:rPr lang="en-US" sz="2400"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This presentation speaks to a single-county SFR committee. Regional SFR committees are also allowable, see ORC 307.641 (Section B) for specifications.</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Both Hancock County and Huron County have established hybrid drug overdose and suicide fatality review committees.</a:t>
            </a:r>
          </a:p>
        </p:txBody>
      </p:sp>
      <p:sp>
        <p:nvSpPr>
          <p:cNvPr id="13" name="AutoShape 13">
            <a:extLst>
              <a:ext uri="{FF2B5EF4-FFF2-40B4-BE49-F238E27FC236}">
                <a16:creationId xmlns:a16="http://schemas.microsoft.com/office/drawing/2014/main" id="{EB639C3E-F654-FD2A-5765-D7EB566C5DB9}"/>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BA2DC434-C18D-CCA9-4F65-642F95D98881}"/>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5B67C8AC-8039-85BA-1507-B08C48206824}"/>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8B60B4DE-ECEF-BF80-74E7-6C4D7BF7A0A9}"/>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ECFF3330-B028-5704-D6CA-577D4BBB067B}"/>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9224F1F7-B997-9AB4-7805-909082791C95}"/>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EFCA5A3C-4BBB-530C-5A60-D3CB384C994A}"/>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971373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5458-A668-E024-0B53-CD4C83163B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BA77FBA-C836-F977-A6D1-EBA25F1FA7C2}"/>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E9AA1391-F409-7A28-CDB8-9594EF55E3C1}"/>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B511450E-D374-B48A-0F8A-9362ADAD70C9}"/>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CE04421-9453-3805-F22B-9E2668605E19}"/>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165AB3DB-13FC-39AE-F4A1-EB6D889A22E8}"/>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EC82C53D-0FFF-28D4-CD90-40E256B24A1A}"/>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3DE356F3-15CE-BE2C-E44B-8F88C03BD931}"/>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Required SFR Members</a:t>
            </a:r>
          </a:p>
        </p:txBody>
      </p:sp>
      <p:sp>
        <p:nvSpPr>
          <p:cNvPr id="12" name="TextBox 12">
            <a:extLst>
              <a:ext uri="{FF2B5EF4-FFF2-40B4-BE49-F238E27FC236}">
                <a16:creationId xmlns:a16="http://schemas.microsoft.com/office/drawing/2014/main" id="{265B713E-79C6-9904-6E17-21CBC9DD25AB}"/>
              </a:ext>
            </a:extLst>
          </p:cNvPr>
          <p:cNvSpPr txBox="1"/>
          <p:nvPr/>
        </p:nvSpPr>
        <p:spPr>
          <a:xfrm>
            <a:off x="875805" y="1941141"/>
            <a:ext cx="15947836" cy="5811463"/>
          </a:xfrm>
          <a:prstGeom prst="rect">
            <a:avLst/>
          </a:prstGeom>
        </p:spPr>
        <p:txBody>
          <a:bodyPr wrap="square" lIns="0" tIns="0" rIns="0" bIns="0" rtlCol="0" anchor="t">
            <a:spAutoFit/>
          </a:bodyPr>
          <a:lstStyle/>
          <a:p>
            <a:pPr marL="582873" lvl="1" indent="-291437" algn="l">
              <a:lnSpc>
                <a:spcPts val="3779"/>
              </a:lnSpc>
              <a:buFont typeface="Arial"/>
              <a:buChar char="•"/>
            </a:pPr>
            <a:r>
              <a:rPr lang="en-US" sz="2400" b="1" dirty="0">
                <a:solidFill>
                  <a:srgbClr val="000000"/>
                </a:solidFill>
                <a:latin typeface="Montserrat"/>
                <a:ea typeface="Montserrat"/>
                <a:cs typeface="Montserrat"/>
                <a:sym typeface="Montserrat"/>
              </a:rPr>
              <a:t>Health Commissioner </a:t>
            </a:r>
            <a:r>
              <a:rPr lang="en-US" sz="2400" dirty="0">
                <a:solidFill>
                  <a:srgbClr val="000000"/>
                </a:solidFill>
                <a:latin typeface="Montserrat"/>
                <a:ea typeface="Montserrat"/>
                <a:cs typeface="Montserrat"/>
                <a:sym typeface="Montserrat"/>
              </a:rPr>
              <a:t>– appointed by county commissioners to establish committee</a:t>
            </a:r>
          </a:p>
          <a:p>
            <a:pPr marL="582873" lvl="1" indent="-291437" algn="l">
              <a:lnSpc>
                <a:spcPts val="3779"/>
              </a:lnSpc>
              <a:buFont typeface="Arial"/>
              <a:buChar char="•"/>
            </a:pPr>
            <a:r>
              <a:rPr lang="en-US" sz="2400" dirty="0">
                <a:solidFill>
                  <a:srgbClr val="000000"/>
                </a:solidFill>
                <a:latin typeface="Montserrat"/>
                <a:ea typeface="Montserrat"/>
                <a:cs typeface="Montserrat"/>
                <a:sym typeface="Montserrat"/>
              </a:rPr>
              <a:t>Required: </a:t>
            </a:r>
          </a:p>
          <a:p>
            <a:pPr marL="1262986" lvl="2" indent="-514350">
              <a:lnSpc>
                <a:spcPts val="3779"/>
              </a:lnSpc>
              <a:buFont typeface="+mj-lt"/>
              <a:buAutoNum type="arabicPeriod"/>
            </a:pPr>
            <a:r>
              <a:rPr lang="en-US" sz="2400" dirty="0">
                <a:solidFill>
                  <a:srgbClr val="000000"/>
                </a:solidFill>
                <a:latin typeface="Montserrat"/>
                <a:ea typeface="Montserrat"/>
                <a:cs typeface="Montserrat"/>
                <a:sym typeface="Montserrat"/>
              </a:rPr>
              <a:t>Chief of police of a </a:t>
            </a:r>
            <a:r>
              <a:rPr lang="en-US" sz="2400" b="1" dirty="0">
                <a:solidFill>
                  <a:srgbClr val="000000"/>
                </a:solidFill>
                <a:latin typeface="Montserrat"/>
                <a:ea typeface="Montserrat"/>
                <a:cs typeface="Montserrat"/>
                <a:sym typeface="Montserrat"/>
              </a:rPr>
              <a:t>police department </a:t>
            </a:r>
            <a:r>
              <a:rPr lang="en-US" sz="2400" dirty="0">
                <a:solidFill>
                  <a:srgbClr val="000000"/>
                </a:solidFill>
                <a:latin typeface="Montserrat"/>
                <a:ea typeface="Montserrat"/>
                <a:cs typeface="Montserrat"/>
                <a:sym typeface="Montserrat"/>
              </a:rPr>
              <a:t>in the county or region </a:t>
            </a:r>
            <a:r>
              <a:rPr lang="en-US" sz="2400" b="1" dirty="0">
                <a:solidFill>
                  <a:srgbClr val="000000"/>
                </a:solidFill>
                <a:latin typeface="Montserrat"/>
                <a:ea typeface="Montserrat"/>
                <a:cs typeface="Montserrat"/>
                <a:sym typeface="Montserrat"/>
              </a:rPr>
              <a:t>or</a:t>
            </a:r>
            <a:r>
              <a:rPr lang="en-US" sz="2400" dirty="0">
                <a:solidFill>
                  <a:srgbClr val="000000"/>
                </a:solidFill>
                <a:latin typeface="Montserrat"/>
                <a:ea typeface="Montserrat"/>
                <a:cs typeface="Montserrat"/>
                <a:sym typeface="Montserrat"/>
              </a:rPr>
              <a:t> the </a:t>
            </a:r>
            <a:r>
              <a:rPr lang="en-US" sz="2400" b="1" dirty="0">
                <a:solidFill>
                  <a:srgbClr val="000000"/>
                </a:solidFill>
                <a:latin typeface="Montserrat"/>
                <a:ea typeface="Montserrat"/>
                <a:cs typeface="Montserrat"/>
                <a:sym typeface="Montserrat"/>
              </a:rPr>
              <a:t>county sheriff </a:t>
            </a:r>
            <a:r>
              <a:rPr lang="en-US" sz="2400" dirty="0">
                <a:solidFill>
                  <a:srgbClr val="000000"/>
                </a:solidFill>
                <a:latin typeface="Montserrat"/>
                <a:ea typeface="Montserrat"/>
                <a:cs typeface="Montserrat"/>
                <a:sym typeface="Montserrat"/>
              </a:rPr>
              <a:t>or a designee of the chief or sheriff</a:t>
            </a:r>
          </a:p>
          <a:p>
            <a:pPr marL="1262986" lvl="2" indent="-514350">
              <a:lnSpc>
                <a:spcPts val="3779"/>
              </a:lnSpc>
              <a:buFont typeface="+mj-lt"/>
              <a:buAutoNum type="arabicPeriod"/>
            </a:pPr>
            <a:r>
              <a:rPr lang="en-US" sz="2400" dirty="0">
                <a:solidFill>
                  <a:srgbClr val="000000"/>
                </a:solidFill>
                <a:latin typeface="Montserrat"/>
                <a:ea typeface="Montserrat"/>
                <a:cs typeface="Montserrat"/>
                <a:sym typeface="Montserrat"/>
              </a:rPr>
              <a:t>A </a:t>
            </a:r>
            <a:r>
              <a:rPr lang="en-US" sz="2400" b="1" dirty="0">
                <a:solidFill>
                  <a:srgbClr val="000000"/>
                </a:solidFill>
                <a:latin typeface="Montserrat"/>
                <a:ea typeface="Montserrat"/>
                <a:cs typeface="Montserrat"/>
                <a:sym typeface="Montserrat"/>
              </a:rPr>
              <a:t>public health official </a:t>
            </a:r>
            <a:r>
              <a:rPr lang="en-US" sz="2400" dirty="0">
                <a:solidFill>
                  <a:srgbClr val="000000"/>
                </a:solidFill>
                <a:latin typeface="Montserrat"/>
                <a:ea typeface="Montserrat"/>
                <a:cs typeface="Montserrat"/>
                <a:sym typeface="Montserrat"/>
              </a:rPr>
              <a:t>or the official’s designee</a:t>
            </a:r>
          </a:p>
          <a:p>
            <a:pPr marL="1262986" lvl="2" indent="-514350">
              <a:lnSpc>
                <a:spcPts val="3779"/>
              </a:lnSpc>
              <a:buFont typeface="+mj-lt"/>
              <a:buAutoNum type="arabicPeriod"/>
            </a:pPr>
            <a:r>
              <a:rPr lang="en-US" sz="2400" dirty="0">
                <a:solidFill>
                  <a:srgbClr val="000000"/>
                </a:solidFill>
                <a:latin typeface="Montserrat"/>
                <a:ea typeface="Montserrat"/>
                <a:cs typeface="Montserrat"/>
                <a:sym typeface="Montserrat"/>
              </a:rPr>
              <a:t>The </a:t>
            </a:r>
            <a:r>
              <a:rPr lang="en-US" sz="2400" b="1" dirty="0">
                <a:solidFill>
                  <a:srgbClr val="000000"/>
                </a:solidFill>
                <a:latin typeface="Montserrat"/>
                <a:ea typeface="Montserrat"/>
                <a:cs typeface="Montserrat"/>
                <a:sym typeface="Montserrat"/>
              </a:rPr>
              <a:t>executive director of a board of alcohol, drug addiction, and mental health services </a:t>
            </a:r>
            <a:r>
              <a:rPr lang="en-US" sz="2400" dirty="0">
                <a:solidFill>
                  <a:srgbClr val="000000"/>
                </a:solidFill>
                <a:latin typeface="Montserrat"/>
                <a:ea typeface="Montserrat"/>
                <a:cs typeface="Montserrat"/>
                <a:sym typeface="Montserrat"/>
              </a:rPr>
              <a:t>or the executive director’s designee</a:t>
            </a:r>
          </a:p>
          <a:p>
            <a:pPr marL="1262986" lvl="2" indent="-514350">
              <a:lnSpc>
                <a:spcPts val="3779"/>
              </a:lnSpc>
              <a:buFont typeface="+mj-lt"/>
              <a:buAutoNum type="arabicPeriod"/>
            </a:pPr>
            <a:r>
              <a:rPr lang="en-US" sz="2400" dirty="0">
                <a:solidFill>
                  <a:srgbClr val="000000"/>
                </a:solidFill>
                <a:latin typeface="Montserrat"/>
                <a:ea typeface="Montserrat"/>
                <a:cs typeface="Montserrat"/>
                <a:sym typeface="Montserrat"/>
              </a:rPr>
              <a:t>A </a:t>
            </a:r>
            <a:r>
              <a:rPr lang="en-US" sz="2400" b="1" dirty="0">
                <a:solidFill>
                  <a:srgbClr val="000000"/>
                </a:solidFill>
                <a:latin typeface="Montserrat"/>
                <a:ea typeface="Montserrat"/>
                <a:cs typeface="Montserrat"/>
                <a:sym typeface="Montserrat"/>
              </a:rPr>
              <a:t>physician</a:t>
            </a:r>
            <a:r>
              <a:rPr lang="en-US" sz="2400" dirty="0">
                <a:solidFill>
                  <a:srgbClr val="000000"/>
                </a:solidFill>
                <a:latin typeface="Montserrat"/>
                <a:ea typeface="Montserrat"/>
                <a:cs typeface="Montserrat"/>
                <a:sym typeface="Montserrat"/>
              </a:rPr>
              <a:t> authorized under chapter </a:t>
            </a:r>
            <a:r>
              <a:rPr lang="en-US" sz="2400" dirty="0">
                <a:solidFill>
                  <a:srgbClr val="000000"/>
                </a:solidFill>
                <a:latin typeface="Montserrat"/>
                <a:ea typeface="Montserrat"/>
                <a:cs typeface="Montserrat"/>
                <a:sym typeface="Montserrat"/>
                <a:hlinkClick r:id="rId6"/>
              </a:rPr>
              <a:t>4731</a:t>
            </a:r>
            <a:r>
              <a:rPr lang="en-US" sz="2400" dirty="0">
                <a:solidFill>
                  <a:srgbClr val="000000"/>
                </a:solidFill>
                <a:latin typeface="Montserrat"/>
                <a:ea typeface="Montserrat"/>
                <a:cs typeface="Montserrat"/>
                <a:sym typeface="Montserrat"/>
              </a:rPr>
              <a:t> of the revised code to practice medicine and surgery or osteopathic medicine and surgery</a:t>
            </a:r>
          </a:p>
          <a:p>
            <a:pPr marL="582873" lvl="1" indent="-291437" algn="l">
              <a:lnSpc>
                <a:spcPts val="3779"/>
              </a:lnSpc>
              <a:buFont typeface="Arial"/>
              <a:buChar char="•"/>
            </a:pPr>
            <a:r>
              <a:rPr lang="en-US" sz="2400" dirty="0">
                <a:solidFill>
                  <a:srgbClr val="000000"/>
                </a:solidFill>
                <a:latin typeface="Montserrat"/>
                <a:ea typeface="Montserrat"/>
                <a:cs typeface="Montserrat"/>
                <a:sym typeface="Montserrat"/>
              </a:rPr>
              <a:t>County coroner should also be invited (but is not required to accept invitation)</a:t>
            </a:r>
          </a:p>
          <a:p>
            <a:pPr marL="582873" lvl="1" indent="-291437" algn="l">
              <a:lnSpc>
                <a:spcPts val="3779"/>
              </a:lnSpc>
              <a:buFont typeface="Arial"/>
              <a:buChar char="•"/>
            </a:pPr>
            <a:r>
              <a:rPr lang="en-US" sz="2400" dirty="0">
                <a:solidFill>
                  <a:srgbClr val="000000"/>
                </a:solidFill>
                <a:latin typeface="Montserrat"/>
                <a:ea typeface="Montserrat"/>
                <a:cs typeface="Montserrat"/>
                <a:sym typeface="Montserrat"/>
              </a:rPr>
              <a:t>Important: </a:t>
            </a:r>
            <a:r>
              <a:rPr lang="en-US" sz="2400" b="1" dirty="0">
                <a:solidFill>
                  <a:srgbClr val="000000"/>
                </a:solidFill>
                <a:latin typeface="Montserrat"/>
                <a:ea typeface="Montserrat"/>
                <a:cs typeface="Montserrat"/>
                <a:sym typeface="Montserrat"/>
              </a:rPr>
              <a:t>Don’t let lack of attendance stop you from proceeding with this important work.</a:t>
            </a:r>
          </a:p>
          <a:p>
            <a:pPr marL="582873" lvl="1" indent="-291437" algn="l">
              <a:lnSpc>
                <a:spcPts val="3779"/>
              </a:lnSpc>
              <a:buFont typeface="Arial"/>
              <a:buChar char="•"/>
            </a:pPr>
            <a:endParaRPr lang="en-US" sz="2699" dirty="0">
              <a:solidFill>
                <a:srgbClr val="000000"/>
              </a:solidFill>
              <a:latin typeface="Montserrat"/>
              <a:ea typeface="Montserrat"/>
              <a:cs typeface="Montserrat"/>
              <a:sym typeface="Montserrat"/>
            </a:endParaRPr>
          </a:p>
        </p:txBody>
      </p:sp>
      <p:sp>
        <p:nvSpPr>
          <p:cNvPr id="13" name="AutoShape 13">
            <a:extLst>
              <a:ext uri="{FF2B5EF4-FFF2-40B4-BE49-F238E27FC236}">
                <a16:creationId xmlns:a16="http://schemas.microsoft.com/office/drawing/2014/main" id="{D65258A6-659A-F0A2-1F31-C8936402EAC1}"/>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651FB462-3A49-F616-E7CA-E3CD8E16F68B}"/>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D7202D6B-4418-DBAE-20AB-769FC77BFFB4}"/>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AE0C7597-2829-5E5E-93C0-1369853813CA}"/>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77C0458B-27D0-C0D9-23BA-34AD125859B2}"/>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41AC9D6F-1D4E-5846-761F-D9A87E231099}"/>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32E46B07-3FF0-F372-4F21-619A87D49595}"/>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113320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A2DF4-B26C-18F8-5277-BEDE578383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E334AB6-7E83-B536-70FE-A5B8D0CD304A}"/>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71061F77-02C0-F134-4A2F-E068F5E13EB1}"/>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03F95DF2-41F5-3173-CC4B-10260224BFAC}"/>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66CEC3B-2254-E8A6-2F38-214D6B4E3973}"/>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1A96CF66-E0E2-E15F-0510-12C0594CBA5C}"/>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7FA2D35D-0EC4-4B14-731D-52CB109490A2}"/>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2879276C-EA60-024E-6F28-183C65FAF714}"/>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Extending Beyond What’s Required</a:t>
            </a:r>
          </a:p>
        </p:txBody>
      </p:sp>
      <p:sp>
        <p:nvSpPr>
          <p:cNvPr id="12" name="TextBox 12">
            <a:extLst>
              <a:ext uri="{FF2B5EF4-FFF2-40B4-BE49-F238E27FC236}">
                <a16:creationId xmlns:a16="http://schemas.microsoft.com/office/drawing/2014/main" id="{A707CAE4-7E07-3C94-AA51-0748B0B4B2A4}"/>
              </a:ext>
            </a:extLst>
          </p:cNvPr>
          <p:cNvSpPr txBox="1"/>
          <p:nvPr/>
        </p:nvSpPr>
        <p:spPr>
          <a:xfrm>
            <a:off x="875805" y="1941141"/>
            <a:ext cx="15947836" cy="5811463"/>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Per </a:t>
            </a:r>
            <a:r>
              <a:rPr lang="en-US" sz="2699" dirty="0">
                <a:solidFill>
                  <a:srgbClr val="000000"/>
                </a:solidFill>
                <a:latin typeface="Montserrat"/>
                <a:ea typeface="Montserrat"/>
                <a:cs typeface="Montserrat"/>
                <a:sym typeface="Montserrat"/>
                <a:hlinkClick r:id="rId6"/>
              </a:rPr>
              <a:t>ORC Section 307.642 </a:t>
            </a:r>
            <a:r>
              <a:rPr lang="en-US" sz="2699" dirty="0">
                <a:solidFill>
                  <a:srgbClr val="000000"/>
                </a:solidFill>
                <a:latin typeface="Montserrat"/>
                <a:ea typeface="Montserrat"/>
                <a:cs typeface="Montserrat"/>
                <a:sym typeface="Montserrat"/>
              </a:rPr>
              <a:t>– “The majority of the members of a review committee may invite additional members to serve on the committee”</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Committees typically comprised of 15-30 members – should be multidisciplinary in order to identify as many contributing details and factors as possible.</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Consider your community’s context.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Not all of the partners that our counties have added may fit into your SFR – and that’s ok.</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Some partners may be stronger/more involved in certain counties versus others.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You may have additional areas/sectors that we either haven’t thought of, haven’t reached out to yet, or aren’t applicable to our counties. We want to hear from you on this at the end of this section of the presentation!</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The following slides include </a:t>
            </a:r>
            <a:r>
              <a:rPr lang="en-US" sz="2699" i="1" dirty="0">
                <a:solidFill>
                  <a:srgbClr val="000000"/>
                </a:solidFill>
                <a:latin typeface="Montserrat"/>
                <a:ea typeface="Montserrat"/>
                <a:cs typeface="Montserrat"/>
                <a:sym typeface="Montserrat"/>
              </a:rPr>
              <a:t>ideas</a:t>
            </a:r>
            <a:r>
              <a:rPr lang="en-US" sz="2699" dirty="0">
                <a:solidFill>
                  <a:srgbClr val="000000"/>
                </a:solidFill>
                <a:latin typeface="Montserrat"/>
                <a:ea typeface="Montserrat"/>
                <a:cs typeface="Montserrat"/>
                <a:sym typeface="Montserrat"/>
              </a:rPr>
              <a:t> of sectors that have been beneficial to our counties.</a:t>
            </a:r>
          </a:p>
        </p:txBody>
      </p:sp>
      <p:sp>
        <p:nvSpPr>
          <p:cNvPr id="13" name="AutoShape 13">
            <a:extLst>
              <a:ext uri="{FF2B5EF4-FFF2-40B4-BE49-F238E27FC236}">
                <a16:creationId xmlns:a16="http://schemas.microsoft.com/office/drawing/2014/main" id="{05D25A78-41E2-2D33-9B92-8F637494CEDC}"/>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0B77EC75-4784-8C95-EE1E-44D49388BD18}"/>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C88B7699-0E98-703F-01D1-6A5CEFA4D557}"/>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061C15A9-4E9D-8740-ECD1-70571D408DDA}"/>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B2748724-D92E-1DA6-8737-971563CB0AE4}"/>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7384851B-2CED-85E3-6647-CE8082A7F51C}"/>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410ED2CD-2C90-2C85-5974-862FF6C3E8E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696519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F225-BAB2-169C-F0D7-B4379A490C0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1EEE45E-0DB0-B7D8-ADAF-5187A9D2910B}"/>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2CCCDE57-D015-2391-D25B-3EB197F7D3CB}"/>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463044B8-18A5-1E2D-0129-AB426791C7AF}"/>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00D4F30-D433-DF7D-76B8-BCB05F2A6D87}"/>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684F309-7262-A788-D12D-AA54F140B70E}"/>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699A4A34-DEDA-4093-AF3C-4B7A44830088}"/>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D6B2F148-0827-A264-70F0-E8DB83358EF7}"/>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Coroner</a:t>
            </a:r>
          </a:p>
        </p:txBody>
      </p:sp>
      <p:sp>
        <p:nvSpPr>
          <p:cNvPr id="12" name="TextBox 12">
            <a:extLst>
              <a:ext uri="{FF2B5EF4-FFF2-40B4-BE49-F238E27FC236}">
                <a16:creationId xmlns:a16="http://schemas.microsoft.com/office/drawing/2014/main" id="{68F61997-8BD7-9A96-4BD5-35DFDD99DB58}"/>
              </a:ext>
            </a:extLst>
          </p:cNvPr>
          <p:cNvSpPr txBox="1"/>
          <p:nvPr/>
        </p:nvSpPr>
        <p:spPr>
          <a:xfrm>
            <a:off x="875805" y="1941141"/>
            <a:ext cx="15947836" cy="3374898"/>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Provides information specific to death scene, autopsy</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May have information from family/others on scene (i.e., neighbors)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report on Ohio Automated Rx Reporting System (OARRS)</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Coroner is invited; Unable to attend meetings but allows Hancock County staff to review records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Coroner is actively involved and attends meetings</a:t>
            </a:r>
          </a:p>
        </p:txBody>
      </p:sp>
      <p:sp>
        <p:nvSpPr>
          <p:cNvPr id="13" name="AutoShape 13">
            <a:extLst>
              <a:ext uri="{FF2B5EF4-FFF2-40B4-BE49-F238E27FC236}">
                <a16:creationId xmlns:a16="http://schemas.microsoft.com/office/drawing/2014/main" id="{4F632D8F-29B2-4954-DEEB-3CA40507FAA0}"/>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3711F2C1-DD07-32EB-3562-4C328973EF14}"/>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1D1B1902-7FE5-C5A6-F988-340FE9BF77F4}"/>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2D24533B-D5E4-E8F5-4087-B4EA9EB330A0}"/>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BEB417B7-7001-92B2-E8AB-6F5869C2396E}"/>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06E7A10F-9DA6-4C35-F9AC-5382831D492E}"/>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C0403CDB-705E-3198-2072-544C11CE546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386478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E9E4-DC79-AF51-F51A-31C022D4F5E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9E335CD-30FB-0FA1-0338-9BCFCA135FBC}"/>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BB21A679-6FB7-2A1D-919F-1CB9D11E52C6}"/>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07FB7725-2557-11A0-DDF4-EB4A543F9F47}"/>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202A1A1-0E9F-D3C9-0C24-1873144C88BF}"/>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A7877F97-02E7-D59D-D79E-BB9B6CAC6C6E}"/>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2992DBC6-1DFD-A278-2E7F-2A524D76ABDD}"/>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F7B8347A-F0AD-38A1-2C2E-0AAD1876C291}"/>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Healthcare</a:t>
            </a:r>
          </a:p>
        </p:txBody>
      </p:sp>
      <p:sp>
        <p:nvSpPr>
          <p:cNvPr id="12" name="TextBox 12">
            <a:extLst>
              <a:ext uri="{FF2B5EF4-FFF2-40B4-BE49-F238E27FC236}">
                <a16:creationId xmlns:a16="http://schemas.microsoft.com/office/drawing/2014/main" id="{7D4323D5-4426-9698-876F-A7701E1E07F8}"/>
              </a:ext>
            </a:extLst>
          </p:cNvPr>
          <p:cNvSpPr txBox="1"/>
          <p:nvPr/>
        </p:nvSpPr>
        <p:spPr>
          <a:xfrm>
            <a:off x="875805" y="1941141"/>
            <a:ext cx="15947836" cy="2887585"/>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provide insight about the decedent’s health history and interactions with the healthcare system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Blanchard Valley Health System (specifically pain management and psychiatric/behavioral health on occasion)</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Mercy Health – Willard Hospital </a:t>
            </a:r>
          </a:p>
        </p:txBody>
      </p:sp>
      <p:sp>
        <p:nvSpPr>
          <p:cNvPr id="13" name="AutoShape 13">
            <a:extLst>
              <a:ext uri="{FF2B5EF4-FFF2-40B4-BE49-F238E27FC236}">
                <a16:creationId xmlns:a16="http://schemas.microsoft.com/office/drawing/2014/main" id="{2749477E-BAC8-1A66-7633-CCB04343A09B}"/>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A169F1A7-17A2-ADF7-25A2-6DAB1CBCA7FB}"/>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6EC7109A-C44B-8489-E12B-91A98913630C}"/>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12341229-2B86-7600-7C1E-F8DF7256ED92}"/>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5B023086-4DB3-D91A-650C-5C28B7F562D9}"/>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BE1EA270-9E1E-985B-1AAD-B3D78A6C8E7A}"/>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931EBE72-3940-226C-3904-BA9A86EB8DC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62374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E77F-858D-620B-37C9-C76DABF534F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0368AC4-8976-2CFE-8430-4983DF2689F8}"/>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D4834A05-488A-6937-1DBA-41BC579992B2}"/>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89532360-E850-5B78-A68F-16F68A966614}"/>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6E7061C-0B5F-B935-2BBE-8A28DD7C68C9}"/>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2B4F57B7-1202-CEE6-B346-921F67B3CD4A}"/>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8E26B3AA-3226-2E4B-B90C-DC25247FEBCD}"/>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AAB68BCA-24BF-2E6E-7C8D-8D51B0EEB93B}"/>
              </a:ext>
            </a:extLst>
          </p:cNvPr>
          <p:cNvSpPr txBox="1"/>
          <p:nvPr/>
        </p:nvSpPr>
        <p:spPr>
          <a:xfrm>
            <a:off x="1028699" y="933450"/>
            <a:ext cx="15794941" cy="1753685"/>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Substance Use/Mental Health Treatment Providers </a:t>
            </a:r>
          </a:p>
        </p:txBody>
      </p:sp>
      <p:sp>
        <p:nvSpPr>
          <p:cNvPr id="12" name="TextBox 12">
            <a:extLst>
              <a:ext uri="{FF2B5EF4-FFF2-40B4-BE49-F238E27FC236}">
                <a16:creationId xmlns:a16="http://schemas.microsoft.com/office/drawing/2014/main" id="{DF879A66-A3CE-8979-4C74-96FEA10E3FF3}"/>
              </a:ext>
            </a:extLst>
          </p:cNvPr>
          <p:cNvSpPr txBox="1"/>
          <p:nvPr/>
        </p:nvSpPr>
        <p:spPr>
          <a:xfrm>
            <a:off x="875805" y="2713115"/>
            <a:ext cx="15947836" cy="3862211"/>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add important information about the decedent’s history of drug use, mental health concerns, co-occurring disorders and interactions with substance use/mental health treatment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Family Resource Center, Findlay Treatment Services, Ohio Guidestone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Family Life Counseling, Firelands Counseling and Recovery Services, Oriana House</a:t>
            </a:r>
          </a:p>
          <a:p>
            <a:pPr marL="582873" lvl="1" indent="-291437" algn="l">
              <a:lnSpc>
                <a:spcPts val="3779"/>
              </a:lnSpc>
              <a:buFont typeface="Arial"/>
              <a:buChar char="•"/>
            </a:pPr>
            <a:endParaRPr lang="en-US" sz="2699" dirty="0">
              <a:solidFill>
                <a:srgbClr val="000000"/>
              </a:solidFill>
              <a:latin typeface="Montserrat"/>
              <a:ea typeface="Montserrat"/>
              <a:cs typeface="Montserrat"/>
              <a:sym typeface="Montserrat"/>
            </a:endParaRPr>
          </a:p>
        </p:txBody>
      </p:sp>
      <p:sp>
        <p:nvSpPr>
          <p:cNvPr id="13" name="AutoShape 13">
            <a:extLst>
              <a:ext uri="{FF2B5EF4-FFF2-40B4-BE49-F238E27FC236}">
                <a16:creationId xmlns:a16="http://schemas.microsoft.com/office/drawing/2014/main" id="{21B7344D-C13A-5A29-F0AA-FA1C93798AF4}"/>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AFF39DA8-32A7-2162-3706-FCC20F28E1E0}"/>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25E0CC75-C3F3-C91D-5616-50BBA41B9DCA}"/>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47E7F604-901B-CAC9-2EB2-7EEDA167E3E8}"/>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DA85484C-87E1-E177-159E-5F6FA2D938FC}"/>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CA7F9878-65CF-A171-E9CD-E9B43440EFB2}"/>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13717525-AB16-D5F1-5B7D-4D92DC3BF7A4}"/>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58647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91B1B-9464-CD35-049F-A7B1993DB0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7718222-1D92-BD2D-ECE9-B94A7F80FEF7}"/>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B245EABD-B063-B171-D517-5A78F80B62E5}"/>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C13AF4A1-8497-68DB-AFEB-D4641944A504}"/>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4C64C7B-9F14-66F6-C562-7EABBE6EA963}"/>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69B4419C-BFF4-5AE0-2DD7-39527308D4E8}"/>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DC45B14C-FB28-762B-3AEE-717C309C8F4A}"/>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97855A04-C7BE-58D1-E38B-880B35162894}"/>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Veteran-Serving Organizations</a:t>
            </a:r>
          </a:p>
        </p:txBody>
      </p:sp>
      <p:sp>
        <p:nvSpPr>
          <p:cNvPr id="12" name="TextBox 12">
            <a:extLst>
              <a:ext uri="{FF2B5EF4-FFF2-40B4-BE49-F238E27FC236}">
                <a16:creationId xmlns:a16="http://schemas.microsoft.com/office/drawing/2014/main" id="{B97A2837-A65D-5589-D73C-A16C2AA046AF}"/>
              </a:ext>
            </a:extLst>
          </p:cNvPr>
          <p:cNvSpPr txBox="1"/>
          <p:nvPr/>
        </p:nvSpPr>
        <p:spPr>
          <a:xfrm>
            <a:off x="875804" y="2064859"/>
            <a:ext cx="15947836" cy="5811463"/>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provide context to how veteran healthcare and VA system works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provide insight into the processes and procedures that veterans may encounter in getting healthcare and/or mental health treatment </a:t>
            </a:r>
          </a:p>
          <a:p>
            <a:pPr marL="1497273" lvl="3" indent="-291437">
              <a:lnSpc>
                <a:spcPts val="3779"/>
              </a:lnSpc>
              <a:buFont typeface="Arial"/>
              <a:buChar char="•"/>
            </a:pPr>
            <a:r>
              <a:rPr lang="en-US" sz="2699" dirty="0">
                <a:solidFill>
                  <a:srgbClr val="000000"/>
                </a:solidFill>
                <a:latin typeface="Montserrat"/>
                <a:ea typeface="Montserrat"/>
                <a:cs typeface="Montserrat"/>
                <a:sym typeface="Montserrat"/>
              </a:rPr>
              <a:t>This may be particularly helpful in cases where a delay or denial from the VA plays a significant role in the decedent’s health or mental health history.</a:t>
            </a:r>
          </a:p>
          <a:p>
            <a:pPr marL="582873" lvl="1" indent="-291437">
              <a:lnSpc>
                <a:spcPts val="3779"/>
              </a:lnSpc>
              <a:buFont typeface="Arial"/>
              <a:buChar char="•"/>
            </a:pPr>
            <a:r>
              <a:rPr lang="en-US" sz="2699" b="1" dirty="0">
                <a:solidFill>
                  <a:srgbClr val="000000"/>
                </a:solidFill>
                <a:latin typeface="Montserrat"/>
                <a:ea typeface="Montserrat"/>
                <a:cs typeface="Montserrat"/>
                <a:sym typeface="Montserrat"/>
              </a:rPr>
              <a:t>Potential Barrier</a:t>
            </a:r>
            <a:r>
              <a:rPr lang="en-US" sz="2699" dirty="0">
                <a:solidFill>
                  <a:srgbClr val="000000"/>
                </a:solidFill>
                <a:latin typeface="Montserrat"/>
                <a:ea typeface="Montserrat"/>
                <a:cs typeface="Montserrat"/>
                <a:sym typeface="Montserrat"/>
              </a:rPr>
              <a:t>: Veteran records are typically highly confidential, and partners can rarely (if ever) share case-specific information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Hancock County Veteran Service Office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Huron County Veteran Service Office, Department of Veterans Affairs – VA Northeast Ohio Healthcare System’s Suicide Prevention Community Engagement &amp; Partnership Coordinator </a:t>
            </a:r>
          </a:p>
        </p:txBody>
      </p:sp>
      <p:sp>
        <p:nvSpPr>
          <p:cNvPr id="13" name="AutoShape 13">
            <a:extLst>
              <a:ext uri="{FF2B5EF4-FFF2-40B4-BE49-F238E27FC236}">
                <a16:creationId xmlns:a16="http://schemas.microsoft.com/office/drawing/2014/main" id="{A7AF21AE-F363-E897-6C90-063F2425A51B}"/>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2814436B-EFA5-2E2D-95A9-A4B24CCC4C9A}"/>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E896E869-8ADD-9DB8-36F5-175DC7C3DCBF}"/>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34FEE264-DF96-D7CD-D554-B87BF057DB46}"/>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DD1A2C92-311C-EE1C-BFB1-1B140B638C32}"/>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F2A9C63A-5DE2-F2F3-6243-2B41E5C92033}"/>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10A40C62-3F23-FCD1-F02E-2A7F80AF9063}"/>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05263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6B64-7060-76A0-51D1-10FBF1E49A0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5A1385-4442-3BA4-0C92-8F43F8DE6B3A}"/>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D290B32F-97B1-B174-3BB1-86DE676C1507}"/>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391FB12D-033F-0AB2-8B18-D585FFD1ECDB}"/>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825C142-5915-9BB4-F9DE-7CBDA3015A63}"/>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D112871E-C477-98E4-E90E-A25639A4FEDB}"/>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F97B0DD2-D630-9242-DCF7-C64815B13A4B}"/>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5FB4824D-5BBF-D198-62BB-B0A81FFE4CAA}"/>
              </a:ext>
            </a:extLst>
          </p:cNvPr>
          <p:cNvSpPr txBox="1"/>
          <p:nvPr/>
        </p:nvSpPr>
        <p:spPr>
          <a:xfrm>
            <a:off x="1028699" y="933450"/>
            <a:ext cx="15794941" cy="1753685"/>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County/City/Village Reps., Including First Responders </a:t>
            </a:r>
          </a:p>
        </p:txBody>
      </p:sp>
      <p:sp>
        <p:nvSpPr>
          <p:cNvPr id="12" name="TextBox 12">
            <a:extLst>
              <a:ext uri="{FF2B5EF4-FFF2-40B4-BE49-F238E27FC236}">
                <a16:creationId xmlns:a16="http://schemas.microsoft.com/office/drawing/2014/main" id="{AA14F0D9-1E10-2872-1AD0-38C8B2EF80F0}"/>
              </a:ext>
            </a:extLst>
          </p:cNvPr>
          <p:cNvSpPr txBox="1"/>
          <p:nvPr/>
        </p:nvSpPr>
        <p:spPr>
          <a:xfrm>
            <a:off x="694949" y="2706185"/>
            <a:ext cx="15947836" cy="3374898"/>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They are often able to discern whether the first responders had frequent interactions with the decedent and/or the family of the decedent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They can report on information first-hand from the scene of the death</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Findlay Police Department, Hancock County Sheriff</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City of Norwalk – Police Department, City of Willard – Fire/EMS, Huron County Sheriff </a:t>
            </a:r>
          </a:p>
        </p:txBody>
      </p:sp>
      <p:sp>
        <p:nvSpPr>
          <p:cNvPr id="13" name="AutoShape 13">
            <a:extLst>
              <a:ext uri="{FF2B5EF4-FFF2-40B4-BE49-F238E27FC236}">
                <a16:creationId xmlns:a16="http://schemas.microsoft.com/office/drawing/2014/main" id="{AD20D90F-CB62-62DC-F9EA-2AAF6A1D339A}"/>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C5159FC6-9214-51B3-6BB6-CD676DF6AA21}"/>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12A3A0FC-FCE2-5543-4F1C-3D058A50E139}"/>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C01645E3-264F-ECA5-90C3-FB52BCBA49C9}"/>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CF9C2DCF-087A-5D15-35BF-9F9C3E63DE8A}"/>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2586416F-4F02-5F44-D53B-78AA8BF76D33}"/>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E2C19B78-4A50-F461-33B8-3109FCDB5064}"/>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45839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0" name="Title 19">
            <a:extLst>
              <a:ext uri="{FF2B5EF4-FFF2-40B4-BE49-F238E27FC236}">
                <a16:creationId xmlns:a16="http://schemas.microsoft.com/office/drawing/2014/main" id="{FE4399C7-1175-7CDE-8DEC-15756789C0EF}"/>
              </a:ext>
            </a:extLst>
          </p:cNvPr>
          <p:cNvSpPr>
            <a:spLocks noGrp="1"/>
          </p:cNvSpPr>
          <p:nvPr>
            <p:ph type="title"/>
          </p:nvPr>
        </p:nvSpPr>
        <p:spPr>
          <a:xfrm>
            <a:off x="722312" y="4406900"/>
            <a:ext cx="8497887" cy="1362075"/>
          </a:xfrm>
        </p:spPr>
        <p:txBody>
          <a:bodyPr/>
          <a:lstStyle/>
          <a:p>
            <a:r>
              <a:rPr lang="en-US" dirty="0"/>
              <a:t>Hancock County &amp; Huron County</a:t>
            </a:r>
          </a:p>
        </p:txBody>
      </p:sp>
      <p:sp>
        <p:nvSpPr>
          <p:cNvPr id="21" name="Text Placeholder 20">
            <a:extLst>
              <a:ext uri="{FF2B5EF4-FFF2-40B4-BE49-F238E27FC236}">
                <a16:creationId xmlns:a16="http://schemas.microsoft.com/office/drawing/2014/main" id="{6DAD3192-40C4-4307-DC64-D922340BD26D}"/>
              </a:ext>
            </a:extLst>
          </p:cNvPr>
          <p:cNvSpPr>
            <a:spLocks noGrp="1"/>
          </p:cNvSpPr>
          <p:nvPr>
            <p:ph type="body" idx="1"/>
          </p:nvPr>
        </p:nvSpPr>
        <p:spPr/>
        <p:txBody>
          <a:bodyPr>
            <a:normAutofit fontScale="70000" lnSpcReduction="20000"/>
          </a:bodyPr>
          <a:lstStyle/>
          <a:p>
            <a:r>
              <a:rPr lang="en-US" sz="9600" dirty="0">
                <a:solidFill>
                  <a:srgbClr val="145DA0"/>
                </a:solidFill>
                <a:latin typeface="Montserrat Ultra-Bold"/>
                <a:ea typeface="Montserrat Ultra-Bold"/>
                <a:cs typeface="Montserrat Ultra-Bold"/>
                <a:sym typeface="Montserrat Ultra-Bold"/>
              </a:rPr>
              <a:t>Presenting Counties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D735-350A-2036-C04B-F1B35ADF34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A111D1-EF2B-F9A8-8AE2-AD4C8C81F50E}"/>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C09F0D38-3FE4-A7EF-643A-F9CD715DC68D}"/>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3F345A6E-D2E1-DF7A-11FB-9D532EEB419A}"/>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4D5B89D-BB7D-862C-27EF-C44ABAF7546B}"/>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C29089E-32AB-5CAD-6EC3-A07BB1CF39CD}"/>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03D2DF7B-0EBD-A5F9-C430-88F35C41977F}"/>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304BE932-FD1F-EBED-3C99-D50AED4CFF77}"/>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Court System</a:t>
            </a:r>
          </a:p>
        </p:txBody>
      </p:sp>
      <p:sp>
        <p:nvSpPr>
          <p:cNvPr id="12" name="TextBox 12">
            <a:extLst>
              <a:ext uri="{FF2B5EF4-FFF2-40B4-BE49-F238E27FC236}">
                <a16:creationId xmlns:a16="http://schemas.microsoft.com/office/drawing/2014/main" id="{F75ACEC3-5F22-8250-D0B5-71634FB98149}"/>
              </a:ext>
            </a:extLst>
          </p:cNvPr>
          <p:cNvSpPr txBox="1"/>
          <p:nvPr/>
        </p:nvSpPr>
        <p:spPr>
          <a:xfrm>
            <a:off x="694949" y="2706185"/>
            <a:ext cx="15947836" cy="2887585"/>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Prior approval of cases to be reviewed (</a:t>
            </a:r>
            <a:r>
              <a:rPr lang="en-US" sz="2699" dirty="0">
                <a:solidFill>
                  <a:srgbClr val="000000"/>
                </a:solidFill>
                <a:latin typeface="Montserrat"/>
                <a:ea typeface="Montserrat"/>
                <a:cs typeface="Montserrat"/>
                <a:sym typeface="Montserrat"/>
                <a:hlinkClick r:id="rId6"/>
              </a:rPr>
              <a:t>ORC 307.645 </a:t>
            </a:r>
            <a:r>
              <a:rPr lang="en-US" sz="2699" dirty="0">
                <a:solidFill>
                  <a:srgbClr val="000000"/>
                </a:solidFill>
                <a:latin typeface="Montserrat"/>
                <a:ea typeface="Montserrat"/>
                <a:cs typeface="Montserrat"/>
                <a:sym typeface="Montserrat"/>
              </a:rPr>
              <a:t>- No review while investigation or prosecution pending)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Decedent and/or family history with the court system, compliance with probation</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Probation and youth probation </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Huron County Prosecutor’s Office, actively working on adding probation</a:t>
            </a:r>
          </a:p>
        </p:txBody>
      </p:sp>
      <p:sp>
        <p:nvSpPr>
          <p:cNvPr id="13" name="AutoShape 13">
            <a:extLst>
              <a:ext uri="{FF2B5EF4-FFF2-40B4-BE49-F238E27FC236}">
                <a16:creationId xmlns:a16="http://schemas.microsoft.com/office/drawing/2014/main" id="{552D401C-5CAB-328D-E86D-8A082D02A8FD}"/>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5A28A5EE-DDA1-297F-04C7-6F9695F733AA}"/>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88813D93-35B6-EA44-1C1C-25C7DB1CBD35}"/>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3D1D72EF-ACEA-1D36-BF65-B6ED477FCEBA}"/>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D55F780F-E6B1-7519-B63F-F152F7F6CCC2}"/>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0B290755-EC58-8E9E-C794-5A4FBE5288FC}"/>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7015615C-317D-812A-915A-13DD536D7E5A}"/>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517164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F5271-427D-4E9E-F549-B47A0F747C5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B82D91A-8D99-2AA2-4E19-8A635B0776BE}"/>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F8C7A609-4E84-23B1-F2E7-EAAADB76983B}"/>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B6502AF1-50D7-754D-78B9-48A4BAFA2139}"/>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F4DE0A3-314F-E09F-6C08-12492F26961A}"/>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27DF0F13-2C86-BD7C-8045-91D324178BE6}"/>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ECC06F94-6226-D31D-6758-A4414ED6F058}"/>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ED64E483-DAA7-EABF-36F1-BCB113C0A13F}"/>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Social Services</a:t>
            </a:r>
          </a:p>
        </p:txBody>
      </p:sp>
      <p:sp>
        <p:nvSpPr>
          <p:cNvPr id="12" name="TextBox 12">
            <a:extLst>
              <a:ext uri="{FF2B5EF4-FFF2-40B4-BE49-F238E27FC236}">
                <a16:creationId xmlns:a16="http://schemas.microsoft.com/office/drawing/2014/main" id="{3CBAAE1D-BFAD-47B2-BA43-CD04326B9522}"/>
              </a:ext>
            </a:extLst>
          </p:cNvPr>
          <p:cNvSpPr txBox="1"/>
          <p:nvPr/>
        </p:nvSpPr>
        <p:spPr>
          <a:xfrm>
            <a:off x="694949" y="2706185"/>
            <a:ext cx="15947836" cy="2887585"/>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May be able to speak to whether ACEs impacted the decedent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speak to whether there are children that will be directly impacted from the death of a loved one due to suicide</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None</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Huron County Department of Job &amp; Family Services</a:t>
            </a:r>
          </a:p>
        </p:txBody>
      </p:sp>
      <p:sp>
        <p:nvSpPr>
          <p:cNvPr id="13" name="AutoShape 13">
            <a:extLst>
              <a:ext uri="{FF2B5EF4-FFF2-40B4-BE49-F238E27FC236}">
                <a16:creationId xmlns:a16="http://schemas.microsoft.com/office/drawing/2014/main" id="{284F82D8-4EC8-3790-9E2C-6B7C96FEDF8E}"/>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D135AEFB-C8E1-B5F4-FA17-3BAEB49351DB}"/>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BA676F88-2E81-E43B-C4F2-B9ED4AECD80F}"/>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8FECED80-C154-C92B-0963-A67F3F593C2E}"/>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5D91D6FA-AA73-F2B4-02A8-143DB82C7963}"/>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7E838BE0-FC6F-62CF-E4BD-328ADAD4C9D3}"/>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9167FD19-17EB-D84E-7773-C9C504CE7BBE}"/>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02439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6EEE0-A5C9-7AEE-ED3B-3202583FC28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201F1E6-64EA-76ED-D732-E42696E72FF6}"/>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D84C8CEA-E545-BF4E-D057-1C567955CCE0}"/>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0A4D66AC-CC05-C5BF-8BC7-288918A9CCDC}"/>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9A1ECF8E-ED65-1F37-0D5B-2A4F9EB71B5F}"/>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4D972301-28B6-3BE5-D995-C64FE9DBF204}"/>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F1122DA3-B1EC-C14C-63C3-37C372BA40B3}"/>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3DF38038-DBFB-5273-BF73-0D1B34E54838}"/>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Schools</a:t>
            </a:r>
          </a:p>
        </p:txBody>
      </p:sp>
      <p:sp>
        <p:nvSpPr>
          <p:cNvPr id="12" name="TextBox 12">
            <a:extLst>
              <a:ext uri="{FF2B5EF4-FFF2-40B4-BE49-F238E27FC236}">
                <a16:creationId xmlns:a16="http://schemas.microsoft.com/office/drawing/2014/main" id="{C3A262C9-B655-F12D-41D8-AFAB582329E7}"/>
              </a:ext>
            </a:extLst>
          </p:cNvPr>
          <p:cNvSpPr txBox="1"/>
          <p:nvPr/>
        </p:nvSpPr>
        <p:spPr>
          <a:xfrm>
            <a:off x="694949" y="2706185"/>
            <a:ext cx="15947836" cy="4349524"/>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provide information about family concerns, behavioral and/or educational concerns addressed during student’s time at school </a:t>
            </a:r>
          </a:p>
          <a:p>
            <a:pPr marL="1497273" lvl="3" indent="-291437">
              <a:lnSpc>
                <a:spcPts val="3779"/>
              </a:lnSpc>
              <a:buFont typeface="Arial"/>
              <a:buChar char="•"/>
            </a:pPr>
            <a:r>
              <a:rPr lang="en-US" sz="2699" dirty="0">
                <a:solidFill>
                  <a:srgbClr val="000000"/>
                </a:solidFill>
                <a:latin typeface="Montserrat"/>
                <a:ea typeface="Montserrat"/>
                <a:cs typeface="Montserrat"/>
                <a:sym typeface="Montserrat"/>
              </a:rPr>
              <a:t>Potential to be selective about who is invited based on the scenario (i.e., guidance counselor, coach, etc.)</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Have been invited, but until a death happens, they are not actively involved</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Invite school attended if decedent is under age 25 (schools have indicated that related records are typically only kept for ~7 years)</a:t>
            </a:r>
          </a:p>
        </p:txBody>
      </p:sp>
      <p:sp>
        <p:nvSpPr>
          <p:cNvPr id="13" name="AutoShape 13">
            <a:extLst>
              <a:ext uri="{FF2B5EF4-FFF2-40B4-BE49-F238E27FC236}">
                <a16:creationId xmlns:a16="http://schemas.microsoft.com/office/drawing/2014/main" id="{C90BDAD4-CBCD-0A99-061E-A0DD22465BA0}"/>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B5E09661-6E20-CF81-338C-03A0872C4C31}"/>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1AE70698-DC3F-6F50-751D-BB480873B3F3}"/>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6E7406DB-7222-CA9A-156D-4D043CFE0913}"/>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F2B46167-F230-E532-61EB-BF1B8B19A907}"/>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68B13B1D-3EEF-3495-00B7-1B1B3DC1E897}"/>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386BFE90-1DA4-5122-01BF-6068F94F62B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69528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80242-E9CF-CEB7-6680-5D0F44C617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A6C04D8-1546-F6AF-D726-7DE2DCF7D5C1}"/>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4A11A9A9-2405-A319-0BD2-7548C43748FA}"/>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95B68C5A-0CED-575C-4C46-114DFA03B67C}"/>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1FFF036-5C9D-092C-2061-E9D2E8486774}"/>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EAC06AFE-CBA5-2A6C-F210-D84DBA5C68D5}"/>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25C6EB01-414C-A993-48D8-921E2BAE3FD9}"/>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43429E1C-2E6B-13D1-DE35-2A20654A53E5}"/>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Funeral Homes</a:t>
            </a:r>
          </a:p>
        </p:txBody>
      </p:sp>
      <p:sp>
        <p:nvSpPr>
          <p:cNvPr id="12" name="TextBox 12">
            <a:extLst>
              <a:ext uri="{FF2B5EF4-FFF2-40B4-BE49-F238E27FC236}">
                <a16:creationId xmlns:a16="http://schemas.microsoft.com/office/drawing/2014/main" id="{562F2B7F-19BE-E946-AA9C-861A036F39C2}"/>
              </a:ext>
            </a:extLst>
          </p:cNvPr>
          <p:cNvSpPr txBox="1"/>
          <p:nvPr/>
        </p:nvSpPr>
        <p:spPr>
          <a:xfrm>
            <a:off x="694949" y="2706185"/>
            <a:ext cx="15947836" cy="2400272"/>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often provide anecdotal information from family interactions that can’t be found in formal agency records</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None</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Evans Funeral Home</a:t>
            </a:r>
          </a:p>
        </p:txBody>
      </p:sp>
      <p:sp>
        <p:nvSpPr>
          <p:cNvPr id="13" name="AutoShape 13">
            <a:extLst>
              <a:ext uri="{FF2B5EF4-FFF2-40B4-BE49-F238E27FC236}">
                <a16:creationId xmlns:a16="http://schemas.microsoft.com/office/drawing/2014/main" id="{46B83456-61FF-4FE1-9D02-0EB8A9E484EA}"/>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57AEB3E6-8DF6-2E65-649A-C3981BC36538}"/>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F413B8AA-4307-AD32-ECE8-E03B1BA3C42B}"/>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E0A66098-07C1-9E17-6518-AC8531217E80}"/>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A791F23D-C530-7820-1EDE-B3F44D22BF0B}"/>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72FA4B12-B54B-704F-8C71-3CB63FEA9DDF}"/>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53F9D35C-29CE-6130-4258-A44D04A7D35C}"/>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32492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31E26-D479-EE65-BFE4-6166E21D9E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D7A1A50-2DF1-3B13-6F27-CFC061A0DEB0}"/>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C79C7201-6810-E26F-5463-73F3F8F9BC19}"/>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E2C37F62-06D7-8BC3-6357-BB3176EE457B}"/>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F7B3F9F-8F1B-BF1E-0B55-5FE67E1260F9}"/>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77C0924C-7606-83E0-9AB8-A9E4B65F4C81}"/>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1349FAA7-EE95-03B4-111A-3AE3427FE0EC}"/>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D6ABA96B-375C-AEE5-5B49-F7B14ED74B9F}"/>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Colleges/Universities</a:t>
            </a:r>
          </a:p>
        </p:txBody>
      </p:sp>
      <p:sp>
        <p:nvSpPr>
          <p:cNvPr id="12" name="TextBox 12">
            <a:extLst>
              <a:ext uri="{FF2B5EF4-FFF2-40B4-BE49-F238E27FC236}">
                <a16:creationId xmlns:a16="http://schemas.microsoft.com/office/drawing/2014/main" id="{4EBAB149-1DAC-4ACF-34BB-8E534FA43849}"/>
              </a:ext>
            </a:extLst>
          </p:cNvPr>
          <p:cNvSpPr txBox="1"/>
          <p:nvPr/>
        </p:nvSpPr>
        <p:spPr>
          <a:xfrm>
            <a:off x="694949" y="2706185"/>
            <a:ext cx="15947836" cy="1912960"/>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Pros</a:t>
            </a:r>
            <a:r>
              <a:rPr lang="en-US" sz="2699" dirty="0">
                <a:solidFill>
                  <a:srgbClr val="000000"/>
                </a:solidFill>
                <a:latin typeface="Montserrat"/>
                <a:ea typeface="Montserrat"/>
                <a:cs typeface="Montserrat"/>
                <a:sym typeface="Montserrat"/>
              </a:rPr>
              <a: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Can help understand drugs and/or drug interactions involved in cases</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Hancock County</a:t>
            </a:r>
            <a:r>
              <a:rPr lang="en-US" sz="2699" dirty="0">
                <a:solidFill>
                  <a:srgbClr val="000000"/>
                </a:solidFill>
                <a:latin typeface="Montserrat"/>
                <a:ea typeface="Montserrat"/>
                <a:cs typeface="Montserrat"/>
                <a:sym typeface="Montserrat"/>
              </a:rPr>
              <a:t>: Pharmacy Professor from the University of Findlay</a:t>
            </a:r>
          </a:p>
          <a:p>
            <a:pPr marL="582873" lvl="1" indent="-291437" algn="l">
              <a:lnSpc>
                <a:spcPts val="3779"/>
              </a:lnSpc>
              <a:buFont typeface="Arial"/>
              <a:buChar char="•"/>
            </a:pPr>
            <a:r>
              <a:rPr lang="en-US" sz="2699" b="1" dirty="0">
                <a:solidFill>
                  <a:srgbClr val="000000"/>
                </a:solidFill>
                <a:latin typeface="Montserrat"/>
                <a:ea typeface="Montserrat"/>
                <a:cs typeface="Montserrat"/>
                <a:sym typeface="Montserrat"/>
              </a:rPr>
              <a:t>Huron County</a:t>
            </a:r>
            <a:r>
              <a:rPr lang="en-US" sz="2699" dirty="0">
                <a:solidFill>
                  <a:srgbClr val="000000"/>
                </a:solidFill>
                <a:latin typeface="Montserrat"/>
                <a:ea typeface="Montserrat"/>
                <a:cs typeface="Montserrat"/>
                <a:sym typeface="Montserrat"/>
              </a:rPr>
              <a:t>: None</a:t>
            </a:r>
          </a:p>
        </p:txBody>
      </p:sp>
      <p:sp>
        <p:nvSpPr>
          <p:cNvPr id="13" name="AutoShape 13">
            <a:extLst>
              <a:ext uri="{FF2B5EF4-FFF2-40B4-BE49-F238E27FC236}">
                <a16:creationId xmlns:a16="http://schemas.microsoft.com/office/drawing/2014/main" id="{695CF114-C05A-128F-C9DF-D84329F65F96}"/>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086E4AF6-34ED-FEC4-47DF-6308151F83E9}"/>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8A44B34E-C677-C76F-BA81-4DDF1D3BCCD3}"/>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E3E48DF8-6B02-A328-0F3F-2E0157AA8879}"/>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4B98D7D1-B942-66A2-E866-62B0BCE6851E}"/>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FD6EC0C5-43EA-0786-660D-1DF561FEABA0}"/>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7FFDC1E3-A934-0F9F-2A76-A37B93C1DD60}"/>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154283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263E-D8C9-DE5E-90F0-22C091D0149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D6B21E-77B5-F0C0-D533-99903C704F4C}"/>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DB089C1F-BDC5-56EA-142C-FEA15D93B578}"/>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D1CFCE48-D3BA-551E-6F3F-B50B9598A0E2}"/>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07E16EB9-6BB5-D4CE-1148-A4E71AEE633C}"/>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C3C27178-0EE3-5611-6596-1BE1A912DF15}"/>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02E0FC89-7F6D-3C08-CB1F-72C35A000E56}"/>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6A306B5E-844A-4EA7-B79B-671898806642}"/>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b="1" dirty="0">
                <a:solidFill>
                  <a:srgbClr val="000000"/>
                </a:solidFill>
                <a:latin typeface="Montserrat Bold"/>
                <a:ea typeface="Montserrat Bold"/>
                <a:cs typeface="Montserrat Bold"/>
                <a:sym typeface="Montserrat Bold"/>
              </a:rPr>
              <a:t>Discussion</a:t>
            </a:r>
            <a:r>
              <a:rPr lang="en-US" sz="5059" dirty="0">
                <a:solidFill>
                  <a:srgbClr val="000000"/>
                </a:solidFill>
                <a:latin typeface="Montserrat Bold"/>
                <a:ea typeface="Montserrat Bold"/>
                <a:cs typeface="Montserrat Bold"/>
                <a:sym typeface="Montserrat Bold"/>
              </a:rPr>
              <a:t>: Who Did We Forget?</a:t>
            </a:r>
          </a:p>
        </p:txBody>
      </p:sp>
      <p:sp>
        <p:nvSpPr>
          <p:cNvPr id="12" name="TextBox 12">
            <a:extLst>
              <a:ext uri="{FF2B5EF4-FFF2-40B4-BE49-F238E27FC236}">
                <a16:creationId xmlns:a16="http://schemas.microsoft.com/office/drawing/2014/main" id="{2FDFA873-1D71-D7D0-756F-80AB6A985E14}"/>
              </a:ext>
            </a:extLst>
          </p:cNvPr>
          <p:cNvSpPr txBox="1"/>
          <p:nvPr/>
        </p:nvSpPr>
        <p:spPr>
          <a:xfrm>
            <a:off x="694949" y="2706185"/>
            <a:ext cx="9896851" cy="4836837"/>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We want to hear from you:</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What sectors did we not include in this presentation that we are missing?</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In what ways should we be utilizing our partners that we didn’t talk about?</a:t>
            </a:r>
          </a:p>
          <a:p>
            <a:pPr marL="582873" lvl="1" indent="-291437">
              <a:lnSpc>
                <a:spcPts val="3779"/>
              </a:lnSpc>
              <a:buFont typeface="Arial"/>
              <a:buChar char="•"/>
            </a:pPr>
            <a:r>
              <a:rPr lang="en-US" sz="2699">
                <a:solidFill>
                  <a:srgbClr val="000000"/>
                </a:solidFill>
                <a:latin typeface="Montserrat"/>
                <a:ea typeface="Montserrat"/>
                <a:cs typeface="Montserrat"/>
                <a:sym typeface="Montserrat"/>
              </a:rPr>
              <a:t>Pages 11-13 </a:t>
            </a:r>
            <a:r>
              <a:rPr lang="en-US" sz="2699" dirty="0">
                <a:solidFill>
                  <a:srgbClr val="000000"/>
                </a:solidFill>
                <a:latin typeface="Montserrat"/>
                <a:ea typeface="Montserrat"/>
                <a:cs typeface="Montserrat"/>
                <a:sym typeface="Montserrat"/>
              </a:rPr>
              <a:t>of the </a:t>
            </a:r>
            <a:r>
              <a:rPr lang="en-US" sz="2699" i="1" dirty="0">
                <a:solidFill>
                  <a:srgbClr val="000000"/>
                </a:solidFill>
                <a:latin typeface="Montserrat"/>
                <a:ea typeface="Montserrat"/>
                <a:cs typeface="Montserrat"/>
                <a:sym typeface="Montserrat"/>
              </a:rPr>
              <a:t>Ohio Suicide Fatality Review Manual </a:t>
            </a:r>
            <a:r>
              <a:rPr lang="en-US" sz="2699" dirty="0">
                <a:solidFill>
                  <a:srgbClr val="000000"/>
                </a:solidFill>
                <a:latin typeface="Montserrat"/>
                <a:ea typeface="Montserrat"/>
                <a:cs typeface="Montserrat"/>
                <a:sym typeface="Montserrat"/>
              </a:rPr>
              <a:t>provide additional examples of professionals that may be invited to serve on local SFR committees and practical guidance for recruiting additional members.</a:t>
            </a:r>
          </a:p>
        </p:txBody>
      </p:sp>
      <p:sp>
        <p:nvSpPr>
          <p:cNvPr id="13" name="AutoShape 13">
            <a:extLst>
              <a:ext uri="{FF2B5EF4-FFF2-40B4-BE49-F238E27FC236}">
                <a16:creationId xmlns:a16="http://schemas.microsoft.com/office/drawing/2014/main" id="{37C32979-A221-25BA-2904-9017FDC22D94}"/>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F038D42D-B475-5163-3A77-D5C34CB270EF}"/>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30019E99-7BC8-91D5-0240-A4795849DA97}"/>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6818296-F125-07AA-22C8-ECB575590905}"/>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D680D408-C2EC-F4B2-9383-EAAF31EB192C}"/>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FF591D18-E435-E3C7-D58B-07F326DAC4F7}"/>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634F6970-9686-20F5-CEB0-9FC837F0CBE3}"/>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8" name="Picture 2" descr="Free pixel cells group discussion discussion vector">
            <a:extLst>
              <a:ext uri="{FF2B5EF4-FFF2-40B4-BE49-F238E27FC236}">
                <a16:creationId xmlns:a16="http://schemas.microsoft.com/office/drawing/2014/main" id="{C9F8A159-E652-82A7-495B-E143F097F81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03684" y="2877329"/>
            <a:ext cx="4648200" cy="4368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00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361B0-1431-4A29-E666-FDBB4B55DC5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E135227-CFE8-2779-582D-B12E6ED53762}"/>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8C141249-E2A5-BFC9-2CA5-F40D18A14987}"/>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2630E1B5-0123-3596-BF97-E95D8702E220}"/>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1A5A8D46-1DF3-C192-8BF7-9E4F5DFC8D99}"/>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65AD8FA2-E4FF-8D39-C51A-B3E0BE747DCD}"/>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8D9DEBD3-DD5A-F224-068D-A596B15481B1}"/>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3" name="AutoShape 13">
            <a:extLst>
              <a:ext uri="{FF2B5EF4-FFF2-40B4-BE49-F238E27FC236}">
                <a16:creationId xmlns:a16="http://schemas.microsoft.com/office/drawing/2014/main" id="{B40D5B16-1822-1272-FA29-05201FA4C340}"/>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346BA7A0-583A-EDB8-6F9B-3E1F9A866DFA}"/>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8349DF41-E1BB-FFA1-F173-B9E065679561}"/>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AAF4347F-1D13-14CE-6020-4F95FB8281F7}"/>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8D73BE73-71D0-7F4A-BB42-2B7CF5D9FB84}"/>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44685DD9-D0AE-825C-99EA-38AF86A1EAE3}"/>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70427A19-EA39-90CB-A2B4-0FF8E1B653F3}"/>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1" name="Text Placeholder 20">
            <a:extLst>
              <a:ext uri="{FF2B5EF4-FFF2-40B4-BE49-F238E27FC236}">
                <a16:creationId xmlns:a16="http://schemas.microsoft.com/office/drawing/2014/main" id="{A047F7A6-B238-C3E6-FEA0-AA61E82157CA}"/>
              </a:ext>
            </a:extLst>
          </p:cNvPr>
          <p:cNvSpPr>
            <a:spLocks noGrp="1"/>
          </p:cNvSpPr>
          <p:nvPr>
            <p:ph type="body" idx="1"/>
          </p:nvPr>
        </p:nvSpPr>
        <p:spPr>
          <a:xfrm>
            <a:off x="722313" y="3567113"/>
            <a:ext cx="7772400" cy="1500187"/>
          </a:xfrm>
        </p:spPr>
        <p:txBody>
          <a:bodyPr>
            <a:normAutofit fontScale="70000" lnSpcReduction="20000"/>
          </a:bodyPr>
          <a:lstStyle/>
          <a:p>
            <a:r>
              <a:rPr lang="en-US" sz="9600" dirty="0">
                <a:solidFill>
                  <a:srgbClr val="145DA0"/>
                </a:solidFill>
                <a:latin typeface="Montserrat Ultra-Bold"/>
                <a:ea typeface="Montserrat Ultra-Bold"/>
                <a:cs typeface="Montserrat Ultra-Bold"/>
                <a:sym typeface="Montserrat Ultra-Bold"/>
              </a:rPr>
              <a:t>Challenges/Successes</a:t>
            </a:r>
          </a:p>
        </p:txBody>
      </p:sp>
    </p:spTree>
    <p:extLst>
      <p:ext uri="{BB962C8B-B14F-4D97-AF65-F5344CB8AC3E}">
        <p14:creationId xmlns:p14="http://schemas.microsoft.com/office/powerpoint/2010/main" val="50529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01DB0-2370-672E-7D59-D31B073E84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848DBBA-4F1B-C7D8-CABF-E5A8E9DE48D1}"/>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E6F186EF-ED22-686E-96C9-D52E6B9DFE11}"/>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A3A3AB71-778B-352A-CD80-0946639088AA}"/>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DB90EBB-E02E-EAD1-196F-70074A51D251}"/>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ABA79B26-701D-9752-C81E-FDEEB169F740}"/>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9506E08B-CAE0-C02A-5561-CC29975E4084}"/>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7EF18504-25CF-DBAC-19E5-FAC689984C88}"/>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Challenges with Stakeholder Buy-In (1)</a:t>
            </a:r>
          </a:p>
        </p:txBody>
      </p:sp>
      <p:sp>
        <p:nvSpPr>
          <p:cNvPr id="13" name="AutoShape 13">
            <a:extLst>
              <a:ext uri="{FF2B5EF4-FFF2-40B4-BE49-F238E27FC236}">
                <a16:creationId xmlns:a16="http://schemas.microsoft.com/office/drawing/2014/main" id="{7234BBAC-E8E5-5733-6C7E-A289B54E9EFA}"/>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B4963A28-81BF-16EB-00AF-2BF44FCB576F}"/>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C08CC396-B2E1-9B21-3BDE-9049FEB3E07F}"/>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EB11A73A-14A1-6083-E857-A75EEA8CD11E}"/>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2EE7CD15-32A7-A3B5-61D4-06C7034133EA}"/>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D9DBDACC-A94D-70DD-7D27-1F1C0910E4C0}"/>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F84A7CC2-CAF2-491B-A695-6E04409D015D}"/>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0D677AE2-CDBA-7DDE-2F95-58D37B3A6A6E}"/>
              </a:ext>
            </a:extLst>
          </p:cNvPr>
          <p:cNvSpPr txBox="1"/>
          <p:nvPr/>
        </p:nvSpPr>
        <p:spPr>
          <a:xfrm>
            <a:off x="694949" y="2706185"/>
            <a:ext cx="15947836" cy="5811463"/>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Partners have concerns surrounding confidentiality and their ability to share information because they are used to not being able to share any information with anyone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Share ORC sections on Immunity and Confidentiality </a:t>
            </a:r>
            <a:r>
              <a:rPr lang="en-US" sz="2699" dirty="0">
                <a:solidFill>
                  <a:srgbClr val="000000"/>
                </a:solidFill>
                <a:latin typeface="Montserrat"/>
                <a:ea typeface="Montserrat"/>
                <a:cs typeface="Montserrat"/>
                <a:sym typeface="Montserrat"/>
                <a:hlinkClick r:id="rId10"/>
              </a:rPr>
              <a:t>Section 307.648 </a:t>
            </a:r>
            <a:endParaRPr lang="en-US" sz="2699" dirty="0">
              <a:solidFill>
                <a:srgbClr val="000000"/>
              </a:solidFill>
              <a:latin typeface="Montserrat"/>
              <a:ea typeface="Montserrat"/>
              <a:cs typeface="Montserrat"/>
              <a:sym typeface="Montserrat"/>
            </a:endParaRPr>
          </a:p>
          <a:p>
            <a:pPr marL="1497273" lvl="3" indent="-291437">
              <a:lnSpc>
                <a:spcPts val="3779"/>
              </a:lnSpc>
              <a:buFont typeface="Arial"/>
              <a:buChar char="•"/>
            </a:pPr>
            <a:r>
              <a:rPr lang="en-US" sz="2000" dirty="0">
                <a:solidFill>
                  <a:srgbClr val="000000"/>
                </a:solidFill>
                <a:latin typeface="Montserrat"/>
                <a:ea typeface="Montserrat"/>
                <a:cs typeface="Montserrat"/>
                <a:sym typeface="Montserrat"/>
              </a:rPr>
              <a:t>An individual or public or private entity providing information, documents, or reports to a suicide fatality review committee is immune from any civil liability for injury, death, or loss to person or property that otherwise might be incurred or imposed as a result of providing the information, documents, or reports to the review committee.</a:t>
            </a:r>
          </a:p>
          <a:p>
            <a:pPr marL="1497273" lvl="3" indent="-291437">
              <a:lnSpc>
                <a:spcPts val="3779"/>
              </a:lnSpc>
              <a:buFont typeface="Arial"/>
              <a:buChar char="•"/>
            </a:pPr>
            <a:r>
              <a:rPr lang="en-US" sz="2000" dirty="0">
                <a:solidFill>
                  <a:srgbClr val="000000"/>
                </a:solidFill>
                <a:latin typeface="Montserrat"/>
                <a:ea typeface="Montserrat"/>
                <a:cs typeface="Montserrat"/>
                <a:sym typeface="Montserrat"/>
              </a:rPr>
              <a:t>Each member of a review committee is immune from any civil liability for injury, death, or loss to person or property that might otherwise be incurred or imposed as a result of the member's participation on the review committee.</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Confidentiality forms (</a:t>
            </a:r>
            <a:r>
              <a:rPr lang="en-US" sz="2699" i="1" dirty="0">
                <a:solidFill>
                  <a:srgbClr val="000000"/>
                </a:solidFill>
                <a:latin typeface="Montserrat"/>
                <a:ea typeface="Montserrat"/>
                <a:cs typeface="Montserrat"/>
                <a:sym typeface="Montserrat"/>
              </a:rPr>
              <a:t>see example Appendix B in the Ohio Suicide Fatality Review Manual</a:t>
            </a:r>
            <a:r>
              <a:rPr lang="en-US" sz="2699" dirty="0">
                <a:solidFill>
                  <a:srgbClr val="000000"/>
                </a:solidFill>
                <a:latin typeface="Montserrat"/>
                <a:ea typeface="Montserrat"/>
                <a:cs typeface="Montserrat"/>
                <a:sym typeface="Montserrat"/>
              </a:rPr>
              <a:t>) and confidentiality statement on every sign-in sheet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Data sharing agreements</a:t>
            </a:r>
          </a:p>
        </p:txBody>
      </p:sp>
    </p:spTree>
    <p:extLst>
      <p:ext uri="{BB962C8B-B14F-4D97-AF65-F5344CB8AC3E}">
        <p14:creationId xmlns:p14="http://schemas.microsoft.com/office/powerpoint/2010/main" val="1577028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5A0D9-1A62-B10B-B900-3DA0DEDB5F9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75CFF6-F99E-151C-DF62-080516EC05F0}"/>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F19C8014-3EE1-4EE3-DF42-940A52721BBC}"/>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6E1709EA-91AF-9A23-2EA9-13488DA4959F}"/>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258D0F6-CFA6-744A-9618-C26C62EDCA6F}"/>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4BE27D5-2AA9-C6BA-7F86-C2B677A83CBD}"/>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FBE219CA-91CD-583E-9A6F-247FFD63B109}"/>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0415CFAD-968F-3CCA-68DD-82018C55692B}"/>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Challenges with Stakeholder Buy-In (2)</a:t>
            </a:r>
          </a:p>
        </p:txBody>
      </p:sp>
      <p:sp>
        <p:nvSpPr>
          <p:cNvPr id="13" name="AutoShape 13">
            <a:extLst>
              <a:ext uri="{FF2B5EF4-FFF2-40B4-BE49-F238E27FC236}">
                <a16:creationId xmlns:a16="http://schemas.microsoft.com/office/drawing/2014/main" id="{B13178C6-F09F-3D46-0384-FABC8A4FB1A7}"/>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D94EC569-F026-714C-B22A-982F335C97EB}"/>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F99CD9F5-B989-9146-0B55-2B12CFE4563D}"/>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1B3CF085-0EC0-86A5-748D-FB73257DBEA8}"/>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7227EDE3-FC7E-7E3D-5A61-E760C649641D}"/>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AE656419-DB59-A082-A0E6-B0E40ADAF0D3}"/>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9345D2B1-64F3-7D4F-7EED-875C684206F2}"/>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71EA860C-608F-806E-98E2-502B71EE24F3}"/>
              </a:ext>
            </a:extLst>
          </p:cNvPr>
          <p:cNvSpPr txBox="1"/>
          <p:nvPr/>
        </p:nvSpPr>
        <p:spPr>
          <a:xfrm>
            <a:off x="694949" y="2706185"/>
            <a:ext cx="15947836" cy="3374898"/>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How do we successfully make improvements after identifying gaps, without pointing fingers, blaming, etc.?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Partners might get defensive about discussions rather than try to correct issue, which could impact participation</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Set ground rules from the beginning that your meetings are a no-fault learning environment designed to improve community processes and save lives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Have 1:1 conversations with partners, if necessary</a:t>
            </a:r>
          </a:p>
        </p:txBody>
      </p:sp>
    </p:spTree>
    <p:extLst>
      <p:ext uri="{BB962C8B-B14F-4D97-AF65-F5344CB8AC3E}">
        <p14:creationId xmlns:p14="http://schemas.microsoft.com/office/powerpoint/2010/main" val="155157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559D-420A-2714-97F1-404BA46CC7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0AC25E7-C035-1E21-6519-4F8B7B6C2487}"/>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3596BAC7-27B8-114C-17A4-70A9BDD2389C}"/>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806365FE-210E-9613-96F3-AB64D6374C78}"/>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A9C5710-BEB9-6AC2-6138-234FB966797E}"/>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E1A91E2B-6D2E-4EFF-66EE-9707ECE6AA81}"/>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B153F1A1-7AC2-6B36-D166-43652EEF7D38}"/>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F820208E-2C7F-86E5-6943-A53821593002}"/>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Challenges with Stakeholder Buy-In (3)</a:t>
            </a:r>
          </a:p>
        </p:txBody>
      </p:sp>
      <p:sp>
        <p:nvSpPr>
          <p:cNvPr id="13" name="AutoShape 13">
            <a:extLst>
              <a:ext uri="{FF2B5EF4-FFF2-40B4-BE49-F238E27FC236}">
                <a16:creationId xmlns:a16="http://schemas.microsoft.com/office/drawing/2014/main" id="{F1A6112E-2171-7EBA-2288-477D327D3CA2}"/>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43B152A0-2524-9D97-7E0B-81AB5DF02E34}"/>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24C778A8-7DA5-9C83-A386-55918C6901C7}"/>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FF4E6D98-1692-A722-103A-108F0FEB768E}"/>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2AEE49A2-8ADF-91C1-3ADC-983C607F795F}"/>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17985251-42AA-83D4-0157-9848BB812549}"/>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EE635644-7686-7ECC-9B71-8FBF5AF4276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54353BA9-0612-73C5-CD37-E1CE16DB6A69}"/>
              </a:ext>
            </a:extLst>
          </p:cNvPr>
          <p:cNvSpPr txBox="1"/>
          <p:nvPr/>
        </p:nvSpPr>
        <p:spPr>
          <a:xfrm>
            <a:off x="694949" y="2706185"/>
            <a:ext cx="15947836" cy="4836837"/>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Competing schedules, staffing shortages, turnover, meeting cadence/scheduling barriers</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What has hurt: </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No longer providing food for lunch time meetings (Hancock)</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Person that attends the meeting might not be the right person to attend and/or may not have access to the right records </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Continued need for reeducation – why we’re here, what the purpose is, etc. due to partner staff turnover</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What has helped: </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Sending quarterly meeting dates/times a year in advance so that there are less conflicts (Huron) </a:t>
            </a:r>
          </a:p>
        </p:txBody>
      </p:sp>
    </p:spTree>
    <p:extLst>
      <p:ext uri="{BB962C8B-B14F-4D97-AF65-F5344CB8AC3E}">
        <p14:creationId xmlns:p14="http://schemas.microsoft.com/office/powerpoint/2010/main" val="409738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59817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Hancock County</a:t>
            </a:r>
          </a:p>
        </p:txBody>
      </p:sp>
      <p:sp>
        <p:nvSpPr>
          <p:cNvPr id="12" name="TextBox 12"/>
          <p:cNvSpPr txBox="1"/>
          <p:nvPr/>
        </p:nvSpPr>
        <p:spPr>
          <a:xfrm>
            <a:off x="875805" y="1941141"/>
            <a:ext cx="11527638" cy="1425647"/>
          </a:xfrm>
          <a:prstGeom prst="rect">
            <a:avLst/>
          </a:prstGeom>
        </p:spPr>
        <p:txBody>
          <a:bodyPr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Rural county located in Northwest Ohio</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Population of Hancock County is 55,457</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Largest city is Findlay, population 40,313</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21" name="Picture 20">
            <a:extLst>
              <a:ext uri="{FF2B5EF4-FFF2-40B4-BE49-F238E27FC236}">
                <a16:creationId xmlns:a16="http://schemas.microsoft.com/office/drawing/2014/main" id="{9DFD0F25-7B4F-FCC3-3A9A-72A5DC12F1BE}"/>
              </a:ext>
            </a:extLst>
          </p:cNvPr>
          <p:cNvPicPr>
            <a:picLocks noChangeAspect="1"/>
          </p:cNvPicPr>
          <p:nvPr/>
        </p:nvPicPr>
        <p:blipFill>
          <a:blip r:embed="rId10"/>
          <a:stretch>
            <a:fillRect/>
          </a:stretch>
        </p:blipFill>
        <p:spPr>
          <a:xfrm>
            <a:off x="12403443" y="1776630"/>
            <a:ext cx="4721531" cy="55674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0D0CE-8647-8664-202F-00324485B37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0E3205-4898-0249-1070-4D1C5CEC02F1}"/>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5B31D8C3-C75E-7C31-5178-B98593A4C00E}"/>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7AFF40A2-D02B-842D-BF92-8B1E71C597F3}"/>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0C4091BE-9D37-FF36-0A2B-A4A70F162E06}"/>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2B44C1A0-57A5-44D3-EC25-A7A555F27454}"/>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097309E7-B7D2-FF62-B1E6-C593B180C30F}"/>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539F9798-4F79-62C9-BF66-A19D5A2D9C5F}"/>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Challenges with Stakeholder Buy-In (4)</a:t>
            </a:r>
          </a:p>
        </p:txBody>
      </p:sp>
      <p:sp>
        <p:nvSpPr>
          <p:cNvPr id="13" name="AutoShape 13">
            <a:extLst>
              <a:ext uri="{FF2B5EF4-FFF2-40B4-BE49-F238E27FC236}">
                <a16:creationId xmlns:a16="http://schemas.microsoft.com/office/drawing/2014/main" id="{59F31F5F-3C18-3ABC-71B1-FA3B220E00DD}"/>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EDE81D2D-380E-5A83-F869-37EC2ACB2AC2}"/>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79A7CF03-DCBB-7ED6-EF59-13C0C87F0F2F}"/>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4729F8A9-C180-AEA5-146C-ED2C6536666A}"/>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A579EDCB-7375-7D94-0C43-2282B47FF919}"/>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2B921DC1-00FA-6A43-CD5C-0BEC0B87E03E}"/>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F1C10D5A-A7AE-F0A7-6E6D-1423ED0AD237}"/>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EE9B07E4-77B9-63D3-0AF6-34EA516B795B}"/>
              </a:ext>
            </a:extLst>
          </p:cNvPr>
          <p:cNvSpPr txBox="1"/>
          <p:nvPr/>
        </p:nvSpPr>
        <p:spPr>
          <a:xfrm>
            <a:off x="694949" y="2706185"/>
            <a:ext cx="15947836" cy="3852721"/>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How do you show partners that the process is worth it/working?</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What has hurt: </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Hard to show improvements with something that has only been occurring for a couple of years</a:t>
            </a:r>
          </a:p>
          <a:p>
            <a:pPr marL="1040073" lvl="2" indent="-291437">
              <a:lnSpc>
                <a:spcPts val="3779"/>
              </a:lnSpc>
              <a:buFont typeface="Arial"/>
              <a:buChar char="•"/>
            </a:pPr>
            <a:r>
              <a:rPr lang="en-US" sz="2400" dirty="0">
                <a:solidFill>
                  <a:srgbClr val="000000"/>
                </a:solidFill>
                <a:latin typeface="Montserrat"/>
                <a:ea typeface="Montserrat"/>
                <a:cs typeface="Montserrat"/>
                <a:sym typeface="Montserrat"/>
              </a:rPr>
              <a:t>What has helped: </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Identifying gaps and next steps– making them clear to partners at the end of each meeting</a:t>
            </a:r>
          </a:p>
          <a:p>
            <a:pPr marL="1497273" lvl="3" indent="-291437">
              <a:lnSpc>
                <a:spcPts val="3779"/>
              </a:lnSpc>
              <a:buFont typeface="Arial"/>
              <a:buChar char="•"/>
            </a:pPr>
            <a:r>
              <a:rPr lang="en-US" sz="2400" dirty="0">
                <a:solidFill>
                  <a:srgbClr val="000000"/>
                </a:solidFill>
                <a:latin typeface="Montserrat"/>
                <a:ea typeface="Montserrat"/>
                <a:cs typeface="Montserrat"/>
                <a:sym typeface="Montserrat"/>
              </a:rPr>
              <a:t>At the beginning of following meeting - demonstrating improvements/next steps have been acted upon </a:t>
            </a:r>
          </a:p>
        </p:txBody>
      </p:sp>
    </p:spTree>
    <p:extLst>
      <p:ext uri="{BB962C8B-B14F-4D97-AF65-F5344CB8AC3E}">
        <p14:creationId xmlns:p14="http://schemas.microsoft.com/office/powerpoint/2010/main" val="3437885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03911-2847-D91E-F178-370318E5058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093BD97-7E85-601A-5A8A-582444D2BBFE}"/>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AB07C5F6-EBFE-CDB1-7D96-23953DE84400}"/>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8EC6E177-FE41-CD88-BF12-3554CBD29C00}"/>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6FB5B552-381C-7C46-25C8-45EDDB78E9FC}"/>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871D2757-5C28-7ADD-9530-14DDABF383AE}"/>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D2488335-05B3-2D87-1DA7-099DADAD12E7}"/>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89A02903-4405-496A-F264-F31E16451C95}"/>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Successes with Stakeholder Buy-In (1)</a:t>
            </a:r>
          </a:p>
        </p:txBody>
      </p:sp>
      <p:sp>
        <p:nvSpPr>
          <p:cNvPr id="13" name="AutoShape 13">
            <a:extLst>
              <a:ext uri="{FF2B5EF4-FFF2-40B4-BE49-F238E27FC236}">
                <a16:creationId xmlns:a16="http://schemas.microsoft.com/office/drawing/2014/main" id="{C21FB717-8EF3-722A-017C-09F7A3364BC9}"/>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14E9DD18-A0D5-565B-AE6A-BC6D2C5F00AB}"/>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8A0E6FE7-F974-C276-CBE0-2149DB2D1186}"/>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45D9E631-80D0-2DAE-DC59-82B0FE3AF510}"/>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35E31590-209E-2D38-5B98-F2B0548300DB}"/>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9D7AE22A-E471-2788-4AC8-E08AF21253B7}"/>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BC525699-4F35-EAFD-8E4C-A9AB19089114}"/>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C71A2D54-8E81-2DDF-9D32-DD2DEF14916D}"/>
              </a:ext>
            </a:extLst>
          </p:cNvPr>
          <p:cNvSpPr txBox="1"/>
          <p:nvPr/>
        </p:nvSpPr>
        <p:spPr>
          <a:xfrm>
            <a:off x="694949" y="2706185"/>
            <a:ext cx="15947836" cy="2887585"/>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Good working relationships leads to increased trust and sharing, which helps decrease workload for partners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Example (Hancock): Coroner may not attend meetings, but does allow Hancock Public Health to review records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Example (Hancock): Healthcare has given SFR Committee record access to review records, even if they cannot actively participate in meetings</a:t>
            </a:r>
          </a:p>
        </p:txBody>
      </p:sp>
    </p:spTree>
    <p:extLst>
      <p:ext uri="{BB962C8B-B14F-4D97-AF65-F5344CB8AC3E}">
        <p14:creationId xmlns:p14="http://schemas.microsoft.com/office/powerpoint/2010/main" val="887300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8BA91-210A-C281-F6FA-95A4F46F62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2CF166-37AC-1A95-D52C-44AF751E4270}"/>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958B0965-20D2-974D-36A6-182858D235BA}"/>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EE15FB11-64CE-90CA-6B65-7C09C94D37FC}"/>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1A8DBE3-44B2-117A-337B-B31C652BB05F}"/>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9B43329F-D7BB-4E8A-F849-8FE56F7C0352}"/>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F45AEE4C-6CFB-4907-EED8-52560037CBE4}"/>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6F6D78DA-F0CD-B689-F519-61E283DF58EB}"/>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Successes with Stakeholder Buy-In (2)</a:t>
            </a:r>
          </a:p>
        </p:txBody>
      </p:sp>
      <p:sp>
        <p:nvSpPr>
          <p:cNvPr id="13" name="AutoShape 13">
            <a:extLst>
              <a:ext uri="{FF2B5EF4-FFF2-40B4-BE49-F238E27FC236}">
                <a16:creationId xmlns:a16="http://schemas.microsoft.com/office/drawing/2014/main" id="{87A25D5E-B0FC-BB03-347C-92466CDB0F6C}"/>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C34E850B-7FDF-E1D2-F67E-A1B2C3003F8E}"/>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3811F2E4-47CC-B88B-4B8B-B6E785E3036E}"/>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8C2D24C2-03AF-0FF9-33E5-DE1800A04601}"/>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9F3838A9-DE93-2D60-0666-ED3AF69E18B4}"/>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9C24BA13-577E-BEBF-B70D-CACB0D7AAB02}"/>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67E7FDC3-5C3E-0F96-8069-114219135AF2}"/>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9" name="TextBox 12">
            <a:extLst>
              <a:ext uri="{FF2B5EF4-FFF2-40B4-BE49-F238E27FC236}">
                <a16:creationId xmlns:a16="http://schemas.microsoft.com/office/drawing/2014/main" id="{3DCB1CD2-DF9B-1A67-8E8F-6FDB944F8267}"/>
              </a:ext>
            </a:extLst>
          </p:cNvPr>
          <p:cNvSpPr txBox="1"/>
          <p:nvPr/>
        </p:nvSpPr>
        <p:spPr>
          <a:xfrm>
            <a:off x="694949" y="2706185"/>
            <a:ext cx="15947836" cy="4836837"/>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Partners learn about different programs/services offered or available in the community</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This helps all agencies involved better navigate the “system” and better assist clients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This gives partners a better understanding how different agencies work, as well as their limitations and where others can help fill gaps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Furthers distribution/reach of crisis cards/educational information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Not only do partners learn about available services, but trends, etc. – every meeting is a learning opportunity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Setting the expectation that there are no dumb questions can sometimes lead to simple solutions that others may not have thought of – encouraging different perspectives can lead to positive changes.</a:t>
            </a:r>
          </a:p>
        </p:txBody>
      </p:sp>
    </p:spTree>
    <p:extLst>
      <p:ext uri="{BB962C8B-B14F-4D97-AF65-F5344CB8AC3E}">
        <p14:creationId xmlns:p14="http://schemas.microsoft.com/office/powerpoint/2010/main" val="582153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569044"/>
            <a:ext cx="19757722" cy="1753593"/>
            <a:chOff x="0" y="0"/>
            <a:chExt cx="5203680" cy="461852"/>
          </a:xfrm>
        </p:grpSpPr>
        <p:sp>
          <p:nvSpPr>
            <p:cNvPr id="3" name="Freeform 3"/>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745727">
            <a:off x="-946783" y="-159253"/>
            <a:ext cx="3343532" cy="334353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D2DB"/>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rot="-745727">
            <a:off x="-573196" y="174363"/>
            <a:ext cx="4043501" cy="3404854"/>
            <a:chOff x="0" y="0"/>
            <a:chExt cx="982960" cy="827707"/>
          </a:xfrm>
        </p:grpSpPr>
        <p:sp>
          <p:nvSpPr>
            <p:cNvPr id="9" name="Freeform 9"/>
            <p:cNvSpPr/>
            <p:nvPr/>
          </p:nvSpPr>
          <p:spPr>
            <a:xfrm>
              <a:off x="0" y="0"/>
              <a:ext cx="982960" cy="827707"/>
            </a:xfrm>
            <a:custGeom>
              <a:avLst/>
              <a:gdLst/>
              <a:ahLst/>
              <a:cxnLst/>
              <a:rect l="l" t="t" r="r" b="b"/>
              <a:pathLst>
                <a:path w="982960" h="827707">
                  <a:moveTo>
                    <a:pt x="491480" y="0"/>
                  </a:moveTo>
                  <a:cubicBezTo>
                    <a:pt x="220043" y="0"/>
                    <a:pt x="0" y="185289"/>
                    <a:pt x="0" y="413854"/>
                  </a:cubicBezTo>
                  <a:cubicBezTo>
                    <a:pt x="0" y="642418"/>
                    <a:pt x="220043" y="827707"/>
                    <a:pt x="491480" y="827707"/>
                  </a:cubicBezTo>
                  <a:cubicBezTo>
                    <a:pt x="762917" y="827707"/>
                    <a:pt x="982960" y="642418"/>
                    <a:pt x="982960" y="413854"/>
                  </a:cubicBezTo>
                  <a:cubicBezTo>
                    <a:pt x="982960" y="185289"/>
                    <a:pt x="762917" y="0"/>
                    <a:pt x="491480" y="0"/>
                  </a:cubicBezTo>
                  <a:close/>
                </a:path>
              </a:pathLst>
            </a:custGeom>
            <a:solidFill>
              <a:srgbClr val="F9F9F9"/>
            </a:solidFill>
          </p:spPr>
          <p:txBody>
            <a:bodyPr/>
            <a:lstStyle/>
            <a:p>
              <a:endParaRPr lang="en-US"/>
            </a:p>
          </p:txBody>
        </p:sp>
        <p:sp>
          <p:nvSpPr>
            <p:cNvPr id="10" name="TextBox 10"/>
            <p:cNvSpPr txBox="1"/>
            <p:nvPr/>
          </p:nvSpPr>
          <p:spPr>
            <a:xfrm>
              <a:off x="92152" y="39498"/>
              <a:ext cx="798655" cy="71061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1048789">
            <a:off x="-249362" y="398748"/>
            <a:ext cx="3137365" cy="313736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rot="-1048789">
            <a:off x="-316845" y="724858"/>
            <a:ext cx="4029294" cy="2825155"/>
            <a:chOff x="0" y="0"/>
            <a:chExt cx="1007127" cy="706151"/>
          </a:xfrm>
        </p:grpSpPr>
        <p:sp>
          <p:nvSpPr>
            <p:cNvPr id="15" name="Freeform 15"/>
            <p:cNvSpPr/>
            <p:nvPr/>
          </p:nvSpPr>
          <p:spPr>
            <a:xfrm>
              <a:off x="0" y="0"/>
              <a:ext cx="1007127" cy="706151"/>
            </a:xfrm>
            <a:custGeom>
              <a:avLst/>
              <a:gdLst/>
              <a:ahLst/>
              <a:cxnLst/>
              <a:rect l="l" t="t" r="r" b="b"/>
              <a:pathLst>
                <a:path w="1007127" h="706151">
                  <a:moveTo>
                    <a:pt x="503564" y="0"/>
                  </a:moveTo>
                  <a:cubicBezTo>
                    <a:pt x="225453" y="0"/>
                    <a:pt x="0" y="158077"/>
                    <a:pt x="0" y="353076"/>
                  </a:cubicBezTo>
                  <a:cubicBezTo>
                    <a:pt x="0" y="548074"/>
                    <a:pt x="225453" y="706151"/>
                    <a:pt x="503564" y="706151"/>
                  </a:cubicBezTo>
                  <a:cubicBezTo>
                    <a:pt x="781674" y="706151"/>
                    <a:pt x="1007127" y="548074"/>
                    <a:pt x="1007127" y="353076"/>
                  </a:cubicBezTo>
                  <a:cubicBezTo>
                    <a:pt x="1007127" y="158077"/>
                    <a:pt x="781674" y="0"/>
                    <a:pt x="503564" y="0"/>
                  </a:cubicBezTo>
                  <a:close/>
                </a:path>
              </a:pathLst>
            </a:custGeom>
            <a:solidFill>
              <a:srgbClr val="F9F9F9"/>
            </a:solidFill>
          </p:spPr>
          <p:txBody>
            <a:bodyPr/>
            <a:lstStyle/>
            <a:p>
              <a:endParaRPr lang="en-US"/>
            </a:p>
          </p:txBody>
        </p:sp>
        <p:sp>
          <p:nvSpPr>
            <p:cNvPr id="16" name="TextBox 16"/>
            <p:cNvSpPr txBox="1"/>
            <p:nvPr/>
          </p:nvSpPr>
          <p:spPr>
            <a:xfrm>
              <a:off x="94418" y="28102"/>
              <a:ext cx="818291" cy="611848"/>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1022990" y="5590494"/>
            <a:ext cx="9421201" cy="963899"/>
            <a:chOff x="0" y="0"/>
            <a:chExt cx="2481304" cy="253866"/>
          </a:xfrm>
        </p:grpSpPr>
        <p:sp>
          <p:nvSpPr>
            <p:cNvPr id="18" name="Freeform 18"/>
            <p:cNvSpPr/>
            <p:nvPr/>
          </p:nvSpPr>
          <p:spPr>
            <a:xfrm>
              <a:off x="0" y="0"/>
              <a:ext cx="2481304" cy="253866"/>
            </a:xfrm>
            <a:custGeom>
              <a:avLst/>
              <a:gdLst/>
              <a:ahLst/>
              <a:cxnLst/>
              <a:rect l="l" t="t" r="r" b="b"/>
              <a:pathLst>
                <a:path w="2481304" h="253866">
                  <a:moveTo>
                    <a:pt x="82176" y="0"/>
                  </a:moveTo>
                  <a:lnTo>
                    <a:pt x="2399128" y="0"/>
                  </a:lnTo>
                  <a:cubicBezTo>
                    <a:pt x="2444513" y="0"/>
                    <a:pt x="2481304" y="36791"/>
                    <a:pt x="2481304" y="82176"/>
                  </a:cubicBezTo>
                  <a:lnTo>
                    <a:pt x="2481304" y="171691"/>
                  </a:lnTo>
                  <a:cubicBezTo>
                    <a:pt x="2481304" y="217075"/>
                    <a:pt x="2444513" y="253866"/>
                    <a:pt x="2399128" y="253866"/>
                  </a:cubicBezTo>
                  <a:lnTo>
                    <a:pt x="82176" y="253866"/>
                  </a:lnTo>
                  <a:cubicBezTo>
                    <a:pt x="60381" y="253866"/>
                    <a:pt x="39480" y="245209"/>
                    <a:pt x="24069" y="229798"/>
                  </a:cubicBezTo>
                  <a:cubicBezTo>
                    <a:pt x="8658" y="214387"/>
                    <a:pt x="0" y="193485"/>
                    <a:pt x="0" y="171691"/>
                  </a:cubicBezTo>
                  <a:lnTo>
                    <a:pt x="0" y="82176"/>
                  </a:lnTo>
                  <a:cubicBezTo>
                    <a:pt x="0" y="36791"/>
                    <a:pt x="36791" y="0"/>
                    <a:pt x="82176" y="0"/>
                  </a:cubicBezTo>
                  <a:close/>
                </a:path>
              </a:pathLst>
            </a:custGeom>
            <a:solidFill>
              <a:srgbClr val="145DA0"/>
            </a:solidFill>
          </p:spPr>
          <p:txBody>
            <a:bodyPr/>
            <a:lstStyle/>
            <a:p>
              <a:endParaRPr lang="en-US"/>
            </a:p>
          </p:txBody>
        </p:sp>
        <p:sp>
          <p:nvSpPr>
            <p:cNvPr id="19" name="TextBox 19"/>
            <p:cNvSpPr txBox="1"/>
            <p:nvPr/>
          </p:nvSpPr>
          <p:spPr>
            <a:xfrm>
              <a:off x="0" y="-38100"/>
              <a:ext cx="2481304" cy="291966"/>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026363" y="3729647"/>
            <a:ext cx="8427605" cy="1622722"/>
          </a:xfrm>
          <a:prstGeom prst="rect">
            <a:avLst/>
          </a:prstGeom>
        </p:spPr>
        <p:txBody>
          <a:bodyPr lIns="0" tIns="0" rIns="0" bIns="0" rtlCol="0" anchor="t">
            <a:spAutoFit/>
          </a:bodyPr>
          <a:lstStyle/>
          <a:p>
            <a:pPr algn="l">
              <a:lnSpc>
                <a:spcPts val="12752"/>
              </a:lnSpc>
            </a:pPr>
            <a:r>
              <a:rPr lang="en-US" sz="10627" dirty="0">
                <a:solidFill>
                  <a:srgbClr val="145DA0"/>
                </a:solidFill>
                <a:latin typeface="Montserrat Ultra-Bold"/>
                <a:ea typeface="Montserrat Ultra-Bold"/>
                <a:cs typeface="Montserrat Ultra-Bold"/>
                <a:sym typeface="Montserrat Ultra-Bold"/>
              </a:rPr>
              <a:t>Thank You</a:t>
            </a:r>
          </a:p>
        </p:txBody>
      </p:sp>
      <p:sp>
        <p:nvSpPr>
          <p:cNvPr id="21" name="TextBox 21"/>
          <p:cNvSpPr txBox="1"/>
          <p:nvPr/>
        </p:nvSpPr>
        <p:spPr>
          <a:xfrm>
            <a:off x="1163525" y="5748865"/>
            <a:ext cx="6509694" cy="580484"/>
          </a:xfrm>
          <a:prstGeom prst="rect">
            <a:avLst/>
          </a:prstGeom>
        </p:spPr>
        <p:txBody>
          <a:bodyPr lIns="0" tIns="0" rIns="0" bIns="0" rtlCol="0" anchor="t">
            <a:spAutoFit/>
          </a:bodyPr>
          <a:lstStyle/>
          <a:p>
            <a:pPr algn="l">
              <a:lnSpc>
                <a:spcPts val="4754"/>
              </a:lnSpc>
              <a:spcBef>
                <a:spcPct val="0"/>
              </a:spcBef>
            </a:pPr>
            <a:r>
              <a:rPr lang="en-US" sz="3396" spc="132">
                <a:solidFill>
                  <a:srgbClr val="F9F9F9"/>
                </a:solidFill>
                <a:latin typeface="Montserrat Medium"/>
                <a:ea typeface="Montserrat Medium"/>
                <a:cs typeface="Montserrat Medium"/>
                <a:sym typeface="Montserrat Medium"/>
              </a:rPr>
              <a:t>For Your Attention</a:t>
            </a:r>
          </a:p>
        </p:txBody>
      </p:sp>
      <p:grpSp>
        <p:nvGrpSpPr>
          <p:cNvPr id="22" name="Group 22"/>
          <p:cNvGrpSpPr/>
          <p:nvPr/>
        </p:nvGrpSpPr>
        <p:grpSpPr>
          <a:xfrm>
            <a:off x="11739345" y="1851574"/>
            <a:ext cx="5379429" cy="5388394"/>
            <a:chOff x="0" y="0"/>
            <a:chExt cx="7172572" cy="7184526"/>
          </a:xfrm>
        </p:grpSpPr>
        <p:sp>
          <p:nvSpPr>
            <p:cNvPr id="23" name="Freeform 23"/>
            <p:cNvSpPr/>
            <p:nvPr/>
          </p:nvSpPr>
          <p:spPr>
            <a:xfrm>
              <a:off x="0" y="0"/>
              <a:ext cx="7172572" cy="7184526"/>
            </a:xfrm>
            <a:custGeom>
              <a:avLst/>
              <a:gdLst/>
              <a:ahLst/>
              <a:cxnLst/>
              <a:rect l="l" t="t" r="r" b="b"/>
              <a:pathLst>
                <a:path w="7172572" h="7184526">
                  <a:moveTo>
                    <a:pt x="0" y="0"/>
                  </a:moveTo>
                  <a:lnTo>
                    <a:pt x="7172572" y="0"/>
                  </a:lnTo>
                  <a:lnTo>
                    <a:pt x="7172572" y="7184526"/>
                  </a:lnTo>
                  <a:lnTo>
                    <a:pt x="0" y="71845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108328" y="2164082"/>
              <a:ext cx="6955916" cy="1478132"/>
            </a:xfrm>
            <a:custGeom>
              <a:avLst/>
              <a:gdLst/>
              <a:ahLst/>
              <a:cxnLst/>
              <a:rect l="l" t="t" r="r" b="b"/>
              <a:pathLst>
                <a:path w="6955916" h="1478132">
                  <a:moveTo>
                    <a:pt x="0" y="0"/>
                  </a:moveTo>
                  <a:lnTo>
                    <a:pt x="6955916" y="0"/>
                  </a:lnTo>
                  <a:lnTo>
                    <a:pt x="6955916" y="1478132"/>
                  </a:lnTo>
                  <a:lnTo>
                    <a:pt x="0" y="14781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TextBox 25"/>
            <p:cNvSpPr txBox="1"/>
            <p:nvPr/>
          </p:nvSpPr>
          <p:spPr>
            <a:xfrm>
              <a:off x="269692" y="3770692"/>
              <a:ext cx="6633188" cy="2579899"/>
            </a:xfrm>
            <a:prstGeom prst="rect">
              <a:avLst/>
            </a:prstGeom>
          </p:spPr>
          <p:txBody>
            <a:bodyPr lIns="0" tIns="0" rIns="0" bIns="0" rtlCol="0" anchor="t">
              <a:spAutoFit/>
            </a:bodyPr>
            <a:lstStyle/>
            <a:p>
              <a:pPr algn="ctr">
                <a:lnSpc>
                  <a:spcPts val="5039"/>
                </a:lnSpc>
              </a:pPr>
              <a:r>
                <a:rPr lang="en-US" sz="4499" spc="134">
                  <a:solidFill>
                    <a:srgbClr val="FFFFFF"/>
                  </a:solidFill>
                  <a:latin typeface="Bebas Neue Bold"/>
                  <a:ea typeface="Bebas Neue Bold"/>
                  <a:cs typeface="Bebas Neue Bold"/>
                  <a:sym typeface="Bebas Neue Bold"/>
                </a:rPr>
                <a:t>OHIO SUICIDE FATALITY REVIEW BEST PRACTICES SUMMIT</a:t>
              </a:r>
            </a:p>
          </p:txBody>
        </p:sp>
        <p:sp>
          <p:nvSpPr>
            <p:cNvPr id="26" name="TextBox 26"/>
            <p:cNvSpPr txBox="1"/>
            <p:nvPr/>
          </p:nvSpPr>
          <p:spPr>
            <a:xfrm>
              <a:off x="1389166" y="860906"/>
              <a:ext cx="4394239" cy="506077"/>
            </a:xfrm>
            <a:prstGeom prst="rect">
              <a:avLst/>
            </a:prstGeom>
          </p:spPr>
          <p:txBody>
            <a:bodyPr lIns="0" tIns="0" rIns="0" bIns="0" rtlCol="0" anchor="t">
              <a:spAutoFit/>
            </a:bodyPr>
            <a:lstStyle/>
            <a:p>
              <a:pPr algn="ctr">
                <a:lnSpc>
                  <a:spcPts val="3171"/>
                </a:lnSpc>
              </a:pPr>
              <a:r>
                <a:rPr lang="en-US" sz="2458">
                  <a:solidFill>
                    <a:srgbClr val="145DA0"/>
                  </a:solidFill>
                  <a:latin typeface="Montserrat Bold"/>
                  <a:ea typeface="Montserrat Bold"/>
                  <a:cs typeface="Montserrat Bold"/>
                  <a:sym typeface="Montserrat Bold"/>
                </a:rPr>
                <a:t>NOVEMBER 12, 2024</a:t>
              </a:r>
            </a:p>
          </p:txBody>
        </p:sp>
        <p:sp>
          <p:nvSpPr>
            <p:cNvPr id="27" name="TextBox 27"/>
            <p:cNvSpPr txBox="1"/>
            <p:nvPr/>
          </p:nvSpPr>
          <p:spPr>
            <a:xfrm>
              <a:off x="1506466" y="1456457"/>
              <a:ext cx="4159639" cy="507819"/>
            </a:xfrm>
            <a:prstGeom prst="rect">
              <a:avLst/>
            </a:prstGeom>
          </p:spPr>
          <p:txBody>
            <a:bodyPr lIns="0" tIns="0" rIns="0" bIns="0" rtlCol="0" anchor="t">
              <a:spAutoFit/>
            </a:bodyPr>
            <a:lstStyle/>
            <a:p>
              <a:pPr algn="ctr">
                <a:lnSpc>
                  <a:spcPts val="3174"/>
                </a:lnSpc>
              </a:pPr>
              <a:r>
                <a:rPr lang="en-US" sz="2460">
                  <a:solidFill>
                    <a:srgbClr val="145DA0"/>
                  </a:solidFill>
                  <a:latin typeface="Montserrat"/>
                  <a:ea typeface="Montserrat"/>
                  <a:cs typeface="Montserrat"/>
                  <a:sym typeface="Montserrat"/>
                </a:rPr>
                <a:t>COLUMBUS, OHIO</a:t>
              </a:r>
            </a:p>
          </p:txBody>
        </p:sp>
      </p:grpSp>
      <p:sp>
        <p:nvSpPr>
          <p:cNvPr id="28" name="Freeform 28"/>
          <p:cNvSpPr/>
          <p:nvPr/>
        </p:nvSpPr>
        <p:spPr>
          <a:xfrm>
            <a:off x="1448555" y="8777715"/>
            <a:ext cx="3203963" cy="1336250"/>
          </a:xfrm>
          <a:custGeom>
            <a:avLst/>
            <a:gdLst/>
            <a:ahLst/>
            <a:cxnLst/>
            <a:rect l="l" t="t" r="r" b="b"/>
            <a:pathLst>
              <a:path w="3203963" h="1336250">
                <a:moveTo>
                  <a:pt x="0" y="0"/>
                </a:moveTo>
                <a:lnTo>
                  <a:pt x="3203963" y="0"/>
                </a:lnTo>
                <a:lnTo>
                  <a:pt x="3203963" y="1336250"/>
                </a:lnTo>
                <a:lnTo>
                  <a:pt x="0" y="1336250"/>
                </a:lnTo>
                <a:lnTo>
                  <a:pt x="0" y="0"/>
                </a:lnTo>
                <a:close/>
              </a:path>
            </a:pathLst>
          </a:custGeom>
          <a:blipFill>
            <a:blip r:embed="rId7"/>
            <a:stretch>
              <a:fillRect/>
            </a:stretch>
          </a:blipFill>
        </p:spPr>
        <p:txBody>
          <a:bodyPr/>
          <a:lstStyle/>
          <a:p>
            <a:endParaRPr lang="en-US"/>
          </a:p>
        </p:txBody>
      </p:sp>
      <p:sp>
        <p:nvSpPr>
          <p:cNvPr id="29" name="Freeform 29"/>
          <p:cNvSpPr/>
          <p:nvPr/>
        </p:nvSpPr>
        <p:spPr>
          <a:xfrm>
            <a:off x="6950320" y="8843507"/>
            <a:ext cx="4387360" cy="1204667"/>
          </a:xfrm>
          <a:custGeom>
            <a:avLst/>
            <a:gdLst/>
            <a:ahLst/>
            <a:cxnLst/>
            <a:rect l="l" t="t" r="r" b="b"/>
            <a:pathLst>
              <a:path w="4387360" h="1204667">
                <a:moveTo>
                  <a:pt x="0" y="0"/>
                </a:moveTo>
                <a:lnTo>
                  <a:pt x="4387360" y="0"/>
                </a:lnTo>
                <a:lnTo>
                  <a:pt x="4387360" y="1204667"/>
                </a:lnTo>
                <a:lnTo>
                  <a:pt x="0" y="1204667"/>
                </a:lnTo>
                <a:lnTo>
                  <a:pt x="0" y="0"/>
                </a:lnTo>
                <a:close/>
              </a:path>
            </a:pathLst>
          </a:custGeom>
          <a:blipFill>
            <a:blip r:embed="rId8"/>
            <a:stretch>
              <a:fillRect l="-4871" t="-18382" r="-10635" b="-26749"/>
            </a:stretch>
          </a:blipFill>
        </p:spPr>
        <p:txBody>
          <a:bodyPr/>
          <a:lstStyle/>
          <a:p>
            <a:endParaRPr lang="en-US"/>
          </a:p>
        </p:txBody>
      </p:sp>
      <p:sp>
        <p:nvSpPr>
          <p:cNvPr id="30" name="Freeform 30"/>
          <p:cNvSpPr/>
          <p:nvPr/>
        </p:nvSpPr>
        <p:spPr>
          <a:xfrm>
            <a:off x="12843460" y="8926979"/>
            <a:ext cx="4415840" cy="1037722"/>
          </a:xfrm>
          <a:custGeom>
            <a:avLst/>
            <a:gdLst/>
            <a:ahLst/>
            <a:cxnLst/>
            <a:rect l="l" t="t" r="r" b="b"/>
            <a:pathLst>
              <a:path w="4415840" h="1037722">
                <a:moveTo>
                  <a:pt x="0" y="0"/>
                </a:moveTo>
                <a:lnTo>
                  <a:pt x="4415840" y="0"/>
                </a:lnTo>
                <a:lnTo>
                  <a:pt x="4415840" y="1037722"/>
                </a:lnTo>
                <a:lnTo>
                  <a:pt x="0" y="1037722"/>
                </a:lnTo>
                <a:lnTo>
                  <a:pt x="0" y="0"/>
                </a:lnTo>
                <a:close/>
              </a:path>
            </a:pathLst>
          </a:custGeom>
          <a:blipFill>
            <a:blip r:embed="rId9"/>
            <a:stretch>
              <a:fillRect/>
            </a:stretch>
          </a:blipFill>
        </p:spPr>
        <p:txBody>
          <a:bodyPr/>
          <a:lstStyle/>
          <a:p>
            <a:endParaRPr lang="en-US"/>
          </a:p>
        </p:txBody>
      </p:sp>
      <p:sp>
        <p:nvSpPr>
          <p:cNvPr id="31" name="AutoShape 31"/>
          <p:cNvSpPr/>
          <p:nvPr/>
        </p:nvSpPr>
        <p:spPr>
          <a:xfrm flipV="1">
            <a:off x="20" y="8417815"/>
            <a:ext cx="18288000" cy="19050"/>
          </a:xfrm>
          <a:prstGeom prst="line">
            <a:avLst/>
          </a:prstGeom>
          <a:ln w="38100" cap="flat">
            <a:solidFill>
              <a:srgbClr val="145DA0"/>
            </a:solidFill>
            <a:prstDash val="solid"/>
            <a:headEnd type="none" w="sm" len="sm"/>
            <a:tailEnd type="none" w="sm" len="sm"/>
          </a:ln>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6" name="Group 6"/>
          <p:cNvGrpSpPr/>
          <p:nvPr/>
        </p:nvGrpSpPr>
        <p:grpSpPr>
          <a:xfrm>
            <a:off x="10009263" y="-770373"/>
            <a:ext cx="12750498" cy="1275049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0956129" y="2104373"/>
            <a:ext cx="6885612" cy="6885612"/>
            <a:chOff x="0" y="0"/>
            <a:chExt cx="14840029" cy="14840029"/>
          </a:xfrm>
        </p:grpSpPr>
        <p:sp>
          <p:nvSpPr>
            <p:cNvPr id="10" name="Freeform 10"/>
            <p:cNvSpPr/>
            <p:nvPr/>
          </p:nvSpPr>
          <p:spPr>
            <a:xfrm>
              <a:off x="-366471" y="-11891"/>
              <a:ext cx="15572971" cy="14863810"/>
            </a:xfrm>
            <a:custGeom>
              <a:avLst/>
              <a:gdLst/>
              <a:ahLst/>
              <a:cxnLst/>
              <a:rect l="l" t="t" r="r" b="b"/>
              <a:pathLst>
                <a:path w="15572971" h="14863810">
                  <a:moveTo>
                    <a:pt x="7786486" y="11891"/>
                  </a:moveTo>
                  <a:cubicBezTo>
                    <a:pt x="5127664" y="0"/>
                    <a:pt x="2665709" y="1411641"/>
                    <a:pt x="1332855" y="3712286"/>
                  </a:cubicBezTo>
                  <a:cubicBezTo>
                    <a:pt x="0" y="6012931"/>
                    <a:pt x="0" y="8850880"/>
                    <a:pt x="1332855" y="11151525"/>
                  </a:cubicBezTo>
                  <a:cubicBezTo>
                    <a:pt x="2665709" y="13452170"/>
                    <a:pt x="5127664" y="14863811"/>
                    <a:pt x="7786486" y="14851920"/>
                  </a:cubicBezTo>
                  <a:cubicBezTo>
                    <a:pt x="10445306" y="14863811"/>
                    <a:pt x="12907262" y="13452170"/>
                    <a:pt x="14240117" y="11151525"/>
                  </a:cubicBezTo>
                  <a:cubicBezTo>
                    <a:pt x="15572971" y="8850880"/>
                    <a:pt x="15572971" y="6012931"/>
                    <a:pt x="14240117" y="3712286"/>
                  </a:cubicBezTo>
                  <a:cubicBezTo>
                    <a:pt x="12907262" y="1411641"/>
                    <a:pt x="10445306" y="0"/>
                    <a:pt x="7786486" y="11891"/>
                  </a:cubicBezTo>
                  <a:close/>
                </a:path>
              </a:pathLst>
            </a:custGeom>
            <a:solidFill>
              <a:srgbClr val="D2D2DB"/>
            </a:solidFill>
          </p:spPr>
          <p:txBody>
            <a:bodyPr/>
            <a:lstStyle/>
            <a:p>
              <a:endParaRPr lang="en-US"/>
            </a:p>
          </p:txBody>
        </p:sp>
        <p:sp>
          <p:nvSpPr>
            <p:cNvPr id="11" name="Freeform 11"/>
            <p:cNvSpPr/>
            <p:nvPr/>
          </p:nvSpPr>
          <p:spPr>
            <a:xfrm>
              <a:off x="-156193" y="188812"/>
              <a:ext cx="15152415" cy="14462405"/>
            </a:xfrm>
            <a:custGeom>
              <a:avLst/>
              <a:gdLst/>
              <a:ahLst/>
              <a:cxnLst/>
              <a:rect l="l" t="t" r="r" b="b"/>
              <a:pathLst>
                <a:path w="15152415" h="14462405">
                  <a:moveTo>
                    <a:pt x="7576208" y="11570"/>
                  </a:moveTo>
                  <a:cubicBezTo>
                    <a:pt x="4989189" y="0"/>
                    <a:pt x="2593721" y="1373519"/>
                    <a:pt x="1296860" y="3612034"/>
                  </a:cubicBezTo>
                  <a:cubicBezTo>
                    <a:pt x="0" y="5850548"/>
                    <a:pt x="0" y="8611857"/>
                    <a:pt x="1296860" y="10850372"/>
                  </a:cubicBezTo>
                  <a:cubicBezTo>
                    <a:pt x="2593721" y="13088886"/>
                    <a:pt x="4989189" y="14462405"/>
                    <a:pt x="7576208" y="14450835"/>
                  </a:cubicBezTo>
                  <a:cubicBezTo>
                    <a:pt x="10163226" y="14462405"/>
                    <a:pt x="12558694" y="13088886"/>
                    <a:pt x="13855555" y="10850372"/>
                  </a:cubicBezTo>
                  <a:cubicBezTo>
                    <a:pt x="15152416" y="8611857"/>
                    <a:pt x="15152416" y="5850548"/>
                    <a:pt x="13855555" y="3612034"/>
                  </a:cubicBezTo>
                  <a:cubicBezTo>
                    <a:pt x="12558694" y="1373519"/>
                    <a:pt x="10163226" y="0"/>
                    <a:pt x="7576208" y="11570"/>
                  </a:cubicBezTo>
                  <a:close/>
                </a:path>
              </a:pathLst>
            </a:custGeom>
            <a:solidFill>
              <a:srgbClr val="FFFFFF"/>
            </a:solidFill>
          </p:spPr>
          <p:txBody>
            <a:bodyPr/>
            <a:lstStyle/>
            <a:p>
              <a:endParaRPr lang="en-US"/>
            </a:p>
          </p:txBody>
        </p:sp>
        <p:sp>
          <p:nvSpPr>
            <p:cNvPr id="12" name="Freeform 12"/>
            <p:cNvSpPr/>
            <p:nvPr/>
          </p:nvSpPr>
          <p:spPr>
            <a:xfrm>
              <a:off x="223301" y="551024"/>
              <a:ext cx="14393427" cy="13737979"/>
            </a:xfrm>
            <a:custGeom>
              <a:avLst/>
              <a:gdLst/>
              <a:ahLst/>
              <a:cxnLst/>
              <a:rect l="l" t="t" r="r" b="b"/>
              <a:pathLst>
                <a:path w="14393427" h="13737979">
                  <a:moveTo>
                    <a:pt x="7196714" y="10990"/>
                  </a:moveTo>
                  <a:cubicBezTo>
                    <a:pt x="4739280" y="0"/>
                    <a:pt x="2463801" y="1304719"/>
                    <a:pt x="1231900" y="3431106"/>
                  </a:cubicBezTo>
                  <a:cubicBezTo>
                    <a:pt x="0" y="5557493"/>
                    <a:pt x="0" y="8180487"/>
                    <a:pt x="1231900" y="10306874"/>
                  </a:cubicBezTo>
                  <a:cubicBezTo>
                    <a:pt x="2463801" y="12433261"/>
                    <a:pt x="4739280" y="13737980"/>
                    <a:pt x="7196714" y="13726990"/>
                  </a:cubicBezTo>
                  <a:cubicBezTo>
                    <a:pt x="9654147" y="13737980"/>
                    <a:pt x="11929626" y="12433261"/>
                    <a:pt x="13161527" y="10306874"/>
                  </a:cubicBezTo>
                  <a:cubicBezTo>
                    <a:pt x="14393427" y="8180487"/>
                    <a:pt x="14393427" y="5557493"/>
                    <a:pt x="13161527" y="3431106"/>
                  </a:cubicBezTo>
                  <a:cubicBezTo>
                    <a:pt x="11929626" y="1304719"/>
                    <a:pt x="9654147" y="0"/>
                    <a:pt x="7196714" y="10990"/>
                  </a:cubicBezTo>
                  <a:close/>
                </a:path>
              </a:pathLst>
            </a:custGeom>
            <a:solidFill>
              <a:srgbClr val="000000">
                <a:alpha val="0"/>
              </a:srgbClr>
            </a:solidFill>
            <a:ln w="12700">
              <a:solidFill>
                <a:srgbClr val="000000"/>
              </a:solidFill>
            </a:ln>
          </p:spPr>
          <p:txBody>
            <a:bodyPr/>
            <a:lstStyle/>
            <a:p>
              <a:endParaRPr lang="en-US"/>
            </a:p>
          </p:txBody>
        </p:sp>
      </p:grpSp>
      <p:sp>
        <p:nvSpPr>
          <p:cNvPr id="13" name="TextBox 13"/>
          <p:cNvSpPr txBox="1"/>
          <p:nvPr/>
        </p:nvSpPr>
        <p:spPr>
          <a:xfrm>
            <a:off x="999491" y="1469069"/>
            <a:ext cx="7447266" cy="1280134"/>
          </a:xfrm>
          <a:prstGeom prst="rect">
            <a:avLst/>
          </a:prstGeom>
        </p:spPr>
        <p:txBody>
          <a:bodyPr lIns="0" tIns="0" rIns="0" bIns="0" rtlCol="0" anchor="t">
            <a:spAutoFit/>
          </a:bodyPr>
          <a:lstStyle/>
          <a:p>
            <a:pPr algn="l">
              <a:lnSpc>
                <a:spcPts val="10170"/>
              </a:lnSpc>
            </a:pPr>
            <a:r>
              <a:rPr lang="en-US" sz="8475">
                <a:solidFill>
                  <a:srgbClr val="145DA0"/>
                </a:solidFill>
                <a:latin typeface="Montserrat Ultra-Bold"/>
                <a:ea typeface="Montserrat Ultra-Bold"/>
                <a:cs typeface="Montserrat Ultra-Bold"/>
                <a:sym typeface="Montserrat Ultra-Bold"/>
              </a:rPr>
              <a:t>Contact Us</a:t>
            </a:r>
          </a:p>
        </p:txBody>
      </p:sp>
      <p:grpSp>
        <p:nvGrpSpPr>
          <p:cNvPr id="18" name="Group 18"/>
          <p:cNvGrpSpPr/>
          <p:nvPr/>
        </p:nvGrpSpPr>
        <p:grpSpPr>
          <a:xfrm>
            <a:off x="-912502" y="8895813"/>
            <a:ext cx="11811836" cy="1048357"/>
            <a:chOff x="0" y="0"/>
            <a:chExt cx="5203680" cy="461852"/>
          </a:xfrm>
        </p:grpSpPr>
        <p:sp>
          <p:nvSpPr>
            <p:cNvPr id="19" name="Freeform 19"/>
            <p:cNvSpPr/>
            <p:nvPr/>
          </p:nvSpPr>
          <p:spPr>
            <a:xfrm>
              <a:off x="0" y="0"/>
              <a:ext cx="5203680" cy="461852"/>
            </a:xfrm>
            <a:custGeom>
              <a:avLst/>
              <a:gdLst/>
              <a:ahLst/>
              <a:cxnLst/>
              <a:rect l="l" t="t" r="r" b="b"/>
              <a:pathLst>
                <a:path w="5203680" h="461852">
                  <a:moveTo>
                    <a:pt x="0" y="0"/>
                  </a:moveTo>
                  <a:lnTo>
                    <a:pt x="5203680" y="0"/>
                  </a:lnTo>
                  <a:lnTo>
                    <a:pt x="5203680" y="461852"/>
                  </a:lnTo>
                  <a:lnTo>
                    <a:pt x="0" y="461852"/>
                  </a:lnTo>
                  <a:close/>
                </a:path>
              </a:pathLst>
            </a:custGeom>
            <a:solidFill>
              <a:srgbClr val="FFFFFF">
                <a:alpha val="52941"/>
              </a:srgbClr>
            </a:solidFill>
          </p:spPr>
          <p:txBody>
            <a:bodyPr/>
            <a:lstStyle/>
            <a:p>
              <a:endParaRPr lang="en-US"/>
            </a:p>
          </p:txBody>
        </p:sp>
        <p:sp>
          <p:nvSpPr>
            <p:cNvPr id="20" name="TextBox 20"/>
            <p:cNvSpPr txBox="1"/>
            <p:nvPr/>
          </p:nvSpPr>
          <p:spPr>
            <a:xfrm>
              <a:off x="0" y="-38100"/>
              <a:ext cx="5203680" cy="499952"/>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832143" y="9020564"/>
            <a:ext cx="1915438" cy="798856"/>
          </a:xfrm>
          <a:custGeom>
            <a:avLst/>
            <a:gdLst/>
            <a:ahLst/>
            <a:cxnLst/>
            <a:rect l="l" t="t" r="r" b="b"/>
            <a:pathLst>
              <a:path w="1915438" h="798856">
                <a:moveTo>
                  <a:pt x="0" y="0"/>
                </a:moveTo>
                <a:lnTo>
                  <a:pt x="1915437" y="0"/>
                </a:lnTo>
                <a:lnTo>
                  <a:pt x="1915437" y="798855"/>
                </a:lnTo>
                <a:lnTo>
                  <a:pt x="0" y="798855"/>
                </a:lnTo>
                <a:lnTo>
                  <a:pt x="0" y="0"/>
                </a:lnTo>
                <a:close/>
              </a:path>
            </a:pathLst>
          </a:custGeom>
          <a:blipFill>
            <a:blip r:embed="rId3"/>
            <a:stretch>
              <a:fillRect/>
            </a:stretch>
          </a:blipFill>
        </p:spPr>
        <p:txBody>
          <a:bodyPr/>
          <a:lstStyle/>
          <a:p>
            <a:endParaRPr lang="en-US"/>
          </a:p>
        </p:txBody>
      </p:sp>
      <p:sp>
        <p:nvSpPr>
          <p:cNvPr id="22" name="Freeform 22"/>
          <p:cNvSpPr/>
          <p:nvPr/>
        </p:nvSpPr>
        <p:spPr>
          <a:xfrm>
            <a:off x="4121285" y="9059896"/>
            <a:ext cx="2622912" cy="720191"/>
          </a:xfrm>
          <a:custGeom>
            <a:avLst/>
            <a:gdLst/>
            <a:ahLst/>
            <a:cxnLst/>
            <a:rect l="l" t="t" r="r" b="b"/>
            <a:pathLst>
              <a:path w="2622912" h="720191">
                <a:moveTo>
                  <a:pt x="0" y="0"/>
                </a:moveTo>
                <a:lnTo>
                  <a:pt x="2622912" y="0"/>
                </a:lnTo>
                <a:lnTo>
                  <a:pt x="2622912" y="720191"/>
                </a:lnTo>
                <a:lnTo>
                  <a:pt x="0" y="720191"/>
                </a:lnTo>
                <a:lnTo>
                  <a:pt x="0" y="0"/>
                </a:lnTo>
                <a:close/>
              </a:path>
            </a:pathLst>
          </a:custGeom>
          <a:blipFill>
            <a:blip r:embed="rId4"/>
            <a:stretch>
              <a:fillRect l="-4871" t="-18382" r="-10635" b="-26749"/>
            </a:stretch>
          </a:blipFill>
        </p:spPr>
        <p:txBody>
          <a:bodyPr/>
          <a:lstStyle/>
          <a:p>
            <a:endParaRPr lang="en-US"/>
          </a:p>
        </p:txBody>
      </p:sp>
      <p:sp>
        <p:nvSpPr>
          <p:cNvPr id="23" name="Freeform 23"/>
          <p:cNvSpPr/>
          <p:nvPr/>
        </p:nvSpPr>
        <p:spPr>
          <a:xfrm>
            <a:off x="7644403" y="9109799"/>
            <a:ext cx="2639939" cy="620386"/>
          </a:xfrm>
          <a:custGeom>
            <a:avLst/>
            <a:gdLst/>
            <a:ahLst/>
            <a:cxnLst/>
            <a:rect l="l" t="t" r="r" b="b"/>
            <a:pathLst>
              <a:path w="2639939" h="620386">
                <a:moveTo>
                  <a:pt x="0" y="0"/>
                </a:moveTo>
                <a:lnTo>
                  <a:pt x="2639939" y="0"/>
                </a:lnTo>
                <a:lnTo>
                  <a:pt x="2639939" y="620385"/>
                </a:lnTo>
                <a:lnTo>
                  <a:pt x="0" y="620385"/>
                </a:lnTo>
                <a:lnTo>
                  <a:pt x="0" y="0"/>
                </a:lnTo>
                <a:close/>
              </a:path>
            </a:pathLst>
          </a:custGeom>
          <a:blipFill>
            <a:blip r:embed="rId5"/>
            <a:stretch>
              <a:fillRect/>
            </a:stretch>
          </a:blipFill>
        </p:spPr>
        <p:txBody>
          <a:bodyPr/>
          <a:lstStyle/>
          <a:p>
            <a:endParaRPr lang="en-US"/>
          </a:p>
        </p:txBody>
      </p:sp>
      <p:sp>
        <p:nvSpPr>
          <p:cNvPr id="24" name="AutoShape 24"/>
          <p:cNvSpPr/>
          <p:nvPr/>
        </p:nvSpPr>
        <p:spPr>
          <a:xfrm flipV="1">
            <a:off x="-33841" y="8805404"/>
            <a:ext cx="10933187" cy="11389"/>
          </a:xfrm>
          <a:prstGeom prst="line">
            <a:avLst/>
          </a:prstGeom>
          <a:ln w="19050" cap="flat">
            <a:solidFill>
              <a:srgbClr val="145DA0"/>
            </a:solidFill>
            <a:prstDash val="solid"/>
            <a:headEnd type="none" w="sm" len="sm"/>
            <a:tailEnd type="none" w="sm" len="sm"/>
          </a:ln>
        </p:spPr>
        <p:txBody>
          <a:bodyPr/>
          <a:lstStyle/>
          <a:p>
            <a:endParaRPr lang="en-US"/>
          </a:p>
        </p:txBody>
      </p:sp>
      <p:sp>
        <p:nvSpPr>
          <p:cNvPr id="26" name="TextBox 25">
            <a:extLst>
              <a:ext uri="{FF2B5EF4-FFF2-40B4-BE49-F238E27FC236}">
                <a16:creationId xmlns:a16="http://schemas.microsoft.com/office/drawing/2014/main" id="{6713F55C-2253-072C-2A98-C0CC6193344B}"/>
              </a:ext>
            </a:extLst>
          </p:cNvPr>
          <p:cNvSpPr txBox="1"/>
          <p:nvPr/>
        </p:nvSpPr>
        <p:spPr>
          <a:xfrm>
            <a:off x="999491" y="2976881"/>
            <a:ext cx="11838708" cy="1754326"/>
          </a:xfrm>
          <a:prstGeom prst="rect">
            <a:avLst/>
          </a:prstGeom>
          <a:noFill/>
        </p:spPr>
        <p:txBody>
          <a:bodyPr wrap="square">
            <a:spAutoFit/>
          </a:bodyPr>
          <a:lstStyle/>
          <a:p>
            <a:r>
              <a:rPr lang="en-US" b="1" dirty="0"/>
              <a:t>Hancock Public Health </a:t>
            </a:r>
          </a:p>
          <a:p>
            <a:endParaRPr lang="en-US" dirty="0"/>
          </a:p>
          <a:p>
            <a:r>
              <a:rPr lang="en-US" dirty="0"/>
              <a:t>Kalynn Sommers, OCPRS</a:t>
            </a:r>
          </a:p>
          <a:p>
            <a:r>
              <a:rPr lang="en-US" dirty="0"/>
              <a:t>Harm Reduction Coordinator/Peer Support Specialist</a:t>
            </a:r>
          </a:p>
          <a:p>
            <a:r>
              <a:rPr lang="en-US" dirty="0">
                <a:hlinkClick r:id="rId6"/>
              </a:rPr>
              <a:t>ksommers@hancockph.com</a:t>
            </a:r>
            <a:r>
              <a:rPr lang="en-US" dirty="0"/>
              <a:t> </a:t>
            </a:r>
          </a:p>
          <a:p>
            <a:r>
              <a:rPr lang="en-US" dirty="0"/>
              <a:t>567-250-5151</a:t>
            </a:r>
          </a:p>
        </p:txBody>
      </p:sp>
      <p:sp>
        <p:nvSpPr>
          <p:cNvPr id="28" name="TextBox 27">
            <a:extLst>
              <a:ext uri="{FF2B5EF4-FFF2-40B4-BE49-F238E27FC236}">
                <a16:creationId xmlns:a16="http://schemas.microsoft.com/office/drawing/2014/main" id="{01BF5DD2-B5F3-D9B4-9F0A-8E072228B53E}"/>
              </a:ext>
            </a:extLst>
          </p:cNvPr>
          <p:cNvSpPr txBox="1"/>
          <p:nvPr/>
        </p:nvSpPr>
        <p:spPr>
          <a:xfrm>
            <a:off x="971711" y="5002444"/>
            <a:ext cx="11838708" cy="1754326"/>
          </a:xfrm>
          <a:prstGeom prst="rect">
            <a:avLst/>
          </a:prstGeom>
          <a:noFill/>
        </p:spPr>
        <p:txBody>
          <a:bodyPr wrap="square">
            <a:spAutoFit/>
          </a:bodyPr>
          <a:lstStyle/>
          <a:p>
            <a:pPr marL="0" indent="0">
              <a:buNone/>
            </a:pPr>
            <a:r>
              <a:rPr lang="en-US" b="1" dirty="0"/>
              <a:t>Huron County Public Health </a:t>
            </a:r>
          </a:p>
          <a:p>
            <a:pPr marL="0" indent="0">
              <a:buNone/>
            </a:pPr>
            <a:endParaRPr lang="en-US" b="1" dirty="0"/>
          </a:p>
          <a:p>
            <a:pPr marL="0" indent="0">
              <a:buNone/>
            </a:pPr>
            <a:r>
              <a:rPr lang="en-US" dirty="0"/>
              <a:t>Nicole Marks, MPH</a:t>
            </a:r>
          </a:p>
          <a:p>
            <a:pPr marL="0" indent="0">
              <a:buNone/>
            </a:pPr>
            <a:r>
              <a:rPr lang="en-US" dirty="0"/>
              <a:t>Community Programs Division Director</a:t>
            </a:r>
          </a:p>
          <a:p>
            <a:pPr marL="0" indent="0">
              <a:buNone/>
            </a:pPr>
            <a:r>
              <a:rPr lang="en-US" dirty="0">
                <a:hlinkClick r:id="rId7"/>
              </a:rPr>
              <a:t>nmarks@huroncohealth.com</a:t>
            </a:r>
            <a:r>
              <a:rPr lang="en-US" dirty="0"/>
              <a:t> </a:t>
            </a:r>
          </a:p>
          <a:p>
            <a:pPr marL="0" indent="0">
              <a:buNone/>
            </a:pPr>
            <a:r>
              <a:rPr lang="en-US" dirty="0"/>
              <a:t>567-244-3225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grpSp>
        <p:nvGrpSpPr>
          <p:cNvPr id="2" name="Group 2"/>
          <p:cNvGrpSpPr/>
          <p:nvPr/>
        </p:nvGrpSpPr>
        <p:grpSpPr>
          <a:xfrm>
            <a:off x="-1469722" y="8833332"/>
            <a:ext cx="19757722" cy="1453668"/>
            <a:chOff x="0" y="0"/>
            <a:chExt cx="5203680" cy="382859"/>
          </a:xfrm>
        </p:grpSpPr>
        <p:sp>
          <p:nvSpPr>
            <p:cNvPr id="3" name="Freeform 3"/>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1028700" y="933450"/>
            <a:ext cx="78105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Hancock County SOFR</a:t>
            </a:r>
          </a:p>
        </p:txBody>
      </p:sp>
      <p:sp>
        <p:nvSpPr>
          <p:cNvPr id="12" name="TextBox 12"/>
          <p:cNvSpPr txBox="1"/>
          <p:nvPr/>
        </p:nvSpPr>
        <p:spPr>
          <a:xfrm>
            <a:off x="875805" y="1941141"/>
            <a:ext cx="15947836" cy="1912960"/>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Combined Overdose fatality review and suicide fatality review</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Facilitated by Hancock Public Health</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Started reviewing Overdoses in 2016</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Fully funded position for SOFR through the SOS grant, and local mental health board</a:t>
            </a:r>
          </a:p>
        </p:txBody>
      </p:sp>
      <p:sp>
        <p:nvSpPr>
          <p:cNvPr id="13" name="AutoShape 13"/>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p:cNvGrpSpPr/>
          <p:nvPr/>
        </p:nvGrpSpPr>
        <p:grpSpPr>
          <a:xfrm>
            <a:off x="318155" y="8359812"/>
            <a:ext cx="1793986" cy="1796976"/>
            <a:chOff x="0" y="0"/>
            <a:chExt cx="2391982" cy="2395968"/>
          </a:xfrm>
        </p:grpSpPr>
        <p:sp>
          <p:nvSpPr>
            <p:cNvPr id="15" name="Freeform 15"/>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a:extLst>
            <a:ext uri="{FF2B5EF4-FFF2-40B4-BE49-F238E27FC236}">
              <a16:creationId xmlns:a16="http://schemas.microsoft.com/office/drawing/2014/main" id="{F2F3688D-7DFA-0DB2-F143-B3E504132C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83D8508-190C-E0E8-2F22-2039ED007F6C}"/>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E5DD0380-7028-8797-4FDE-06D181ACB300}"/>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C58A3C88-C316-106B-774F-1D9BDFCEC25A}"/>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CD6662DD-EBE3-6038-64AD-743748B6AF8D}"/>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819BE81-E1D7-10AD-16C7-20B344E33D85}"/>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E31F5A65-C102-4F20-2281-3837E0B4EDD1}"/>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835B2C49-0F65-BF6F-8ADC-0F840DAD702E}"/>
              </a:ext>
            </a:extLst>
          </p:cNvPr>
          <p:cNvSpPr txBox="1"/>
          <p:nvPr/>
        </p:nvSpPr>
        <p:spPr>
          <a:xfrm>
            <a:off x="1028700" y="933450"/>
            <a:ext cx="11527638"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Hancock County SOFR Committee</a:t>
            </a:r>
          </a:p>
        </p:txBody>
      </p:sp>
      <p:sp>
        <p:nvSpPr>
          <p:cNvPr id="12" name="TextBox 12">
            <a:extLst>
              <a:ext uri="{FF2B5EF4-FFF2-40B4-BE49-F238E27FC236}">
                <a16:creationId xmlns:a16="http://schemas.microsoft.com/office/drawing/2014/main" id="{A0F377D6-A800-7374-0F43-20515528C42E}"/>
              </a:ext>
            </a:extLst>
          </p:cNvPr>
          <p:cNvSpPr txBox="1"/>
          <p:nvPr/>
        </p:nvSpPr>
        <p:spPr>
          <a:xfrm>
            <a:off x="875805" y="1941141"/>
            <a:ext cx="11527638" cy="5324150"/>
          </a:xfrm>
          <a:prstGeom prst="rect">
            <a:avLst/>
          </a:prstGeom>
        </p:spPr>
        <p:txBody>
          <a:bodyPr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Local ADAMHS Board</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Local police department</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County Sheriffs office</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Adult probation</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Juvenile probation (if applicable to case)</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Local School district (if applicable to case)</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Local hospital system</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Pain management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Veteran affairs</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Local behavioral health facilities</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Corner (invited)</a:t>
            </a:r>
          </a:p>
        </p:txBody>
      </p:sp>
      <p:sp>
        <p:nvSpPr>
          <p:cNvPr id="13" name="AutoShape 13">
            <a:extLst>
              <a:ext uri="{FF2B5EF4-FFF2-40B4-BE49-F238E27FC236}">
                <a16:creationId xmlns:a16="http://schemas.microsoft.com/office/drawing/2014/main" id="{53E39843-4012-0A2D-0E25-16BE9D018451}"/>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D9C24425-15E8-A623-0043-D8C3A664A475}"/>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E19ABF51-F478-7B57-628F-33B7496298C3}"/>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A4F7E920-341E-A350-F03D-F818011EE3C9}"/>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94E239E1-E55C-D4DE-4EC6-2E676D3AC205}"/>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238A480F-0B7F-3D01-2B32-F00F4A7EDFB7}"/>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C5D97FFE-48D3-4BCA-2474-2D47EF1C6441}"/>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259382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6102-A940-6B4C-D867-4EF6AC2776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CF07AD-9F65-6DAF-D2DA-7255260195E0}"/>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D8AB792F-4DF8-B930-D85A-0C764403E75B}"/>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3B3654D8-B0A6-CCF5-9FA1-848618CA4D49}"/>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E20DE9C1-EA9E-E784-8E0B-FDE541D950EC}"/>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55C0075F-C257-3F46-5654-E809E7858536}"/>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20BDA722-9007-E23E-6908-B2A23B20FF2F}"/>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5BBB1C21-9238-EA26-BD0A-299B29114F32}"/>
              </a:ext>
            </a:extLst>
          </p:cNvPr>
          <p:cNvSpPr txBox="1"/>
          <p:nvPr/>
        </p:nvSpPr>
        <p:spPr>
          <a:xfrm>
            <a:off x="1028700" y="933450"/>
            <a:ext cx="7810500"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Hancock County SOFR</a:t>
            </a:r>
          </a:p>
        </p:txBody>
      </p:sp>
      <p:sp>
        <p:nvSpPr>
          <p:cNvPr id="12" name="TextBox 12">
            <a:extLst>
              <a:ext uri="{FF2B5EF4-FFF2-40B4-BE49-F238E27FC236}">
                <a16:creationId xmlns:a16="http://schemas.microsoft.com/office/drawing/2014/main" id="{656E9306-024A-DE93-1D89-A4EE7149085E}"/>
              </a:ext>
            </a:extLst>
          </p:cNvPr>
          <p:cNvSpPr txBox="1"/>
          <p:nvPr/>
        </p:nvSpPr>
        <p:spPr>
          <a:xfrm>
            <a:off x="875805" y="1941141"/>
            <a:ext cx="15947836" cy="3862211"/>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Meetings are held quarterly</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In 2021:</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20 deaths by suicide were reviewed</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20 overdose deaths were reviewed</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In 2022:</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28 deaths by suicide were reviewed</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20 overdose deaths were reviewed</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Still waiting on 2023 death certificates for final numbers</a:t>
            </a:r>
          </a:p>
        </p:txBody>
      </p:sp>
      <p:sp>
        <p:nvSpPr>
          <p:cNvPr id="13" name="AutoShape 13">
            <a:extLst>
              <a:ext uri="{FF2B5EF4-FFF2-40B4-BE49-F238E27FC236}">
                <a16:creationId xmlns:a16="http://schemas.microsoft.com/office/drawing/2014/main" id="{32AF27BA-0305-0953-0B74-407DD9974505}"/>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DFD4E561-137B-A8C4-E751-99B0684B674D}"/>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7402F69B-626E-4DD4-110F-E086EC721B1B}"/>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9ED4932E-F57F-1D71-8781-3562BF3F107D}"/>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B134A6AC-4DF6-DBAC-A09E-7CAE2F93B41F}"/>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D5B2EB21-B562-CA3F-FD7E-1A0704B60AA9}"/>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58FEF451-EDD4-8B06-FA6A-FE5873C59A79}"/>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22351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a:extLst>
            <a:ext uri="{FF2B5EF4-FFF2-40B4-BE49-F238E27FC236}">
              <a16:creationId xmlns:a16="http://schemas.microsoft.com/office/drawing/2014/main" id="{0F315686-3536-BE12-40D2-A92DCDC2ADB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6F4937-EA45-5D38-AC4C-B36F37C046A9}"/>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7AAB76DF-0EAE-A41B-51FB-7E9E40DCA7F1}"/>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EF6E7DE9-A17B-B993-A63F-AC967B7FAF7A}"/>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7FAC309A-1D93-4BC8-2166-3F643AB65C32}"/>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B4806343-020F-EB0C-11D4-6F984DC2F352}"/>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7C4D65B4-37ED-E382-535A-599746C36EE4}"/>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EE361B3B-ECB2-20D7-FB34-BEBFE8A5CE30}"/>
              </a:ext>
            </a:extLst>
          </p:cNvPr>
          <p:cNvSpPr txBox="1"/>
          <p:nvPr/>
        </p:nvSpPr>
        <p:spPr>
          <a:xfrm>
            <a:off x="1028700" y="933450"/>
            <a:ext cx="4721531" cy="843180"/>
          </a:xfrm>
          <a:prstGeom prst="rect">
            <a:avLst/>
          </a:prstGeom>
        </p:spPr>
        <p:txBody>
          <a:bodyPr wrap="square" lIns="0" tIns="0" rIns="0" bIns="0" rtlCol="0" anchor="t">
            <a:spAutoFit/>
          </a:bodyPr>
          <a:lstStyle/>
          <a:p>
            <a:pPr algn="ctr">
              <a:lnSpc>
                <a:spcPts val="7083"/>
              </a:lnSpc>
            </a:pPr>
            <a:r>
              <a:rPr lang="en-US" sz="5059" dirty="0">
                <a:solidFill>
                  <a:srgbClr val="000000"/>
                </a:solidFill>
                <a:latin typeface="Montserrat Bold"/>
                <a:ea typeface="Montserrat Bold"/>
                <a:cs typeface="Montserrat Bold"/>
                <a:sym typeface="Montserrat Bold"/>
              </a:rPr>
              <a:t>Huron County</a:t>
            </a:r>
          </a:p>
        </p:txBody>
      </p:sp>
      <p:sp>
        <p:nvSpPr>
          <p:cNvPr id="12" name="TextBox 12">
            <a:extLst>
              <a:ext uri="{FF2B5EF4-FFF2-40B4-BE49-F238E27FC236}">
                <a16:creationId xmlns:a16="http://schemas.microsoft.com/office/drawing/2014/main" id="{DADC5173-2CC8-3416-CA13-03B65069A1F4}"/>
              </a:ext>
            </a:extLst>
          </p:cNvPr>
          <p:cNvSpPr txBox="1"/>
          <p:nvPr/>
        </p:nvSpPr>
        <p:spPr>
          <a:xfrm>
            <a:off x="875805" y="1941141"/>
            <a:ext cx="10325595" cy="3862211"/>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Rural county located in North-Central Ohio</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Population: 58,565</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Largest City: Norwalk ~ 17,130 residents</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Major Industries: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Agriculture (#1 vegetable producer in the state of Ohio)</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Manufacturing (wide range – automotive parts, furniture, foods, etc.)</a:t>
            </a:r>
          </a:p>
        </p:txBody>
      </p:sp>
      <p:sp>
        <p:nvSpPr>
          <p:cNvPr id="13" name="AutoShape 13">
            <a:extLst>
              <a:ext uri="{FF2B5EF4-FFF2-40B4-BE49-F238E27FC236}">
                <a16:creationId xmlns:a16="http://schemas.microsoft.com/office/drawing/2014/main" id="{AF2F7CB5-08F5-BDA1-E4DA-310EA43A9E9F}"/>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45C5F0B6-1C0C-BF76-CCAA-04749DAEBCAD}"/>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FC6CAFF8-1F9F-E851-6481-FD06A09A8245}"/>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73C71366-5061-1BDE-9F40-1D545FCFBA84}"/>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00D2D6C3-162E-CBF5-D41E-38097AEE2C0D}"/>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3FDEA3B5-8702-E447-FD05-015185B55EE4}"/>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BAE55203-44CF-AD28-C94A-BE644353870A}"/>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pic>
        <p:nvPicPr>
          <p:cNvPr id="8" name="Picture 10" descr="Huron County">
            <a:extLst>
              <a:ext uri="{FF2B5EF4-FFF2-40B4-BE49-F238E27FC236}">
                <a16:creationId xmlns:a16="http://schemas.microsoft.com/office/drawing/2014/main" id="{8E6622F2-A831-85C5-18AA-D494550F93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34800" y="2180113"/>
            <a:ext cx="4888655" cy="5314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4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a:extLst>
            <a:ext uri="{FF2B5EF4-FFF2-40B4-BE49-F238E27FC236}">
              <a16:creationId xmlns:a16="http://schemas.microsoft.com/office/drawing/2014/main" id="{75E2CEAA-5D79-DF77-4CE1-8D1DAC1177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09E9154-EF85-A53C-7930-1808067B07FF}"/>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C8EA2C38-48C9-A830-BC5B-945C4EEEDF48}"/>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5B6552DF-4AFB-8AAF-3502-42BA92A08B2D}"/>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3D26900E-F250-A3BB-4C73-63FEF52B2A8C}"/>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271F19B9-192C-D13A-2109-9AC49E781DBE}"/>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8853DE45-E357-3D10-E018-B2E64EADFA10}"/>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369371BB-2105-5ACE-CD1E-A2C890C6DA5B}"/>
              </a:ext>
            </a:extLst>
          </p:cNvPr>
          <p:cNvSpPr txBox="1"/>
          <p:nvPr/>
        </p:nvSpPr>
        <p:spPr>
          <a:xfrm>
            <a:off x="1028699" y="933450"/>
            <a:ext cx="16383495" cy="1753685"/>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Huron County Drug Overdose &amp; Suicide Fatality Review Committee</a:t>
            </a:r>
          </a:p>
        </p:txBody>
      </p:sp>
      <p:sp>
        <p:nvSpPr>
          <p:cNvPr id="12" name="TextBox 12">
            <a:extLst>
              <a:ext uri="{FF2B5EF4-FFF2-40B4-BE49-F238E27FC236}">
                <a16:creationId xmlns:a16="http://schemas.microsoft.com/office/drawing/2014/main" id="{648036D4-44E1-E9F7-AFC9-32AAE9A7A60B}"/>
              </a:ext>
            </a:extLst>
          </p:cNvPr>
          <p:cNvSpPr txBox="1"/>
          <p:nvPr/>
        </p:nvSpPr>
        <p:spPr>
          <a:xfrm>
            <a:off x="875805" y="2819428"/>
            <a:ext cx="16383494" cy="2400272"/>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Hybrid committee – combined SFR/OFR</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Facilitated by Huron County Public Health</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First meeting was held on July 27, 2022</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Will receive $10,000.00 in funding in SFY25 through the Ohio Department of Health’s Youth Suicide Prevention Grant</a:t>
            </a:r>
          </a:p>
        </p:txBody>
      </p:sp>
      <p:sp>
        <p:nvSpPr>
          <p:cNvPr id="13" name="AutoShape 13">
            <a:extLst>
              <a:ext uri="{FF2B5EF4-FFF2-40B4-BE49-F238E27FC236}">
                <a16:creationId xmlns:a16="http://schemas.microsoft.com/office/drawing/2014/main" id="{ABC39697-41ED-ED64-814D-25D2250849D0}"/>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148319C6-820C-96DA-D040-12E7D922F6B9}"/>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AFCCE38E-FE60-B213-3F36-69B75B13A97C}"/>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C85C9484-FDE9-B6E5-44DB-076F9D232A07}"/>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D16BA2D4-BE1C-F99E-B57A-66638CFF5C46}"/>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B60239FE-4F09-BFEE-CF36-D58D1EC9CCEC}"/>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839E0933-ED5D-D0CF-5FDF-F8207263C6E5}"/>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Tree>
    <p:extLst>
      <p:ext uri="{BB962C8B-B14F-4D97-AF65-F5344CB8AC3E}">
        <p14:creationId xmlns:p14="http://schemas.microsoft.com/office/powerpoint/2010/main" val="151156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AC533-8D32-8EC6-C93E-A850025EFB3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A5B44C5-4C4A-1EC8-02BE-A6D793615C9A}"/>
              </a:ext>
            </a:extLst>
          </p:cNvPr>
          <p:cNvGrpSpPr/>
          <p:nvPr/>
        </p:nvGrpSpPr>
        <p:grpSpPr>
          <a:xfrm>
            <a:off x="-1469722" y="8833332"/>
            <a:ext cx="19757722" cy="1453668"/>
            <a:chOff x="0" y="0"/>
            <a:chExt cx="5203680" cy="382859"/>
          </a:xfrm>
        </p:grpSpPr>
        <p:sp>
          <p:nvSpPr>
            <p:cNvPr id="3" name="Freeform 3">
              <a:extLst>
                <a:ext uri="{FF2B5EF4-FFF2-40B4-BE49-F238E27FC236}">
                  <a16:creationId xmlns:a16="http://schemas.microsoft.com/office/drawing/2014/main" id="{134A67B2-13FF-5F5D-7132-DBA1E074E897}"/>
                </a:ext>
              </a:extLst>
            </p:cNvPr>
            <p:cNvSpPr/>
            <p:nvPr/>
          </p:nvSpPr>
          <p:spPr>
            <a:xfrm>
              <a:off x="0" y="0"/>
              <a:ext cx="5203680" cy="382859"/>
            </a:xfrm>
            <a:custGeom>
              <a:avLst/>
              <a:gdLst/>
              <a:ahLst/>
              <a:cxnLst/>
              <a:rect l="l" t="t" r="r" b="b"/>
              <a:pathLst>
                <a:path w="5203680" h="382859">
                  <a:moveTo>
                    <a:pt x="0" y="0"/>
                  </a:moveTo>
                  <a:lnTo>
                    <a:pt x="5203680" y="0"/>
                  </a:lnTo>
                  <a:lnTo>
                    <a:pt x="5203680" y="382859"/>
                  </a:lnTo>
                  <a:lnTo>
                    <a:pt x="0" y="382859"/>
                  </a:lnTo>
                  <a:close/>
                </a:path>
              </a:pathLst>
            </a:custGeom>
            <a:solidFill>
              <a:srgbClr val="FFFFFF">
                <a:alpha val="52941"/>
              </a:srgbClr>
            </a:solidFill>
          </p:spPr>
          <p:txBody>
            <a:bodyPr/>
            <a:lstStyle/>
            <a:p>
              <a:endParaRPr lang="en-US"/>
            </a:p>
          </p:txBody>
        </p:sp>
        <p:sp>
          <p:nvSpPr>
            <p:cNvPr id="4" name="TextBox 4">
              <a:extLst>
                <a:ext uri="{FF2B5EF4-FFF2-40B4-BE49-F238E27FC236}">
                  <a16:creationId xmlns:a16="http://schemas.microsoft.com/office/drawing/2014/main" id="{1596164B-5C48-9F66-A07A-15F0349D44D0}"/>
                </a:ext>
              </a:extLst>
            </p:cNvPr>
            <p:cNvSpPr txBox="1"/>
            <p:nvPr/>
          </p:nvSpPr>
          <p:spPr>
            <a:xfrm>
              <a:off x="0" y="-38100"/>
              <a:ext cx="5203680" cy="420959"/>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BC8D6FD9-2873-890F-D26E-BB48F51BCF1F}"/>
              </a:ext>
            </a:extLst>
          </p:cNvPr>
          <p:cNvSpPr/>
          <p:nvPr/>
        </p:nvSpPr>
        <p:spPr>
          <a:xfrm>
            <a:off x="2959263" y="9084720"/>
            <a:ext cx="2420874" cy="1009654"/>
          </a:xfrm>
          <a:custGeom>
            <a:avLst/>
            <a:gdLst/>
            <a:ahLst/>
            <a:cxnLst/>
            <a:rect l="l" t="t" r="r" b="b"/>
            <a:pathLst>
              <a:path w="2420874" h="1009654">
                <a:moveTo>
                  <a:pt x="0" y="0"/>
                </a:moveTo>
                <a:lnTo>
                  <a:pt x="2420875" y="0"/>
                </a:lnTo>
                <a:lnTo>
                  <a:pt x="2420875" y="1009653"/>
                </a:lnTo>
                <a:lnTo>
                  <a:pt x="0" y="1009653"/>
                </a:lnTo>
                <a:lnTo>
                  <a:pt x="0" y="0"/>
                </a:lnTo>
                <a:close/>
              </a:path>
            </a:pathLst>
          </a:custGeom>
          <a:blipFill>
            <a:blip r:embed="rId3"/>
            <a:stretch>
              <a:fillRect/>
            </a:stretch>
          </a:blipFill>
        </p:spPr>
        <p:txBody>
          <a:bodyPr/>
          <a:lstStyle/>
          <a:p>
            <a:endParaRPr lang="en-US"/>
          </a:p>
        </p:txBody>
      </p:sp>
      <p:sp>
        <p:nvSpPr>
          <p:cNvPr id="6" name="Freeform 6">
            <a:extLst>
              <a:ext uri="{FF2B5EF4-FFF2-40B4-BE49-F238E27FC236}">
                <a16:creationId xmlns:a16="http://schemas.microsoft.com/office/drawing/2014/main" id="{463BA602-0483-54A4-8D92-1C051D6679FB}"/>
              </a:ext>
            </a:extLst>
          </p:cNvPr>
          <p:cNvSpPr/>
          <p:nvPr/>
        </p:nvSpPr>
        <p:spPr>
          <a:xfrm>
            <a:off x="7220403" y="8922727"/>
            <a:ext cx="4106309" cy="1416677"/>
          </a:xfrm>
          <a:custGeom>
            <a:avLst/>
            <a:gdLst/>
            <a:ahLst/>
            <a:cxnLst/>
            <a:rect l="l" t="t" r="r" b="b"/>
            <a:pathLst>
              <a:path w="4106309" h="1416677">
                <a:moveTo>
                  <a:pt x="0" y="0"/>
                </a:moveTo>
                <a:lnTo>
                  <a:pt x="4106309" y="0"/>
                </a:lnTo>
                <a:lnTo>
                  <a:pt x="4106309" y="1416676"/>
                </a:lnTo>
                <a:lnTo>
                  <a:pt x="0" y="1416676"/>
                </a:lnTo>
                <a:lnTo>
                  <a:pt x="0" y="0"/>
                </a:lnTo>
                <a:close/>
              </a:path>
            </a:pathLst>
          </a:custGeom>
          <a:blipFill>
            <a:blip r:embed="rId4"/>
            <a:stretch>
              <a:fillRect/>
            </a:stretch>
          </a:blipFill>
        </p:spPr>
        <p:txBody>
          <a:bodyPr/>
          <a:lstStyle/>
          <a:p>
            <a:endParaRPr lang="en-US"/>
          </a:p>
        </p:txBody>
      </p:sp>
      <p:sp>
        <p:nvSpPr>
          <p:cNvPr id="7" name="Freeform 7">
            <a:extLst>
              <a:ext uri="{FF2B5EF4-FFF2-40B4-BE49-F238E27FC236}">
                <a16:creationId xmlns:a16="http://schemas.microsoft.com/office/drawing/2014/main" id="{1DBE256B-2F4D-D967-8D33-0F6E1956481A}"/>
              </a:ext>
            </a:extLst>
          </p:cNvPr>
          <p:cNvSpPr/>
          <p:nvPr/>
        </p:nvSpPr>
        <p:spPr>
          <a:xfrm>
            <a:off x="13165037" y="9159661"/>
            <a:ext cx="3658604" cy="859772"/>
          </a:xfrm>
          <a:custGeom>
            <a:avLst/>
            <a:gdLst/>
            <a:ahLst/>
            <a:cxnLst/>
            <a:rect l="l" t="t" r="r" b="b"/>
            <a:pathLst>
              <a:path w="3658604" h="859772">
                <a:moveTo>
                  <a:pt x="0" y="0"/>
                </a:moveTo>
                <a:lnTo>
                  <a:pt x="3658604" y="0"/>
                </a:lnTo>
                <a:lnTo>
                  <a:pt x="3658604" y="859771"/>
                </a:lnTo>
                <a:lnTo>
                  <a:pt x="0" y="859771"/>
                </a:lnTo>
                <a:lnTo>
                  <a:pt x="0" y="0"/>
                </a:lnTo>
                <a:close/>
              </a:path>
            </a:pathLst>
          </a:custGeom>
          <a:blipFill>
            <a:blip r:embed="rId5"/>
            <a:stretch>
              <a:fillRect/>
            </a:stretch>
          </a:blipFill>
        </p:spPr>
        <p:txBody>
          <a:bodyPr/>
          <a:lstStyle/>
          <a:p>
            <a:endParaRPr lang="en-US"/>
          </a:p>
        </p:txBody>
      </p:sp>
      <p:sp>
        <p:nvSpPr>
          <p:cNvPr id="11" name="TextBox 11">
            <a:extLst>
              <a:ext uri="{FF2B5EF4-FFF2-40B4-BE49-F238E27FC236}">
                <a16:creationId xmlns:a16="http://schemas.microsoft.com/office/drawing/2014/main" id="{FD78BF25-36C0-21BC-0DE8-C0B4D675C8A4}"/>
              </a:ext>
            </a:extLst>
          </p:cNvPr>
          <p:cNvSpPr txBox="1"/>
          <p:nvPr/>
        </p:nvSpPr>
        <p:spPr>
          <a:xfrm>
            <a:off x="1028699" y="933450"/>
            <a:ext cx="15794941" cy="843180"/>
          </a:xfrm>
          <a:prstGeom prst="rect">
            <a:avLst/>
          </a:prstGeom>
        </p:spPr>
        <p:txBody>
          <a:bodyPr wrap="square" lIns="0" tIns="0" rIns="0" bIns="0" rtlCol="0" anchor="t">
            <a:spAutoFit/>
          </a:bodyPr>
          <a:lstStyle/>
          <a:p>
            <a:pPr>
              <a:lnSpc>
                <a:spcPts val="7083"/>
              </a:lnSpc>
            </a:pPr>
            <a:r>
              <a:rPr lang="en-US" sz="5059" dirty="0">
                <a:solidFill>
                  <a:srgbClr val="000000"/>
                </a:solidFill>
                <a:latin typeface="Montserrat Bold"/>
                <a:ea typeface="Montserrat Bold"/>
                <a:cs typeface="Montserrat Bold"/>
                <a:sym typeface="Montserrat Bold"/>
              </a:rPr>
              <a:t>Huron County SOFR Committee Makeup</a:t>
            </a:r>
          </a:p>
        </p:txBody>
      </p:sp>
      <p:sp>
        <p:nvSpPr>
          <p:cNvPr id="12" name="TextBox 12">
            <a:extLst>
              <a:ext uri="{FF2B5EF4-FFF2-40B4-BE49-F238E27FC236}">
                <a16:creationId xmlns:a16="http://schemas.microsoft.com/office/drawing/2014/main" id="{A1F05563-F379-3003-644C-EE39C8542DE6}"/>
              </a:ext>
            </a:extLst>
          </p:cNvPr>
          <p:cNvSpPr txBox="1"/>
          <p:nvPr/>
        </p:nvSpPr>
        <p:spPr>
          <a:xfrm>
            <a:off x="875805" y="1941141"/>
            <a:ext cx="8649195" cy="7273401"/>
          </a:xfrm>
          <a:prstGeom prst="rect">
            <a:avLst/>
          </a:prstGeom>
        </p:spPr>
        <p:txBody>
          <a:bodyPr wrap="square" lIns="0" tIns="0" rIns="0" bIns="0" rtlCol="0" anchor="t">
            <a:spAutoFit/>
          </a:bodyPr>
          <a:lstStyle/>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Huron County Public Health</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Huron County Board of Mental Health and Addiction Services (psych. autopsy trained)</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Huron County Coroner </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Law Enforcement:</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Huron County Sheriff’s Office</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City of Norwalk Police Department</a:t>
            </a:r>
          </a:p>
          <a:p>
            <a:pPr marL="582873" lvl="1" indent="-291437" algn="l">
              <a:lnSpc>
                <a:spcPts val="3779"/>
              </a:lnSpc>
              <a:buFont typeface="Arial"/>
              <a:buChar char="•"/>
            </a:pPr>
            <a:r>
              <a:rPr lang="en-US" sz="2699" dirty="0">
                <a:solidFill>
                  <a:srgbClr val="000000"/>
                </a:solidFill>
                <a:latin typeface="Montserrat"/>
                <a:ea typeface="Montserrat"/>
                <a:cs typeface="Montserrat"/>
                <a:sym typeface="Montserrat"/>
              </a:rPr>
              <a:t>First Responders: </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Willard Fire &amp; Rescue </a:t>
            </a:r>
          </a:p>
          <a:p>
            <a:pPr marL="582873" lvl="1" indent="-291437">
              <a:lnSpc>
                <a:spcPts val="3779"/>
              </a:lnSpc>
              <a:buFont typeface="Arial"/>
              <a:buChar char="•"/>
            </a:pPr>
            <a:r>
              <a:rPr lang="en-US" sz="2699" dirty="0">
                <a:solidFill>
                  <a:srgbClr val="000000"/>
                </a:solidFill>
                <a:latin typeface="Montserrat"/>
                <a:ea typeface="Montserrat"/>
                <a:cs typeface="Montserrat"/>
                <a:sym typeface="Montserrat"/>
              </a:rPr>
              <a:t>Mental Health/Substance Use Treatment Agencies: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Family Life Counseling</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Firelands Counseling &amp; Recovery Services</a:t>
            </a:r>
          </a:p>
          <a:p>
            <a:pPr marL="1040073" lvl="2" indent="-291437">
              <a:lnSpc>
                <a:spcPts val="3779"/>
              </a:lnSpc>
              <a:buFont typeface="Arial"/>
              <a:buChar char="•"/>
            </a:pPr>
            <a:r>
              <a:rPr lang="en-US" sz="2699" dirty="0">
                <a:solidFill>
                  <a:srgbClr val="000000"/>
                </a:solidFill>
                <a:latin typeface="Montserrat"/>
                <a:ea typeface="Montserrat"/>
                <a:cs typeface="Montserrat"/>
                <a:sym typeface="Montserrat"/>
              </a:rPr>
              <a:t>Oriana House</a:t>
            </a:r>
          </a:p>
          <a:p>
            <a:pPr marL="582873" lvl="1" indent="-291437">
              <a:lnSpc>
                <a:spcPts val="3779"/>
              </a:lnSpc>
              <a:buFont typeface="Arial"/>
              <a:buChar char="•"/>
            </a:pPr>
            <a:endParaRPr lang="en-US" sz="2699" dirty="0">
              <a:solidFill>
                <a:srgbClr val="000000"/>
              </a:solidFill>
              <a:latin typeface="Montserrat"/>
              <a:ea typeface="Montserrat"/>
              <a:cs typeface="Montserrat"/>
              <a:sym typeface="Montserrat"/>
            </a:endParaRPr>
          </a:p>
        </p:txBody>
      </p:sp>
      <p:sp>
        <p:nvSpPr>
          <p:cNvPr id="13" name="AutoShape 13">
            <a:extLst>
              <a:ext uri="{FF2B5EF4-FFF2-40B4-BE49-F238E27FC236}">
                <a16:creationId xmlns:a16="http://schemas.microsoft.com/office/drawing/2014/main" id="{E22DDC5B-98BF-EB9D-BD8A-2BE4C45B124A}"/>
              </a:ext>
            </a:extLst>
          </p:cNvPr>
          <p:cNvSpPr/>
          <p:nvPr/>
        </p:nvSpPr>
        <p:spPr>
          <a:xfrm flipV="1">
            <a:off x="1986693" y="8852382"/>
            <a:ext cx="18288000" cy="19050"/>
          </a:xfrm>
          <a:prstGeom prst="line">
            <a:avLst/>
          </a:prstGeom>
          <a:ln w="38100" cap="flat">
            <a:solidFill>
              <a:srgbClr val="145DA0"/>
            </a:solidFill>
            <a:prstDash val="solid"/>
            <a:headEnd type="none" w="sm" len="sm"/>
            <a:tailEnd type="none" w="sm" len="sm"/>
          </a:ln>
        </p:spPr>
        <p:txBody>
          <a:bodyPr/>
          <a:lstStyle/>
          <a:p>
            <a:endParaRPr lang="en-US"/>
          </a:p>
        </p:txBody>
      </p:sp>
      <p:grpSp>
        <p:nvGrpSpPr>
          <p:cNvPr id="14" name="Group 14">
            <a:extLst>
              <a:ext uri="{FF2B5EF4-FFF2-40B4-BE49-F238E27FC236}">
                <a16:creationId xmlns:a16="http://schemas.microsoft.com/office/drawing/2014/main" id="{ED919693-665B-DFEB-8E0A-75AEB2619832}"/>
              </a:ext>
            </a:extLst>
          </p:cNvPr>
          <p:cNvGrpSpPr/>
          <p:nvPr/>
        </p:nvGrpSpPr>
        <p:grpSpPr>
          <a:xfrm>
            <a:off x="318155" y="8359812"/>
            <a:ext cx="1793986" cy="1796976"/>
            <a:chOff x="0" y="0"/>
            <a:chExt cx="2391982" cy="2395968"/>
          </a:xfrm>
        </p:grpSpPr>
        <p:sp>
          <p:nvSpPr>
            <p:cNvPr id="15" name="Freeform 15">
              <a:extLst>
                <a:ext uri="{FF2B5EF4-FFF2-40B4-BE49-F238E27FC236}">
                  <a16:creationId xmlns:a16="http://schemas.microsoft.com/office/drawing/2014/main" id="{A6E1462D-5BA2-B346-AC0B-7CC64FE9D6E6}"/>
                </a:ext>
              </a:extLst>
            </p:cNvPr>
            <p:cNvSpPr/>
            <p:nvPr/>
          </p:nvSpPr>
          <p:spPr>
            <a:xfrm>
              <a:off x="0" y="0"/>
              <a:ext cx="2391982" cy="2395968"/>
            </a:xfrm>
            <a:custGeom>
              <a:avLst/>
              <a:gdLst/>
              <a:ahLst/>
              <a:cxnLst/>
              <a:rect l="l" t="t" r="r" b="b"/>
              <a:pathLst>
                <a:path w="2391982" h="2395968">
                  <a:moveTo>
                    <a:pt x="0" y="0"/>
                  </a:moveTo>
                  <a:lnTo>
                    <a:pt x="2391982" y="0"/>
                  </a:lnTo>
                  <a:lnTo>
                    <a:pt x="2391982" y="2395968"/>
                  </a:lnTo>
                  <a:lnTo>
                    <a:pt x="0" y="23959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5F1A8FEA-B804-401B-C752-821162CE6BD0}"/>
                </a:ext>
              </a:extLst>
            </p:cNvPr>
            <p:cNvSpPr/>
            <p:nvPr/>
          </p:nvSpPr>
          <p:spPr>
            <a:xfrm>
              <a:off x="36126" y="721700"/>
              <a:ext cx="2319729" cy="492942"/>
            </a:xfrm>
            <a:custGeom>
              <a:avLst/>
              <a:gdLst/>
              <a:ahLst/>
              <a:cxnLst/>
              <a:rect l="l" t="t" r="r" b="b"/>
              <a:pathLst>
                <a:path w="2319729" h="492942">
                  <a:moveTo>
                    <a:pt x="0" y="0"/>
                  </a:moveTo>
                  <a:lnTo>
                    <a:pt x="2319730" y="0"/>
                  </a:lnTo>
                  <a:lnTo>
                    <a:pt x="2319730" y="492943"/>
                  </a:lnTo>
                  <a:lnTo>
                    <a:pt x="0" y="492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a:extLst>
                <a:ext uri="{FF2B5EF4-FFF2-40B4-BE49-F238E27FC236}">
                  <a16:creationId xmlns:a16="http://schemas.microsoft.com/office/drawing/2014/main" id="{5EE85966-D2AC-3B1A-E828-9A7434880AAD}"/>
                </a:ext>
              </a:extLst>
            </p:cNvPr>
            <p:cNvSpPr txBox="1"/>
            <p:nvPr/>
          </p:nvSpPr>
          <p:spPr>
            <a:xfrm>
              <a:off x="89940" y="1257484"/>
              <a:ext cx="2212103" cy="860375"/>
            </a:xfrm>
            <a:prstGeom prst="rect">
              <a:avLst/>
            </a:prstGeom>
          </p:spPr>
          <p:txBody>
            <a:bodyPr lIns="0" tIns="0" rIns="0" bIns="0" rtlCol="0" anchor="t">
              <a:spAutoFit/>
            </a:bodyPr>
            <a:lstStyle/>
            <a:p>
              <a:pPr algn="ctr">
                <a:lnSpc>
                  <a:spcPts val="1680"/>
                </a:lnSpc>
              </a:pPr>
              <a:r>
                <a:rPr lang="en-US" sz="1500" spc="45">
                  <a:solidFill>
                    <a:srgbClr val="FFFFFF"/>
                  </a:solidFill>
                  <a:latin typeface="Bebas Neue Bold"/>
                  <a:ea typeface="Bebas Neue Bold"/>
                  <a:cs typeface="Bebas Neue Bold"/>
                  <a:sym typeface="Bebas Neue Bold"/>
                </a:rPr>
                <a:t>OHIO SUICIDE FATALITY REVIEW BEST PRACTICES SUMMIT</a:t>
              </a:r>
            </a:p>
          </p:txBody>
        </p:sp>
        <p:sp>
          <p:nvSpPr>
            <p:cNvPr id="18" name="TextBox 18">
              <a:extLst>
                <a:ext uri="{FF2B5EF4-FFF2-40B4-BE49-F238E27FC236}">
                  <a16:creationId xmlns:a16="http://schemas.microsoft.com/office/drawing/2014/main" id="{66A308A2-5785-C31B-2DE4-F22BC5692F8E}"/>
                </a:ext>
              </a:extLst>
            </p:cNvPr>
            <p:cNvSpPr txBox="1"/>
            <p:nvPr/>
          </p:nvSpPr>
          <p:spPr>
            <a:xfrm>
              <a:off x="463273" y="283932"/>
              <a:ext cx="1465435" cy="171944"/>
            </a:xfrm>
            <a:prstGeom prst="rect">
              <a:avLst/>
            </a:prstGeom>
          </p:spPr>
          <p:txBody>
            <a:bodyPr lIns="0" tIns="0" rIns="0" bIns="0" rtlCol="0" anchor="t">
              <a:spAutoFit/>
            </a:bodyPr>
            <a:lstStyle/>
            <a:p>
              <a:pPr algn="ctr">
                <a:lnSpc>
                  <a:spcPts val="1057"/>
                </a:lnSpc>
              </a:pPr>
              <a:r>
                <a:rPr lang="en-US" sz="819">
                  <a:solidFill>
                    <a:srgbClr val="145DA0"/>
                  </a:solidFill>
                  <a:latin typeface="Montserrat Bold"/>
                  <a:ea typeface="Montserrat Bold"/>
                  <a:cs typeface="Montserrat Bold"/>
                  <a:sym typeface="Montserrat Bold"/>
                </a:rPr>
                <a:t>NOVEMBER 12, 2024</a:t>
              </a:r>
            </a:p>
          </p:txBody>
        </p:sp>
        <p:sp>
          <p:nvSpPr>
            <p:cNvPr id="19" name="TextBox 19">
              <a:extLst>
                <a:ext uri="{FF2B5EF4-FFF2-40B4-BE49-F238E27FC236}">
                  <a16:creationId xmlns:a16="http://schemas.microsoft.com/office/drawing/2014/main" id="{110CC25B-C481-3A8E-506B-7B1657725BBF}"/>
                </a:ext>
              </a:extLst>
            </p:cNvPr>
            <p:cNvSpPr txBox="1"/>
            <p:nvPr/>
          </p:nvSpPr>
          <p:spPr>
            <a:xfrm>
              <a:off x="502392" y="482542"/>
              <a:ext cx="1387199" cy="172525"/>
            </a:xfrm>
            <a:prstGeom prst="rect">
              <a:avLst/>
            </a:prstGeom>
          </p:spPr>
          <p:txBody>
            <a:bodyPr lIns="0" tIns="0" rIns="0" bIns="0" rtlCol="0" anchor="t">
              <a:spAutoFit/>
            </a:bodyPr>
            <a:lstStyle/>
            <a:p>
              <a:pPr algn="ctr">
                <a:lnSpc>
                  <a:spcPts val="1058"/>
                </a:lnSpc>
              </a:pPr>
              <a:r>
                <a:rPr lang="en-US" sz="820">
                  <a:solidFill>
                    <a:srgbClr val="145DA0"/>
                  </a:solidFill>
                  <a:latin typeface="Montserrat"/>
                  <a:ea typeface="Montserrat"/>
                  <a:cs typeface="Montserrat"/>
                  <a:sym typeface="Montserrat"/>
                </a:rPr>
                <a:t>COLUMBUS, OHIO</a:t>
              </a:r>
            </a:p>
          </p:txBody>
        </p:sp>
      </p:grpSp>
      <p:sp>
        <p:nvSpPr>
          <p:cNvPr id="20" name="TextBox 19">
            <a:extLst>
              <a:ext uri="{FF2B5EF4-FFF2-40B4-BE49-F238E27FC236}">
                <a16:creationId xmlns:a16="http://schemas.microsoft.com/office/drawing/2014/main" id="{E02661B0-898B-C1AE-0843-0F818FDAFBDD}"/>
              </a:ext>
            </a:extLst>
          </p:cNvPr>
          <p:cNvSpPr txBox="1"/>
          <p:nvPr/>
        </p:nvSpPr>
        <p:spPr>
          <a:xfrm>
            <a:off x="10055556" y="2064859"/>
            <a:ext cx="7277595" cy="4929170"/>
          </a:xfrm>
          <a:prstGeom prst="rect">
            <a:avLst/>
          </a:prstGeom>
          <a:noFill/>
        </p:spPr>
        <p:txBody>
          <a:bodyPr wrap="square">
            <a:spAutoFit/>
          </a:bodyPr>
          <a:lstStyle/>
          <a:p>
            <a:pPr marL="582873" lvl="1" indent="-291437">
              <a:lnSpc>
                <a:spcPts val="3779"/>
              </a:lnSpc>
              <a:buFont typeface="Arial"/>
              <a:buChar char="•"/>
            </a:pPr>
            <a:r>
              <a:rPr lang="en-US" sz="2700" dirty="0">
                <a:solidFill>
                  <a:srgbClr val="000000"/>
                </a:solidFill>
                <a:latin typeface="Montserrat"/>
                <a:ea typeface="Montserrat"/>
                <a:cs typeface="Montserrat"/>
                <a:sym typeface="Montserrat"/>
              </a:rPr>
              <a:t>Veteran-Serving Organizations:</a:t>
            </a:r>
          </a:p>
          <a:p>
            <a:pPr marL="1040073" lvl="2" indent="-291437">
              <a:lnSpc>
                <a:spcPts val="3779"/>
              </a:lnSpc>
              <a:buFont typeface="Arial"/>
              <a:buChar char="•"/>
            </a:pPr>
            <a:r>
              <a:rPr lang="en-US" sz="2700" dirty="0">
                <a:solidFill>
                  <a:srgbClr val="000000"/>
                </a:solidFill>
                <a:latin typeface="Montserrat"/>
                <a:ea typeface="Montserrat"/>
                <a:cs typeface="Montserrat"/>
                <a:sym typeface="Montserrat"/>
              </a:rPr>
              <a:t>VA Northeast Ohio Healthcare System</a:t>
            </a:r>
          </a:p>
          <a:p>
            <a:pPr marL="1040073" lvl="2" indent="-291437">
              <a:lnSpc>
                <a:spcPts val="3779"/>
              </a:lnSpc>
              <a:buFont typeface="Arial"/>
              <a:buChar char="•"/>
            </a:pPr>
            <a:r>
              <a:rPr lang="en-US" sz="2700" dirty="0">
                <a:solidFill>
                  <a:srgbClr val="000000"/>
                </a:solidFill>
                <a:latin typeface="Montserrat"/>
                <a:ea typeface="Montserrat"/>
                <a:cs typeface="Montserrat"/>
                <a:sym typeface="Montserrat"/>
              </a:rPr>
              <a:t>Huron County Veteran Service Office</a:t>
            </a:r>
          </a:p>
          <a:p>
            <a:pPr marL="582873" lvl="1" indent="-291437">
              <a:lnSpc>
                <a:spcPts val="3779"/>
              </a:lnSpc>
              <a:buFont typeface="Arial"/>
              <a:buChar char="•"/>
            </a:pPr>
            <a:r>
              <a:rPr lang="en-US" sz="2700" dirty="0">
                <a:solidFill>
                  <a:srgbClr val="000000"/>
                </a:solidFill>
                <a:latin typeface="Montserrat"/>
                <a:ea typeface="Montserrat"/>
                <a:cs typeface="Montserrat"/>
                <a:sym typeface="Montserrat"/>
              </a:rPr>
              <a:t>Huron County Prosecutor’s Office</a:t>
            </a:r>
          </a:p>
          <a:p>
            <a:pPr marL="582873" lvl="1" indent="-291437">
              <a:lnSpc>
                <a:spcPts val="3779"/>
              </a:lnSpc>
              <a:buFont typeface="Arial"/>
              <a:buChar char="•"/>
            </a:pPr>
            <a:r>
              <a:rPr lang="en-US" sz="2700" dirty="0">
                <a:solidFill>
                  <a:srgbClr val="000000"/>
                </a:solidFill>
                <a:latin typeface="Montserrat"/>
                <a:ea typeface="Montserrat"/>
                <a:cs typeface="Montserrat"/>
                <a:sym typeface="Montserrat"/>
              </a:rPr>
              <a:t>Evans Funeral Home</a:t>
            </a:r>
          </a:p>
          <a:p>
            <a:pPr marL="582873" lvl="1" indent="-291437">
              <a:lnSpc>
                <a:spcPts val="3779"/>
              </a:lnSpc>
              <a:buFont typeface="Arial"/>
              <a:buChar char="•"/>
            </a:pPr>
            <a:r>
              <a:rPr lang="en-US" sz="2700" dirty="0">
                <a:solidFill>
                  <a:srgbClr val="000000"/>
                </a:solidFill>
                <a:latin typeface="Montserrat"/>
                <a:ea typeface="Montserrat"/>
                <a:cs typeface="Montserrat"/>
                <a:sym typeface="Montserrat"/>
              </a:rPr>
              <a:t>Mercy Health – Willard Hospital</a:t>
            </a:r>
          </a:p>
          <a:p>
            <a:pPr marL="582873" lvl="1" indent="-291437">
              <a:lnSpc>
                <a:spcPts val="3779"/>
              </a:lnSpc>
              <a:buFont typeface="Arial"/>
              <a:buChar char="•"/>
            </a:pPr>
            <a:r>
              <a:rPr lang="en-US" sz="2700" dirty="0">
                <a:solidFill>
                  <a:srgbClr val="000000"/>
                </a:solidFill>
                <a:latin typeface="Montserrat"/>
                <a:ea typeface="Montserrat"/>
                <a:cs typeface="Montserrat"/>
                <a:sym typeface="Montserrat"/>
              </a:rPr>
              <a:t>Huron County Department of Job &amp; Family Services</a:t>
            </a:r>
          </a:p>
        </p:txBody>
      </p:sp>
    </p:spTree>
    <p:extLst>
      <p:ext uri="{BB962C8B-B14F-4D97-AF65-F5344CB8AC3E}">
        <p14:creationId xmlns:p14="http://schemas.microsoft.com/office/powerpoint/2010/main" val="1582892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F2B89DD2D8C4492928E1BC4130F1C" ma:contentTypeVersion="18" ma:contentTypeDescription="Create a new document." ma:contentTypeScope="" ma:versionID="6c934f7a17a66da8ca910ca723b05fa8">
  <xsd:schema xmlns:xsd="http://www.w3.org/2001/XMLSchema" xmlns:xs="http://www.w3.org/2001/XMLSchema" xmlns:p="http://schemas.microsoft.com/office/2006/metadata/properties" xmlns:ns2="ec9b89ea-7ffe-4e99-8726-783532f2f74b" xmlns:ns3="8bf79b80-29e5-436c-bdcd-160857f4f0e5" targetNamespace="http://schemas.microsoft.com/office/2006/metadata/properties" ma:root="true" ma:fieldsID="f1e0fe955ae0f2b4bc8f52ca16b6c674" ns2:_="" ns3:_="">
    <xsd:import namespace="ec9b89ea-7ffe-4e99-8726-783532f2f74b"/>
    <xsd:import namespace="8bf79b80-29e5-436c-bdcd-160857f4f0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b89ea-7ffe-4e99-8726-783532f2f7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c77c9d-87c5-4a7a-bc3d-66fdfa0a56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f79b80-29e5-436c-bdcd-160857f4f0e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a466d5-6306-4bb4-bf09-c0e1675dd215}" ma:internalName="TaxCatchAll" ma:showField="CatchAllData" ma:web="8bf79b80-29e5-436c-bdcd-160857f4f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9b89ea-7ffe-4e99-8726-783532f2f74b">
      <Terms xmlns="http://schemas.microsoft.com/office/infopath/2007/PartnerControls"/>
    </lcf76f155ced4ddcb4097134ff3c332f>
    <TaxCatchAll xmlns="8bf79b80-29e5-436c-bdcd-160857f4f0e5" xsi:nil="true"/>
  </documentManagement>
</p:properties>
</file>

<file path=customXml/itemProps1.xml><?xml version="1.0" encoding="utf-8"?>
<ds:datastoreItem xmlns:ds="http://schemas.openxmlformats.org/officeDocument/2006/customXml" ds:itemID="{F0131AE2-E225-4413-8A8D-2D2A54BC3FBE}"/>
</file>

<file path=customXml/itemProps2.xml><?xml version="1.0" encoding="utf-8"?>
<ds:datastoreItem xmlns:ds="http://schemas.openxmlformats.org/officeDocument/2006/customXml" ds:itemID="{FEA5B993-3242-4053-8D1E-509E1DFCB12F}"/>
</file>

<file path=customXml/itemProps3.xml><?xml version="1.0" encoding="utf-8"?>
<ds:datastoreItem xmlns:ds="http://schemas.openxmlformats.org/officeDocument/2006/customXml" ds:itemID="{061F35D6-29AE-4622-B984-6DC4E3E0D403}"/>
</file>

<file path=docProps/app.xml><?xml version="1.0" encoding="utf-8"?>
<Properties xmlns="http://schemas.openxmlformats.org/officeDocument/2006/extended-properties" xmlns:vt="http://schemas.openxmlformats.org/officeDocument/2006/docPropsVTypes">
  <TotalTime>56</TotalTime>
  <Words>2791</Words>
  <Application>Microsoft Office PowerPoint</Application>
  <PresentationFormat>Custom</PresentationFormat>
  <Paragraphs>382</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Montserrat Ultra-Bold</vt:lpstr>
      <vt:lpstr>Bebas Neue Bold</vt:lpstr>
      <vt:lpstr>Montserrat</vt:lpstr>
      <vt:lpstr>Montserrat Bold</vt:lpstr>
      <vt:lpstr>Calibri</vt:lpstr>
      <vt:lpstr>Arial</vt:lpstr>
      <vt:lpstr>Montserrat Medium</vt:lpstr>
      <vt:lpstr>Aptos</vt:lpstr>
      <vt:lpstr>Office Theme</vt:lpstr>
      <vt:lpstr>PowerPoint Presentation</vt:lpstr>
      <vt:lpstr>Hancock County &amp; Huron County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OSFRBP Summit Slide Deck</dc:title>
  <cp:lastModifiedBy>Nicole Marks</cp:lastModifiedBy>
  <cp:revision>11</cp:revision>
  <dcterms:created xsi:type="dcterms:W3CDTF">2006-08-16T00:00:00Z</dcterms:created>
  <dcterms:modified xsi:type="dcterms:W3CDTF">2024-11-06T21:23:50Z</dcterms:modified>
  <dc:identifier>DAGOg7qj-wg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0x010100659F2B89DD2D8C4492928E1BC4130F1C</vt:lpwstr>
  </property>
</Properties>
</file>