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4" r:id="rId4"/>
    <p:sldId id="265" r:id="rId5"/>
    <p:sldId id="266" r:id="rId6"/>
    <p:sldId id="263" r:id="rId7"/>
    <p:sldId id="258" r:id="rId8"/>
    <p:sldId id="259" r:id="rId9"/>
    <p:sldId id="267" r:id="rId10"/>
    <p:sldId id="268" r:id="rId11"/>
    <p:sldId id="269" r:id="rId12"/>
    <p:sldId id="262" r:id="rId13"/>
    <p:sldId id="260" r:id="rId14"/>
    <p:sldId id="261" r:id="rId15"/>
  </p:sldIdLst>
  <p:sldSz cx="18288000" cy="10287000"/>
  <p:notesSz cx="6858000" cy="9144000"/>
  <p:embeddedFontLst>
    <p:embeddedFont>
      <p:font typeface="Bebas Neue Bold" panose="020B0606020202050201" pitchFamily="34" charset="77"/>
      <p:regular r:id="rId16"/>
      <p:bold r:id="rId17"/>
    </p:embeddedFont>
    <p:embeddedFont>
      <p:font typeface="Montserrat" pitchFamily="2" charset="77"/>
      <p:regular r:id="rId18"/>
      <p:bold r:id="rId19"/>
      <p:italic r:id="rId20"/>
      <p:boldItalic r:id="rId21"/>
    </p:embeddedFont>
    <p:embeddedFont>
      <p:font typeface="Montserrat Bold" pitchFamily="2" charset="77"/>
      <p:regular r:id="rId22"/>
      <p:bold r:id="rId23"/>
    </p:embeddedFont>
    <p:embeddedFont>
      <p:font typeface="Montserrat Medium" panose="020F0502020204030204" pitchFamily="34" charset="0"/>
      <p:regular r:id="rId24"/>
      <p:italic r:id="rId25"/>
    </p:embeddedFont>
    <p:embeddedFont>
      <p:font typeface="Montserrat Ultra-Bold" pitchFamily="2"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8" d="100"/>
          <a:sy n="78" d="100"/>
        </p:scale>
        <p:origin x="80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hyperlink" Target="mailto:ksommers@hancockph.com" TargetMode="External"/><Relationship Id="rId5" Type="http://schemas.openxmlformats.org/officeDocument/2006/relationships/image" Target="../media/image18.svg"/><Relationship Id="rId15" Type="http://schemas.openxmlformats.org/officeDocument/2006/relationships/hyperlink" Target="https://www.hancockph.com/" TargetMode="External"/><Relationship Id="rId10" Type="http://schemas.openxmlformats.org/officeDocument/2006/relationships/hyperlink" Target="mailto:ayurcak@hancockph.com" TargetMode="External"/><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1469722" y="9076854"/>
            <a:ext cx="13191464" cy="1245783"/>
            <a:chOff x="0" y="0"/>
            <a:chExt cx="3474295" cy="328107"/>
          </a:xfrm>
        </p:grpSpPr>
        <p:sp>
          <p:nvSpPr>
            <p:cNvPr id="3" name="Freeform 3"/>
            <p:cNvSpPr/>
            <p:nvPr/>
          </p:nvSpPr>
          <p:spPr>
            <a:xfrm>
              <a:off x="0" y="0"/>
              <a:ext cx="3474295" cy="328107"/>
            </a:xfrm>
            <a:custGeom>
              <a:avLst/>
              <a:gdLst/>
              <a:ahLst/>
              <a:cxnLst/>
              <a:rect l="l" t="t" r="r" b="b"/>
              <a:pathLst>
                <a:path w="3474295" h="328107">
                  <a:moveTo>
                    <a:pt x="0" y="0"/>
                  </a:moveTo>
                  <a:lnTo>
                    <a:pt x="3474295" y="0"/>
                  </a:lnTo>
                  <a:lnTo>
                    <a:pt x="3474295" y="328107"/>
                  </a:lnTo>
                  <a:lnTo>
                    <a:pt x="0" y="328107"/>
                  </a:lnTo>
                  <a:close/>
                </a:path>
              </a:pathLst>
            </a:custGeom>
            <a:solidFill>
              <a:srgbClr val="FFFFFF"/>
            </a:solidFill>
          </p:spPr>
          <p:txBody>
            <a:bodyPr/>
            <a:lstStyle/>
            <a:p>
              <a:endParaRPr lang="en-US"/>
            </a:p>
          </p:txBody>
        </p:sp>
        <p:sp>
          <p:nvSpPr>
            <p:cNvPr id="4" name="TextBox 4"/>
            <p:cNvSpPr txBox="1"/>
            <p:nvPr/>
          </p:nvSpPr>
          <p:spPr>
            <a:xfrm>
              <a:off x="0" y="-38100"/>
              <a:ext cx="3474295" cy="36620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880021" y="-630447"/>
            <a:ext cx="9407979" cy="11965633"/>
          </a:xfrm>
          <a:custGeom>
            <a:avLst/>
            <a:gdLst/>
            <a:ahLst/>
            <a:cxnLst/>
            <a:rect l="l" t="t" r="r" b="b"/>
            <a:pathLst>
              <a:path w="9407979" h="11965633">
                <a:moveTo>
                  <a:pt x="0" y="0"/>
                </a:moveTo>
                <a:lnTo>
                  <a:pt x="9407979" y="0"/>
                </a:lnTo>
                <a:lnTo>
                  <a:pt x="9407979" y="11965633"/>
                </a:lnTo>
                <a:lnTo>
                  <a:pt x="0" y="11965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120174" y="6682833"/>
            <a:ext cx="7996836" cy="855340"/>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3181862" y="9076854"/>
            <a:ext cx="3279901" cy="1131566"/>
          </a:xfrm>
          <a:custGeom>
            <a:avLst/>
            <a:gdLst/>
            <a:ahLst/>
            <a:cxnLst/>
            <a:rect l="l" t="t" r="r" b="b"/>
            <a:pathLst>
              <a:path w="3279901" h="1131566">
                <a:moveTo>
                  <a:pt x="0" y="0"/>
                </a:moveTo>
                <a:lnTo>
                  <a:pt x="3279900" y="0"/>
                </a:lnTo>
                <a:lnTo>
                  <a:pt x="3279900" y="1131566"/>
                </a:lnTo>
                <a:lnTo>
                  <a:pt x="0" y="1131566"/>
                </a:lnTo>
                <a:lnTo>
                  <a:pt x="0" y="0"/>
                </a:lnTo>
                <a:close/>
              </a:path>
            </a:pathLst>
          </a:custGeom>
          <a:blipFill>
            <a:blip r:embed="rId4"/>
            <a:stretch>
              <a:fillRect/>
            </a:stretch>
          </a:blipFill>
        </p:spPr>
        <p:txBody>
          <a:bodyPr/>
          <a:lstStyle/>
          <a:p>
            <a:endParaRPr lang="en-US"/>
          </a:p>
        </p:txBody>
      </p:sp>
      <p:sp>
        <p:nvSpPr>
          <p:cNvPr id="10" name="Freeform 10"/>
          <p:cNvSpPr/>
          <p:nvPr/>
        </p:nvSpPr>
        <p:spPr>
          <a:xfrm>
            <a:off x="821071" y="9258300"/>
            <a:ext cx="1883880" cy="785694"/>
          </a:xfrm>
          <a:custGeom>
            <a:avLst/>
            <a:gdLst/>
            <a:ahLst/>
            <a:cxnLst/>
            <a:rect l="l" t="t" r="r" b="b"/>
            <a:pathLst>
              <a:path w="1883880" h="785694">
                <a:moveTo>
                  <a:pt x="0" y="0"/>
                </a:moveTo>
                <a:lnTo>
                  <a:pt x="1883879" y="0"/>
                </a:lnTo>
                <a:lnTo>
                  <a:pt x="1883879" y="785694"/>
                </a:lnTo>
                <a:lnTo>
                  <a:pt x="0" y="785694"/>
                </a:lnTo>
                <a:lnTo>
                  <a:pt x="0" y="0"/>
                </a:lnTo>
                <a:close/>
              </a:path>
            </a:pathLst>
          </a:custGeom>
          <a:blipFill>
            <a:blip r:embed="rId5"/>
            <a:stretch>
              <a:fillRect/>
            </a:stretch>
          </a:blipFill>
        </p:spPr>
        <p:txBody>
          <a:bodyPr/>
          <a:lstStyle/>
          <a:p>
            <a:endParaRPr lang="en-US"/>
          </a:p>
        </p:txBody>
      </p:sp>
      <p:sp>
        <p:nvSpPr>
          <p:cNvPr id="11" name="Freeform 11"/>
          <p:cNvSpPr/>
          <p:nvPr/>
        </p:nvSpPr>
        <p:spPr>
          <a:xfrm>
            <a:off x="6876662" y="9355497"/>
            <a:ext cx="2947286" cy="692612"/>
          </a:xfrm>
          <a:custGeom>
            <a:avLst/>
            <a:gdLst/>
            <a:ahLst/>
            <a:cxnLst/>
            <a:rect l="l" t="t" r="r" b="b"/>
            <a:pathLst>
              <a:path w="2947286" h="692612">
                <a:moveTo>
                  <a:pt x="0" y="0"/>
                </a:moveTo>
                <a:lnTo>
                  <a:pt x="2947285" y="0"/>
                </a:lnTo>
                <a:lnTo>
                  <a:pt x="2947285" y="692612"/>
                </a:lnTo>
                <a:lnTo>
                  <a:pt x="0" y="692612"/>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682990" y="1444661"/>
            <a:ext cx="9860138" cy="3693319"/>
          </a:xfrm>
          <a:prstGeom prst="rect">
            <a:avLst/>
          </a:prstGeom>
        </p:spPr>
        <p:txBody>
          <a:bodyPr wrap="square" lIns="0" tIns="0" rIns="0" bIns="0" rtlCol="0" anchor="t">
            <a:spAutoFit/>
          </a:bodyPr>
          <a:lstStyle/>
          <a:p>
            <a:pPr algn="l"/>
            <a:r>
              <a:rPr lang="en-US" sz="6000" b="1" dirty="0">
                <a:solidFill>
                  <a:srgbClr val="FFFFFF"/>
                </a:solidFill>
                <a:latin typeface="Montserrat Ultra-Bold"/>
                <a:ea typeface="Montserrat Ultra-Bold"/>
                <a:cs typeface="Montserrat Ultra-Bold"/>
                <a:sym typeface="Montserrat Ultra-Bold"/>
              </a:rPr>
              <a:t>How to Apply Lessons Learned from Gaps Uncovered in SFRs into Local Action</a:t>
            </a:r>
          </a:p>
        </p:txBody>
      </p:sp>
      <p:grpSp>
        <p:nvGrpSpPr>
          <p:cNvPr id="13" name="Group 13"/>
          <p:cNvGrpSpPr/>
          <p:nvPr/>
        </p:nvGrpSpPr>
        <p:grpSpPr>
          <a:xfrm>
            <a:off x="10918640" y="2918225"/>
            <a:ext cx="6993848" cy="7005505"/>
            <a:chOff x="0" y="0"/>
            <a:chExt cx="9325131" cy="9340673"/>
          </a:xfrm>
        </p:grpSpPr>
        <p:sp>
          <p:nvSpPr>
            <p:cNvPr id="14" name="Freeform 14"/>
            <p:cNvSpPr/>
            <p:nvPr/>
          </p:nvSpPr>
          <p:spPr>
            <a:xfrm>
              <a:off x="0" y="0"/>
              <a:ext cx="9325131" cy="9340673"/>
            </a:xfrm>
            <a:custGeom>
              <a:avLst/>
              <a:gdLst/>
              <a:ahLst/>
              <a:cxnLst/>
              <a:rect l="l" t="t" r="r" b="b"/>
              <a:pathLst>
                <a:path w="9325131" h="9340673">
                  <a:moveTo>
                    <a:pt x="0" y="0"/>
                  </a:moveTo>
                  <a:lnTo>
                    <a:pt x="9325131" y="0"/>
                  </a:lnTo>
                  <a:lnTo>
                    <a:pt x="9325131" y="9340673"/>
                  </a:lnTo>
                  <a:lnTo>
                    <a:pt x="0" y="9340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40838" y="2813545"/>
              <a:ext cx="9043455" cy="1921734"/>
            </a:xfrm>
            <a:custGeom>
              <a:avLst/>
              <a:gdLst/>
              <a:ahLst/>
              <a:cxnLst/>
              <a:rect l="l" t="t" r="r" b="b"/>
              <a:pathLst>
                <a:path w="9043455" h="1921734">
                  <a:moveTo>
                    <a:pt x="0" y="0"/>
                  </a:moveTo>
                  <a:lnTo>
                    <a:pt x="9043455" y="0"/>
                  </a:lnTo>
                  <a:lnTo>
                    <a:pt x="9043455" y="1921734"/>
                  </a:lnTo>
                  <a:lnTo>
                    <a:pt x="0" y="19217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350629" y="4893739"/>
              <a:ext cx="8623874" cy="3362728"/>
            </a:xfrm>
            <a:prstGeom prst="rect">
              <a:avLst/>
            </a:prstGeom>
          </p:spPr>
          <p:txBody>
            <a:bodyPr lIns="0" tIns="0" rIns="0" bIns="0" rtlCol="0" anchor="t">
              <a:spAutoFit/>
            </a:bodyPr>
            <a:lstStyle/>
            <a:p>
              <a:pPr algn="ctr">
                <a:lnSpc>
                  <a:spcPts val="6551"/>
                </a:lnSpc>
              </a:pPr>
              <a:r>
                <a:rPr lang="en-US" sz="5849" spc="175">
                  <a:solidFill>
                    <a:srgbClr val="FFFFFF"/>
                  </a:solidFill>
                  <a:latin typeface="Bebas Neue Bold"/>
                  <a:ea typeface="Bebas Neue Bold"/>
                  <a:cs typeface="Bebas Neue Bold"/>
                  <a:sym typeface="Bebas Neue Bold"/>
                </a:rPr>
                <a:t>OHIO SUICIDE FATALITY REVIEW BEST PRACTICES SUMMIT</a:t>
              </a:r>
            </a:p>
          </p:txBody>
        </p:sp>
        <p:sp>
          <p:nvSpPr>
            <p:cNvPr id="17" name="TextBox 17"/>
            <p:cNvSpPr txBox="1"/>
            <p:nvPr/>
          </p:nvSpPr>
          <p:spPr>
            <a:xfrm>
              <a:off x="1806067" y="613992"/>
              <a:ext cx="5712994" cy="661763"/>
            </a:xfrm>
            <a:prstGeom prst="rect">
              <a:avLst/>
            </a:prstGeom>
          </p:spPr>
          <p:txBody>
            <a:bodyPr lIns="0" tIns="0" rIns="0" bIns="0" rtlCol="0" anchor="t">
              <a:spAutoFit/>
            </a:bodyPr>
            <a:lstStyle/>
            <a:p>
              <a:pPr algn="ctr">
                <a:lnSpc>
                  <a:spcPts val="4122"/>
                </a:lnSpc>
              </a:pPr>
              <a:r>
                <a:rPr lang="en-US" sz="3195">
                  <a:solidFill>
                    <a:srgbClr val="145DA0"/>
                  </a:solidFill>
                  <a:latin typeface="Montserrat Bold"/>
                  <a:ea typeface="Montserrat Bold"/>
                  <a:cs typeface="Montserrat Bold"/>
                  <a:sym typeface="Montserrat Bold"/>
                </a:rPr>
                <a:t>NOVEMBER 12, 2024</a:t>
              </a:r>
            </a:p>
          </p:txBody>
        </p:sp>
        <p:sp>
          <p:nvSpPr>
            <p:cNvPr id="18" name="TextBox 18"/>
            <p:cNvSpPr txBox="1"/>
            <p:nvPr/>
          </p:nvSpPr>
          <p:spPr>
            <a:xfrm>
              <a:off x="1947548" y="2208129"/>
              <a:ext cx="5407988" cy="664029"/>
            </a:xfrm>
            <a:prstGeom prst="rect">
              <a:avLst/>
            </a:prstGeom>
          </p:spPr>
          <p:txBody>
            <a:bodyPr lIns="0" tIns="0" rIns="0" bIns="0" rtlCol="0" anchor="t">
              <a:spAutoFit/>
            </a:bodyPr>
            <a:lstStyle/>
            <a:p>
              <a:pPr algn="ctr">
                <a:lnSpc>
                  <a:spcPts val="4126"/>
                </a:lnSpc>
              </a:pPr>
              <a:r>
                <a:rPr lang="en-US" sz="3199">
                  <a:solidFill>
                    <a:srgbClr val="145DA0"/>
                  </a:solidFill>
                  <a:latin typeface="Montserrat"/>
                  <a:ea typeface="Montserrat"/>
                  <a:cs typeface="Montserrat"/>
                  <a:sym typeface="Montserrat"/>
                </a:rPr>
                <a:t>COLUMBUS, OHIO</a:t>
              </a:r>
            </a:p>
          </p:txBody>
        </p:sp>
      </p:grpSp>
      <p:sp>
        <p:nvSpPr>
          <p:cNvPr id="22" name="TextBox 22"/>
          <p:cNvSpPr txBox="1"/>
          <p:nvPr/>
        </p:nvSpPr>
        <p:spPr>
          <a:xfrm>
            <a:off x="821071" y="6097398"/>
            <a:ext cx="5174480" cy="1800365"/>
          </a:xfrm>
          <a:prstGeom prst="rect">
            <a:avLst/>
          </a:prstGeom>
        </p:spPr>
        <p:txBody>
          <a:bodyPr lIns="0" tIns="0" rIns="0" bIns="0" rtlCol="0" anchor="t">
            <a:spAutoFit/>
          </a:bodyPr>
          <a:lstStyle/>
          <a:p>
            <a:pPr algn="l">
              <a:lnSpc>
                <a:spcPts val="4754"/>
              </a:lnSpc>
              <a:spcBef>
                <a:spcPct val="0"/>
              </a:spcBef>
            </a:pPr>
            <a:r>
              <a:rPr lang="en-US" sz="3396" spc="118" dirty="0" err="1">
                <a:solidFill>
                  <a:srgbClr val="F9F9F9"/>
                </a:solidFill>
                <a:latin typeface="Montserrat Medium"/>
                <a:ea typeface="Montserrat Medium"/>
                <a:cs typeface="Montserrat Medium"/>
                <a:sym typeface="Montserrat Medium"/>
              </a:rPr>
              <a:t>Kalynn</a:t>
            </a:r>
            <a:r>
              <a:rPr lang="en-US" sz="3396" spc="118" dirty="0">
                <a:solidFill>
                  <a:srgbClr val="F9F9F9"/>
                </a:solidFill>
                <a:latin typeface="Montserrat Medium"/>
                <a:ea typeface="Montserrat Medium"/>
                <a:cs typeface="Montserrat Medium"/>
                <a:sym typeface="Montserrat Medium"/>
              </a:rPr>
              <a:t> Sommers</a:t>
            </a:r>
          </a:p>
          <a:p>
            <a:pPr algn="l">
              <a:lnSpc>
                <a:spcPts val="4754"/>
              </a:lnSpc>
              <a:spcBef>
                <a:spcPct val="0"/>
              </a:spcBef>
            </a:pPr>
            <a:r>
              <a:rPr lang="en-US" sz="3396" spc="118" dirty="0">
                <a:solidFill>
                  <a:srgbClr val="F9F9F9"/>
                </a:solidFill>
                <a:latin typeface="Montserrat Medium"/>
                <a:ea typeface="Montserrat Medium"/>
                <a:cs typeface="Montserrat Medium"/>
                <a:sym typeface="Montserrat Medium"/>
              </a:rPr>
              <a:t>Allison Yurcak</a:t>
            </a:r>
          </a:p>
          <a:p>
            <a:pPr algn="l">
              <a:lnSpc>
                <a:spcPts val="4754"/>
              </a:lnSpc>
              <a:spcBef>
                <a:spcPct val="0"/>
              </a:spcBef>
            </a:pPr>
            <a:r>
              <a:rPr lang="en-US" sz="3396" spc="118" dirty="0">
                <a:solidFill>
                  <a:srgbClr val="F9F9F9"/>
                </a:solidFill>
                <a:latin typeface="Montserrat Medium"/>
                <a:ea typeface="Montserrat Medium"/>
                <a:cs typeface="Montserrat Medium"/>
                <a:sym typeface="Montserrat Medium"/>
              </a:rPr>
              <a:t>Daniel Bennett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A7BE7B8-1524-4344-C807-E4F540BABFA8}"/>
              </a:ext>
            </a:extLst>
          </p:cNvPr>
          <p:cNvSpPr/>
          <p:nvPr/>
        </p:nvSpPr>
        <p:spPr>
          <a:xfrm>
            <a:off x="11640701" y="2965798"/>
            <a:ext cx="5843736" cy="46591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4516100"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Ideally, How does this work? </a:t>
            </a:r>
          </a:p>
        </p:txBody>
      </p:sp>
      <p:sp>
        <p:nvSpPr>
          <p:cNvPr id="12" name="TextBox 12"/>
          <p:cNvSpPr txBox="1"/>
          <p:nvPr/>
        </p:nvSpPr>
        <p:spPr>
          <a:xfrm>
            <a:off x="-200712" y="2105489"/>
            <a:ext cx="11379056" cy="7273401"/>
          </a:xfrm>
          <a:prstGeom prst="rect">
            <a:avLst/>
          </a:prstGeom>
        </p:spPr>
        <p:txBody>
          <a:bodyPr wrap="square" lIns="0" tIns="0" rIns="0" bIns="0" rtlCol="0" anchor="t">
            <a:spAutoFit/>
          </a:bodyPr>
          <a:lstStyle/>
          <a:p>
            <a:pPr marL="1205865" lvl="3" algn="ctr">
              <a:lnSpc>
                <a:spcPts val="3779"/>
              </a:lnSpc>
            </a:pPr>
            <a:endParaRPr lang="en-US" sz="3200" dirty="0"/>
          </a:p>
          <a:p>
            <a:pPr marL="1205865" lvl="3">
              <a:lnSpc>
                <a:spcPts val="3779"/>
              </a:lnSpc>
            </a:pPr>
            <a:r>
              <a:rPr lang="en-US" sz="3600" b="1" dirty="0">
                <a:solidFill>
                  <a:srgbClr val="0070C0"/>
                </a:solidFill>
              </a:rPr>
              <a:t>Hancock County Suicide Fatality Review- Case Example</a:t>
            </a:r>
          </a:p>
          <a:p>
            <a:pPr marL="1205865" lvl="3">
              <a:lnSpc>
                <a:spcPts val="3779"/>
              </a:lnSpc>
            </a:pPr>
            <a:endParaRPr lang="en-US" sz="3200" b="1" dirty="0">
              <a:solidFill>
                <a:srgbClr val="0070C0"/>
              </a:solidFill>
            </a:endParaRPr>
          </a:p>
          <a:p>
            <a:pPr marL="1205865" lvl="3">
              <a:lnSpc>
                <a:spcPts val="3779"/>
              </a:lnSpc>
            </a:pPr>
            <a:r>
              <a:rPr lang="en-US" sz="4000" b="1" dirty="0"/>
              <a:t>Recommendations?</a:t>
            </a:r>
          </a:p>
          <a:p>
            <a:pPr marL="1663065" lvl="3" indent="-457200">
              <a:lnSpc>
                <a:spcPts val="3779"/>
              </a:lnSpc>
              <a:buFont typeface="Arial" panose="020B0604020202020204" pitchFamily="34" charset="0"/>
              <a:buChar char="•"/>
            </a:pPr>
            <a:r>
              <a:rPr lang="en-US" sz="3200" dirty="0"/>
              <a:t>50 North</a:t>
            </a:r>
          </a:p>
          <a:p>
            <a:pPr marL="1663065" lvl="3" indent="-457200">
              <a:lnSpc>
                <a:spcPts val="3779"/>
              </a:lnSpc>
              <a:buFont typeface="Arial" panose="020B0604020202020204" pitchFamily="34" charset="0"/>
              <a:buChar char="•"/>
            </a:pPr>
            <a:r>
              <a:rPr lang="en-US" sz="3200" dirty="0"/>
              <a:t>Social support information provided during Crisis Screenings</a:t>
            </a:r>
          </a:p>
          <a:p>
            <a:pPr marL="1663065" lvl="3" indent="-457200">
              <a:lnSpc>
                <a:spcPts val="3779"/>
              </a:lnSpc>
              <a:buFont typeface="Arial" panose="020B0604020202020204" pitchFamily="34" charset="0"/>
              <a:buChar char="•"/>
            </a:pPr>
            <a:r>
              <a:rPr lang="en-US" sz="3200" dirty="0"/>
              <a:t>Outreach for widows/widowers</a:t>
            </a:r>
          </a:p>
          <a:p>
            <a:pPr marL="1663065" lvl="3" indent="-457200">
              <a:lnSpc>
                <a:spcPts val="3779"/>
              </a:lnSpc>
              <a:buFont typeface="Arial" panose="020B0604020202020204" pitchFamily="34" charset="0"/>
              <a:buChar char="•"/>
            </a:pPr>
            <a:endParaRPr lang="en-US" sz="3200" dirty="0"/>
          </a:p>
          <a:p>
            <a:pPr marL="1663065" lvl="3" indent="-457200">
              <a:lnSpc>
                <a:spcPts val="3779"/>
              </a:lnSpc>
              <a:buFont typeface="Arial" panose="020B0604020202020204" pitchFamily="34" charset="0"/>
              <a:buChar char="•"/>
            </a:pPr>
            <a:endParaRPr lang="en-US" sz="3200" dirty="0"/>
          </a:p>
          <a:p>
            <a:pPr marL="1663065" lvl="3" indent="-457200">
              <a:lnSpc>
                <a:spcPts val="3779"/>
              </a:lnSpc>
              <a:buFont typeface="Arial" panose="020B0604020202020204" pitchFamily="34" charset="0"/>
              <a:buChar char="•"/>
            </a:pPr>
            <a:endParaRPr lang="en-US" sz="3200" b="1" dirty="0"/>
          </a:p>
          <a:p>
            <a:pPr marL="1663065" lvl="3" indent="-457200">
              <a:lnSpc>
                <a:spcPts val="3779"/>
              </a:lnSpc>
              <a:buFont typeface="Arial" panose="020B0604020202020204" pitchFamily="34" charset="0"/>
              <a:buChar char="•"/>
            </a:pPr>
            <a:endParaRPr lang="en-US" sz="3200" b="1" dirty="0">
              <a:solidFill>
                <a:srgbClr val="0070C0"/>
              </a:solidFill>
            </a:endParaRPr>
          </a:p>
          <a:p>
            <a:pPr marL="1205865" lvl="3">
              <a:lnSpc>
                <a:spcPts val="3779"/>
              </a:lnSpc>
            </a:pPr>
            <a:endParaRPr lang="en-US" sz="3200" dirty="0">
              <a:solidFill>
                <a:srgbClr val="0070C0"/>
              </a:solidFill>
            </a:endParaRPr>
          </a:p>
          <a:p>
            <a:pPr algn="l">
              <a:lnSpc>
                <a:spcPts val="3779"/>
              </a:lnSpc>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9" name="TextBox 8">
            <a:extLst>
              <a:ext uri="{FF2B5EF4-FFF2-40B4-BE49-F238E27FC236}">
                <a16:creationId xmlns:a16="http://schemas.microsoft.com/office/drawing/2014/main" id="{370A21DC-B7C3-60D7-C26C-E83ABF17380A}"/>
              </a:ext>
            </a:extLst>
          </p:cNvPr>
          <p:cNvSpPr txBox="1"/>
          <p:nvPr/>
        </p:nvSpPr>
        <p:spPr>
          <a:xfrm>
            <a:off x="10841860" y="3110415"/>
            <a:ext cx="6417440" cy="4437561"/>
          </a:xfrm>
          <a:prstGeom prst="rect">
            <a:avLst/>
          </a:prstGeom>
          <a:noFill/>
        </p:spPr>
        <p:txBody>
          <a:bodyPr wrap="square" rtlCol="0">
            <a:spAutoFit/>
          </a:bodyPr>
          <a:lstStyle/>
          <a:p>
            <a:pPr marL="1205865" lvl="3" algn="ctr">
              <a:lnSpc>
                <a:spcPts val="3779"/>
              </a:lnSpc>
            </a:pPr>
            <a:r>
              <a:rPr lang="en-US" sz="2400" dirty="0">
                <a:solidFill>
                  <a:schemeClr val="bg1"/>
                </a:solidFill>
              </a:rPr>
              <a:t>76 yr old male died by suicide. Later learn this individual has a history of depression, anxiety and PTSD. Spouse recently died and the decedent had no additional family or friends in the area. Pt goes to ED for SI. He reports he has no one and just wants to be with his wife. Pt is safety planned home due to lack of action plan.</a:t>
            </a:r>
          </a:p>
        </p:txBody>
      </p:sp>
    </p:spTree>
    <p:extLst>
      <p:ext uri="{BB962C8B-B14F-4D97-AF65-F5344CB8AC3E}">
        <p14:creationId xmlns:p14="http://schemas.microsoft.com/office/powerpoint/2010/main" val="185644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4516100"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Ideally, How does this work? </a:t>
            </a:r>
          </a:p>
        </p:txBody>
      </p:sp>
      <p:sp>
        <p:nvSpPr>
          <p:cNvPr id="12" name="TextBox 12"/>
          <p:cNvSpPr txBox="1"/>
          <p:nvPr/>
        </p:nvSpPr>
        <p:spPr>
          <a:xfrm>
            <a:off x="-651164" y="2913888"/>
            <a:ext cx="6502355" cy="1989904"/>
          </a:xfrm>
          <a:prstGeom prst="rect">
            <a:avLst/>
          </a:prstGeom>
        </p:spPr>
        <p:txBody>
          <a:bodyPr wrap="square" lIns="0" tIns="0" rIns="0" bIns="0" rtlCol="0" anchor="t">
            <a:spAutoFit/>
          </a:bodyPr>
          <a:lstStyle/>
          <a:p>
            <a:pPr marL="1205865" lvl="3" algn="ctr">
              <a:lnSpc>
                <a:spcPts val="3779"/>
              </a:lnSpc>
            </a:pPr>
            <a:r>
              <a:rPr lang="en-US" sz="4800" b="1" dirty="0"/>
              <a:t>Hancock County Suicide Fatality Review Recommendations</a:t>
            </a:r>
            <a:endParaRPr lang="en-US" sz="4800" dirty="0"/>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10" name="Arrow: Right 9">
            <a:extLst>
              <a:ext uri="{FF2B5EF4-FFF2-40B4-BE49-F238E27FC236}">
                <a16:creationId xmlns:a16="http://schemas.microsoft.com/office/drawing/2014/main" id="{1C3BE705-0196-A9FB-DFBC-3E98B169427F}"/>
              </a:ext>
            </a:extLst>
          </p:cNvPr>
          <p:cNvSpPr/>
          <p:nvPr/>
        </p:nvSpPr>
        <p:spPr>
          <a:xfrm>
            <a:off x="6178557" y="3278371"/>
            <a:ext cx="4710545" cy="843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2">
            <a:extLst>
              <a:ext uri="{FF2B5EF4-FFF2-40B4-BE49-F238E27FC236}">
                <a16:creationId xmlns:a16="http://schemas.microsoft.com/office/drawing/2014/main" id="{8FDECE1F-D68C-BA2B-D065-E49F4BDD10E3}"/>
              </a:ext>
            </a:extLst>
          </p:cNvPr>
          <p:cNvSpPr txBox="1"/>
          <p:nvPr/>
        </p:nvSpPr>
        <p:spPr>
          <a:xfrm>
            <a:off x="10321286" y="3157544"/>
            <a:ext cx="6502355" cy="1502591"/>
          </a:xfrm>
          <a:prstGeom prst="rect">
            <a:avLst/>
          </a:prstGeom>
        </p:spPr>
        <p:txBody>
          <a:bodyPr wrap="square" lIns="0" tIns="0" rIns="0" bIns="0" rtlCol="0" anchor="t">
            <a:spAutoFit/>
          </a:bodyPr>
          <a:lstStyle/>
          <a:p>
            <a:pPr marL="1205865" lvl="3" algn="ctr">
              <a:lnSpc>
                <a:spcPts val="3779"/>
              </a:lnSpc>
            </a:pPr>
            <a:r>
              <a:rPr lang="en-US" sz="4800" b="1" dirty="0"/>
              <a:t>Hancock County Suicide Prevention Committee</a:t>
            </a:r>
            <a:endParaRPr lang="en-US" sz="4800" dirty="0"/>
          </a:p>
        </p:txBody>
      </p:sp>
      <p:sp>
        <p:nvSpPr>
          <p:cNvPr id="21" name="TextBox 20">
            <a:extLst>
              <a:ext uri="{FF2B5EF4-FFF2-40B4-BE49-F238E27FC236}">
                <a16:creationId xmlns:a16="http://schemas.microsoft.com/office/drawing/2014/main" id="{54012505-8CBB-4A66-02B3-A99A2651840F}"/>
              </a:ext>
            </a:extLst>
          </p:cNvPr>
          <p:cNvSpPr txBox="1"/>
          <p:nvPr/>
        </p:nvSpPr>
        <p:spPr>
          <a:xfrm>
            <a:off x="2011655" y="5719619"/>
            <a:ext cx="14264689"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Ask 50 North if they have any resources or recommended courses of action</a:t>
            </a:r>
          </a:p>
          <a:p>
            <a:pPr marL="285750" indent="-285750">
              <a:buFont typeface="Arial" panose="020B0604020202020204" pitchFamily="34" charset="0"/>
              <a:buChar char="•"/>
            </a:pPr>
            <a:r>
              <a:rPr lang="en-US" sz="2800" dirty="0"/>
              <a:t>Ask Blanchard Valley Hospital if they provide patients with resources when they come in to get screened</a:t>
            </a:r>
          </a:p>
          <a:p>
            <a:pPr marL="742950" lvl="1" indent="-285750">
              <a:buFont typeface="Arial" panose="020B0604020202020204" pitchFamily="34" charset="0"/>
              <a:buChar char="•"/>
            </a:pPr>
            <a:r>
              <a:rPr lang="en-US" sz="2800" dirty="0"/>
              <a:t>If not, can we change that</a:t>
            </a:r>
          </a:p>
          <a:p>
            <a:pPr marL="285750" indent="-285750">
              <a:buFont typeface="Arial" panose="020B0604020202020204" pitchFamily="34" charset="0"/>
              <a:buChar char="•"/>
            </a:pPr>
            <a:r>
              <a:rPr lang="en-US" sz="2800" dirty="0"/>
              <a:t> Grief support groups in Hancock County</a:t>
            </a:r>
          </a:p>
        </p:txBody>
      </p:sp>
    </p:spTree>
    <p:extLst>
      <p:ext uri="{BB962C8B-B14F-4D97-AF65-F5344CB8AC3E}">
        <p14:creationId xmlns:p14="http://schemas.microsoft.com/office/powerpoint/2010/main" val="377617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0629900"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Recommendations </a:t>
            </a:r>
          </a:p>
        </p:txBody>
      </p:sp>
      <p:sp>
        <p:nvSpPr>
          <p:cNvPr id="12" name="TextBox 12"/>
          <p:cNvSpPr txBox="1"/>
          <p:nvPr/>
        </p:nvSpPr>
        <p:spPr>
          <a:xfrm>
            <a:off x="875805" y="2890579"/>
            <a:ext cx="11527638" cy="3374898"/>
          </a:xfrm>
          <a:prstGeom prst="rect">
            <a:avLst/>
          </a:prstGeom>
        </p:spPr>
        <p:txBody>
          <a:bodyPr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Discussion at the meeting</a:t>
            </a:r>
          </a:p>
          <a:p>
            <a:pPr algn="l">
              <a:lnSpc>
                <a:spcPts val="3779"/>
              </a:lnSpc>
            </a:pPr>
            <a:endParaRPr lang="en-US" sz="2699" dirty="0">
              <a:solidFill>
                <a:srgbClr val="000000"/>
              </a:solidFill>
              <a:latin typeface="Montserrat"/>
              <a:ea typeface="Montserrat"/>
              <a:cs typeface="Montserrat"/>
              <a:sym typeface="Montserrat"/>
            </a:endParaRP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When do you make a recommendation? </a:t>
            </a:r>
          </a:p>
          <a:p>
            <a:pPr marL="291436" lvl="1" algn="l">
              <a:lnSpc>
                <a:spcPts val="3779"/>
              </a:lnSpc>
            </a:pPr>
            <a:endParaRPr lang="en-US" sz="2699" dirty="0">
              <a:solidFill>
                <a:srgbClr val="000000"/>
              </a:solidFill>
              <a:latin typeface="Montserrat"/>
              <a:ea typeface="Montserrat"/>
              <a:cs typeface="Montserrat"/>
              <a:sym typeface="Montserrat"/>
            </a:endParaRP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This process is not about assigning blame</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Coalitions are neutral </a:t>
            </a:r>
          </a:p>
          <a:p>
            <a:pPr algn="l">
              <a:lnSpc>
                <a:spcPts val="3779"/>
              </a:lnSpc>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1026" name="Picture 2" descr="Focus Groups">
            <a:extLst>
              <a:ext uri="{FF2B5EF4-FFF2-40B4-BE49-F238E27FC236}">
                <a16:creationId xmlns:a16="http://schemas.microsoft.com/office/drawing/2014/main" id="{172FD472-3A10-E091-7F02-B57561BCAD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49820" y="3447739"/>
            <a:ext cx="6562375" cy="436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48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569044"/>
            <a:ext cx="19757722" cy="1753593"/>
            <a:chOff x="0" y="0"/>
            <a:chExt cx="5203680" cy="461852"/>
          </a:xfrm>
        </p:grpSpPr>
        <p:sp>
          <p:nvSpPr>
            <p:cNvPr id="3" name="Freeform 3"/>
            <p:cNvSpPr/>
            <p:nvPr/>
          </p:nvSpPr>
          <p:spPr>
            <a:xfrm>
              <a:off x="0" y="0"/>
              <a:ext cx="5203680" cy="461852"/>
            </a:xfrm>
            <a:custGeom>
              <a:avLst/>
              <a:gdLst/>
              <a:ahLst/>
              <a:cxnLst/>
              <a:rect l="l" t="t" r="r" b="b"/>
              <a:pathLst>
                <a:path w="5203680" h="461852">
                  <a:moveTo>
                    <a:pt x="0" y="0"/>
                  </a:moveTo>
                  <a:lnTo>
                    <a:pt x="5203680" y="0"/>
                  </a:lnTo>
                  <a:lnTo>
                    <a:pt x="5203680" y="461852"/>
                  </a:lnTo>
                  <a:lnTo>
                    <a:pt x="0" y="461852"/>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9995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45727">
            <a:off x="-946783" y="-159253"/>
            <a:ext cx="3343532" cy="334353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D2DB"/>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745727">
            <a:off x="-573196" y="174363"/>
            <a:ext cx="4043501" cy="3404854"/>
            <a:chOff x="0" y="0"/>
            <a:chExt cx="982960" cy="827707"/>
          </a:xfrm>
        </p:grpSpPr>
        <p:sp>
          <p:nvSpPr>
            <p:cNvPr id="9" name="Freeform 9"/>
            <p:cNvSpPr/>
            <p:nvPr/>
          </p:nvSpPr>
          <p:spPr>
            <a:xfrm>
              <a:off x="0" y="0"/>
              <a:ext cx="982960" cy="827707"/>
            </a:xfrm>
            <a:custGeom>
              <a:avLst/>
              <a:gdLst/>
              <a:ahLst/>
              <a:cxnLst/>
              <a:rect l="l" t="t" r="r" b="b"/>
              <a:pathLst>
                <a:path w="982960" h="827707">
                  <a:moveTo>
                    <a:pt x="491480" y="0"/>
                  </a:moveTo>
                  <a:cubicBezTo>
                    <a:pt x="220043" y="0"/>
                    <a:pt x="0" y="185289"/>
                    <a:pt x="0" y="413854"/>
                  </a:cubicBezTo>
                  <a:cubicBezTo>
                    <a:pt x="0" y="642418"/>
                    <a:pt x="220043" y="827707"/>
                    <a:pt x="491480" y="827707"/>
                  </a:cubicBezTo>
                  <a:cubicBezTo>
                    <a:pt x="762917" y="827707"/>
                    <a:pt x="982960" y="642418"/>
                    <a:pt x="982960" y="413854"/>
                  </a:cubicBezTo>
                  <a:cubicBezTo>
                    <a:pt x="982960" y="185289"/>
                    <a:pt x="762917" y="0"/>
                    <a:pt x="491480" y="0"/>
                  </a:cubicBezTo>
                  <a:close/>
                </a:path>
              </a:pathLst>
            </a:custGeom>
            <a:solidFill>
              <a:srgbClr val="F9F9F9"/>
            </a:solidFill>
          </p:spPr>
          <p:txBody>
            <a:bodyPr/>
            <a:lstStyle/>
            <a:p>
              <a:endParaRPr lang="en-US"/>
            </a:p>
          </p:txBody>
        </p:sp>
        <p:sp>
          <p:nvSpPr>
            <p:cNvPr id="10" name="TextBox 10"/>
            <p:cNvSpPr txBox="1"/>
            <p:nvPr/>
          </p:nvSpPr>
          <p:spPr>
            <a:xfrm>
              <a:off x="92152" y="39498"/>
              <a:ext cx="798655" cy="71061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1048789">
            <a:off x="-249362" y="398748"/>
            <a:ext cx="3137365" cy="31373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1048789">
            <a:off x="-316845" y="724858"/>
            <a:ext cx="4029294" cy="2825155"/>
            <a:chOff x="0" y="0"/>
            <a:chExt cx="1007127" cy="706151"/>
          </a:xfrm>
        </p:grpSpPr>
        <p:sp>
          <p:nvSpPr>
            <p:cNvPr id="15" name="Freeform 15"/>
            <p:cNvSpPr/>
            <p:nvPr/>
          </p:nvSpPr>
          <p:spPr>
            <a:xfrm>
              <a:off x="0" y="0"/>
              <a:ext cx="1007127" cy="706151"/>
            </a:xfrm>
            <a:custGeom>
              <a:avLst/>
              <a:gdLst/>
              <a:ahLst/>
              <a:cxnLst/>
              <a:rect l="l" t="t" r="r" b="b"/>
              <a:pathLst>
                <a:path w="1007127" h="706151">
                  <a:moveTo>
                    <a:pt x="503564" y="0"/>
                  </a:moveTo>
                  <a:cubicBezTo>
                    <a:pt x="225453" y="0"/>
                    <a:pt x="0" y="158077"/>
                    <a:pt x="0" y="353076"/>
                  </a:cubicBezTo>
                  <a:cubicBezTo>
                    <a:pt x="0" y="548074"/>
                    <a:pt x="225453" y="706151"/>
                    <a:pt x="503564" y="706151"/>
                  </a:cubicBezTo>
                  <a:cubicBezTo>
                    <a:pt x="781674" y="706151"/>
                    <a:pt x="1007127" y="548074"/>
                    <a:pt x="1007127" y="353076"/>
                  </a:cubicBezTo>
                  <a:cubicBezTo>
                    <a:pt x="1007127" y="158077"/>
                    <a:pt x="781674" y="0"/>
                    <a:pt x="503564" y="0"/>
                  </a:cubicBezTo>
                  <a:close/>
                </a:path>
              </a:pathLst>
            </a:custGeom>
            <a:solidFill>
              <a:srgbClr val="F9F9F9"/>
            </a:solidFill>
          </p:spPr>
          <p:txBody>
            <a:bodyPr/>
            <a:lstStyle/>
            <a:p>
              <a:endParaRPr lang="en-US"/>
            </a:p>
          </p:txBody>
        </p:sp>
        <p:sp>
          <p:nvSpPr>
            <p:cNvPr id="16" name="TextBox 16"/>
            <p:cNvSpPr txBox="1"/>
            <p:nvPr/>
          </p:nvSpPr>
          <p:spPr>
            <a:xfrm>
              <a:off x="94418" y="28102"/>
              <a:ext cx="818291" cy="61184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022990" y="5590494"/>
            <a:ext cx="9421201" cy="963899"/>
            <a:chOff x="0" y="0"/>
            <a:chExt cx="2481304" cy="253866"/>
          </a:xfrm>
        </p:grpSpPr>
        <p:sp>
          <p:nvSpPr>
            <p:cNvPr id="18" name="Freeform 18"/>
            <p:cNvSpPr/>
            <p:nvPr/>
          </p:nvSpPr>
          <p:spPr>
            <a:xfrm>
              <a:off x="0" y="0"/>
              <a:ext cx="2481304" cy="253866"/>
            </a:xfrm>
            <a:custGeom>
              <a:avLst/>
              <a:gdLst/>
              <a:ahLst/>
              <a:cxnLst/>
              <a:rect l="l" t="t" r="r" b="b"/>
              <a:pathLst>
                <a:path w="2481304" h="253866">
                  <a:moveTo>
                    <a:pt x="82176" y="0"/>
                  </a:moveTo>
                  <a:lnTo>
                    <a:pt x="2399128" y="0"/>
                  </a:lnTo>
                  <a:cubicBezTo>
                    <a:pt x="2444513" y="0"/>
                    <a:pt x="2481304" y="36791"/>
                    <a:pt x="2481304" y="82176"/>
                  </a:cubicBezTo>
                  <a:lnTo>
                    <a:pt x="2481304" y="171691"/>
                  </a:lnTo>
                  <a:cubicBezTo>
                    <a:pt x="2481304" y="217075"/>
                    <a:pt x="2444513" y="253866"/>
                    <a:pt x="2399128" y="253866"/>
                  </a:cubicBezTo>
                  <a:lnTo>
                    <a:pt x="82176" y="253866"/>
                  </a:lnTo>
                  <a:cubicBezTo>
                    <a:pt x="60381" y="253866"/>
                    <a:pt x="39480" y="245209"/>
                    <a:pt x="24069" y="229798"/>
                  </a:cubicBezTo>
                  <a:cubicBezTo>
                    <a:pt x="8658" y="214387"/>
                    <a:pt x="0" y="193485"/>
                    <a:pt x="0" y="171691"/>
                  </a:cubicBezTo>
                  <a:lnTo>
                    <a:pt x="0" y="82176"/>
                  </a:lnTo>
                  <a:cubicBezTo>
                    <a:pt x="0" y="36791"/>
                    <a:pt x="36791" y="0"/>
                    <a:pt x="82176" y="0"/>
                  </a:cubicBezTo>
                  <a:close/>
                </a:path>
              </a:pathLst>
            </a:custGeom>
            <a:solidFill>
              <a:srgbClr val="145DA0"/>
            </a:solidFill>
          </p:spPr>
          <p:txBody>
            <a:bodyPr/>
            <a:lstStyle/>
            <a:p>
              <a:endParaRPr lang="en-US"/>
            </a:p>
          </p:txBody>
        </p:sp>
        <p:sp>
          <p:nvSpPr>
            <p:cNvPr id="19" name="TextBox 19"/>
            <p:cNvSpPr txBox="1"/>
            <p:nvPr/>
          </p:nvSpPr>
          <p:spPr>
            <a:xfrm>
              <a:off x="0" y="-38100"/>
              <a:ext cx="2481304" cy="291966"/>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26363" y="3729647"/>
            <a:ext cx="8427605" cy="1622722"/>
          </a:xfrm>
          <a:prstGeom prst="rect">
            <a:avLst/>
          </a:prstGeom>
        </p:spPr>
        <p:txBody>
          <a:bodyPr lIns="0" tIns="0" rIns="0" bIns="0" rtlCol="0" anchor="t">
            <a:spAutoFit/>
          </a:bodyPr>
          <a:lstStyle/>
          <a:p>
            <a:pPr algn="l">
              <a:lnSpc>
                <a:spcPts val="12752"/>
              </a:lnSpc>
            </a:pPr>
            <a:r>
              <a:rPr lang="en-US" sz="10627">
                <a:solidFill>
                  <a:srgbClr val="145DA0"/>
                </a:solidFill>
                <a:latin typeface="Montserrat Ultra-Bold"/>
                <a:ea typeface="Montserrat Ultra-Bold"/>
                <a:cs typeface="Montserrat Ultra-Bold"/>
                <a:sym typeface="Montserrat Ultra-Bold"/>
              </a:rPr>
              <a:t>Thank You</a:t>
            </a:r>
          </a:p>
        </p:txBody>
      </p:sp>
      <p:sp>
        <p:nvSpPr>
          <p:cNvPr id="21" name="TextBox 21"/>
          <p:cNvSpPr txBox="1"/>
          <p:nvPr/>
        </p:nvSpPr>
        <p:spPr>
          <a:xfrm>
            <a:off x="1163525" y="5748865"/>
            <a:ext cx="6509694" cy="580484"/>
          </a:xfrm>
          <a:prstGeom prst="rect">
            <a:avLst/>
          </a:prstGeom>
        </p:spPr>
        <p:txBody>
          <a:bodyPr lIns="0" tIns="0" rIns="0" bIns="0" rtlCol="0" anchor="t">
            <a:spAutoFit/>
          </a:bodyPr>
          <a:lstStyle/>
          <a:p>
            <a:pPr algn="l">
              <a:lnSpc>
                <a:spcPts val="4754"/>
              </a:lnSpc>
              <a:spcBef>
                <a:spcPct val="0"/>
              </a:spcBef>
            </a:pPr>
            <a:r>
              <a:rPr lang="en-US" sz="3396" spc="132">
                <a:solidFill>
                  <a:srgbClr val="F9F9F9"/>
                </a:solidFill>
                <a:latin typeface="Montserrat Medium"/>
                <a:ea typeface="Montserrat Medium"/>
                <a:cs typeface="Montserrat Medium"/>
                <a:sym typeface="Montserrat Medium"/>
              </a:rPr>
              <a:t>For Your Attention</a:t>
            </a:r>
          </a:p>
        </p:txBody>
      </p:sp>
      <p:grpSp>
        <p:nvGrpSpPr>
          <p:cNvPr id="22" name="Group 22"/>
          <p:cNvGrpSpPr/>
          <p:nvPr/>
        </p:nvGrpSpPr>
        <p:grpSpPr>
          <a:xfrm>
            <a:off x="11739345" y="1851574"/>
            <a:ext cx="5379429" cy="5388394"/>
            <a:chOff x="0" y="0"/>
            <a:chExt cx="7172572" cy="7184526"/>
          </a:xfrm>
        </p:grpSpPr>
        <p:sp>
          <p:nvSpPr>
            <p:cNvPr id="23" name="Freeform 23"/>
            <p:cNvSpPr/>
            <p:nvPr/>
          </p:nvSpPr>
          <p:spPr>
            <a:xfrm>
              <a:off x="0" y="0"/>
              <a:ext cx="7172572" cy="7184526"/>
            </a:xfrm>
            <a:custGeom>
              <a:avLst/>
              <a:gdLst/>
              <a:ahLst/>
              <a:cxnLst/>
              <a:rect l="l" t="t" r="r" b="b"/>
              <a:pathLst>
                <a:path w="7172572" h="7184526">
                  <a:moveTo>
                    <a:pt x="0" y="0"/>
                  </a:moveTo>
                  <a:lnTo>
                    <a:pt x="7172572" y="0"/>
                  </a:lnTo>
                  <a:lnTo>
                    <a:pt x="7172572" y="7184526"/>
                  </a:lnTo>
                  <a:lnTo>
                    <a:pt x="0" y="71845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108328" y="2164082"/>
              <a:ext cx="6955916" cy="1478132"/>
            </a:xfrm>
            <a:custGeom>
              <a:avLst/>
              <a:gdLst/>
              <a:ahLst/>
              <a:cxnLst/>
              <a:rect l="l" t="t" r="r" b="b"/>
              <a:pathLst>
                <a:path w="6955916" h="1478132">
                  <a:moveTo>
                    <a:pt x="0" y="0"/>
                  </a:moveTo>
                  <a:lnTo>
                    <a:pt x="6955916" y="0"/>
                  </a:lnTo>
                  <a:lnTo>
                    <a:pt x="6955916" y="1478132"/>
                  </a:lnTo>
                  <a:lnTo>
                    <a:pt x="0" y="14781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269692" y="3770692"/>
              <a:ext cx="6633188" cy="2579899"/>
            </a:xfrm>
            <a:prstGeom prst="rect">
              <a:avLst/>
            </a:prstGeom>
          </p:spPr>
          <p:txBody>
            <a:bodyPr lIns="0" tIns="0" rIns="0" bIns="0" rtlCol="0" anchor="t">
              <a:spAutoFit/>
            </a:bodyPr>
            <a:lstStyle/>
            <a:p>
              <a:pPr algn="ctr">
                <a:lnSpc>
                  <a:spcPts val="5039"/>
                </a:lnSpc>
              </a:pPr>
              <a:r>
                <a:rPr lang="en-US" sz="4499" spc="134">
                  <a:solidFill>
                    <a:srgbClr val="FFFFFF"/>
                  </a:solidFill>
                  <a:latin typeface="Bebas Neue Bold"/>
                  <a:ea typeface="Bebas Neue Bold"/>
                  <a:cs typeface="Bebas Neue Bold"/>
                  <a:sym typeface="Bebas Neue Bold"/>
                </a:rPr>
                <a:t>OHIO SUICIDE FATALITY REVIEW BEST PRACTICES SUMMIT</a:t>
              </a:r>
            </a:p>
          </p:txBody>
        </p:sp>
        <p:sp>
          <p:nvSpPr>
            <p:cNvPr id="26" name="TextBox 26"/>
            <p:cNvSpPr txBox="1"/>
            <p:nvPr/>
          </p:nvSpPr>
          <p:spPr>
            <a:xfrm>
              <a:off x="1389166" y="860906"/>
              <a:ext cx="4394239" cy="506077"/>
            </a:xfrm>
            <a:prstGeom prst="rect">
              <a:avLst/>
            </a:prstGeom>
          </p:spPr>
          <p:txBody>
            <a:bodyPr lIns="0" tIns="0" rIns="0" bIns="0" rtlCol="0" anchor="t">
              <a:spAutoFit/>
            </a:bodyPr>
            <a:lstStyle/>
            <a:p>
              <a:pPr algn="ctr">
                <a:lnSpc>
                  <a:spcPts val="3171"/>
                </a:lnSpc>
              </a:pPr>
              <a:r>
                <a:rPr lang="en-US" sz="2458">
                  <a:solidFill>
                    <a:srgbClr val="145DA0"/>
                  </a:solidFill>
                  <a:latin typeface="Montserrat Bold"/>
                  <a:ea typeface="Montserrat Bold"/>
                  <a:cs typeface="Montserrat Bold"/>
                  <a:sym typeface="Montserrat Bold"/>
                </a:rPr>
                <a:t>NOVEMBER 12, 2024</a:t>
              </a:r>
            </a:p>
          </p:txBody>
        </p:sp>
        <p:sp>
          <p:nvSpPr>
            <p:cNvPr id="27" name="TextBox 27"/>
            <p:cNvSpPr txBox="1"/>
            <p:nvPr/>
          </p:nvSpPr>
          <p:spPr>
            <a:xfrm>
              <a:off x="1506466" y="1456457"/>
              <a:ext cx="4159639" cy="507819"/>
            </a:xfrm>
            <a:prstGeom prst="rect">
              <a:avLst/>
            </a:prstGeom>
          </p:spPr>
          <p:txBody>
            <a:bodyPr lIns="0" tIns="0" rIns="0" bIns="0" rtlCol="0" anchor="t">
              <a:spAutoFit/>
            </a:bodyPr>
            <a:lstStyle/>
            <a:p>
              <a:pPr algn="ctr">
                <a:lnSpc>
                  <a:spcPts val="3174"/>
                </a:lnSpc>
              </a:pPr>
              <a:r>
                <a:rPr lang="en-US" sz="2460">
                  <a:solidFill>
                    <a:srgbClr val="145DA0"/>
                  </a:solidFill>
                  <a:latin typeface="Montserrat"/>
                  <a:ea typeface="Montserrat"/>
                  <a:cs typeface="Montserrat"/>
                  <a:sym typeface="Montserrat"/>
                </a:rPr>
                <a:t>COLUMBUS, OHIO</a:t>
              </a:r>
            </a:p>
          </p:txBody>
        </p:sp>
      </p:grpSp>
      <p:sp>
        <p:nvSpPr>
          <p:cNvPr id="28" name="Freeform 28"/>
          <p:cNvSpPr/>
          <p:nvPr/>
        </p:nvSpPr>
        <p:spPr>
          <a:xfrm>
            <a:off x="1448555" y="8777715"/>
            <a:ext cx="3203963" cy="1336250"/>
          </a:xfrm>
          <a:custGeom>
            <a:avLst/>
            <a:gdLst/>
            <a:ahLst/>
            <a:cxnLst/>
            <a:rect l="l" t="t" r="r" b="b"/>
            <a:pathLst>
              <a:path w="3203963" h="1336250">
                <a:moveTo>
                  <a:pt x="0" y="0"/>
                </a:moveTo>
                <a:lnTo>
                  <a:pt x="3203963" y="0"/>
                </a:lnTo>
                <a:lnTo>
                  <a:pt x="3203963" y="1336250"/>
                </a:lnTo>
                <a:lnTo>
                  <a:pt x="0" y="1336250"/>
                </a:lnTo>
                <a:lnTo>
                  <a:pt x="0" y="0"/>
                </a:lnTo>
                <a:close/>
              </a:path>
            </a:pathLst>
          </a:custGeom>
          <a:blipFill>
            <a:blip r:embed="rId6"/>
            <a:stretch>
              <a:fillRect/>
            </a:stretch>
          </a:blipFill>
        </p:spPr>
        <p:txBody>
          <a:bodyPr/>
          <a:lstStyle/>
          <a:p>
            <a:endParaRPr lang="en-US"/>
          </a:p>
        </p:txBody>
      </p:sp>
      <p:sp>
        <p:nvSpPr>
          <p:cNvPr id="29" name="Freeform 29"/>
          <p:cNvSpPr/>
          <p:nvPr/>
        </p:nvSpPr>
        <p:spPr>
          <a:xfrm>
            <a:off x="6950320" y="8843507"/>
            <a:ext cx="4387360" cy="1204667"/>
          </a:xfrm>
          <a:custGeom>
            <a:avLst/>
            <a:gdLst/>
            <a:ahLst/>
            <a:cxnLst/>
            <a:rect l="l" t="t" r="r" b="b"/>
            <a:pathLst>
              <a:path w="4387360" h="1204667">
                <a:moveTo>
                  <a:pt x="0" y="0"/>
                </a:moveTo>
                <a:lnTo>
                  <a:pt x="4387360" y="0"/>
                </a:lnTo>
                <a:lnTo>
                  <a:pt x="4387360" y="1204667"/>
                </a:lnTo>
                <a:lnTo>
                  <a:pt x="0" y="1204667"/>
                </a:lnTo>
                <a:lnTo>
                  <a:pt x="0" y="0"/>
                </a:lnTo>
                <a:close/>
              </a:path>
            </a:pathLst>
          </a:custGeom>
          <a:blipFill>
            <a:blip r:embed="rId7"/>
            <a:stretch>
              <a:fillRect l="-4871" t="-18382" r="-10635" b="-26749"/>
            </a:stretch>
          </a:blipFill>
        </p:spPr>
        <p:txBody>
          <a:bodyPr/>
          <a:lstStyle/>
          <a:p>
            <a:endParaRPr lang="en-US"/>
          </a:p>
        </p:txBody>
      </p:sp>
      <p:sp>
        <p:nvSpPr>
          <p:cNvPr id="30" name="Freeform 30"/>
          <p:cNvSpPr/>
          <p:nvPr/>
        </p:nvSpPr>
        <p:spPr>
          <a:xfrm>
            <a:off x="12843460" y="8926979"/>
            <a:ext cx="4415840" cy="1037722"/>
          </a:xfrm>
          <a:custGeom>
            <a:avLst/>
            <a:gdLst/>
            <a:ahLst/>
            <a:cxnLst/>
            <a:rect l="l" t="t" r="r" b="b"/>
            <a:pathLst>
              <a:path w="4415840" h="1037722">
                <a:moveTo>
                  <a:pt x="0" y="0"/>
                </a:moveTo>
                <a:lnTo>
                  <a:pt x="4415840" y="0"/>
                </a:lnTo>
                <a:lnTo>
                  <a:pt x="4415840" y="1037722"/>
                </a:lnTo>
                <a:lnTo>
                  <a:pt x="0" y="1037722"/>
                </a:lnTo>
                <a:lnTo>
                  <a:pt x="0" y="0"/>
                </a:lnTo>
                <a:close/>
              </a:path>
            </a:pathLst>
          </a:custGeom>
          <a:blipFill>
            <a:blip r:embed="rId8"/>
            <a:stretch>
              <a:fillRect/>
            </a:stretch>
          </a:blipFill>
        </p:spPr>
        <p:txBody>
          <a:bodyPr/>
          <a:lstStyle/>
          <a:p>
            <a:endParaRPr lang="en-US"/>
          </a:p>
        </p:txBody>
      </p:sp>
      <p:sp>
        <p:nvSpPr>
          <p:cNvPr id="31" name="AutoShape 31"/>
          <p:cNvSpPr/>
          <p:nvPr/>
        </p:nvSpPr>
        <p:spPr>
          <a:xfrm flipV="1">
            <a:off x="20" y="8417815"/>
            <a:ext cx="18288000" cy="19050"/>
          </a:xfrm>
          <a:prstGeom prst="line">
            <a:avLst/>
          </a:prstGeom>
          <a:ln w="38100" cap="flat">
            <a:solidFill>
              <a:srgbClr val="145DA0"/>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919009" y="3453209"/>
            <a:ext cx="639750" cy="639750"/>
          </a:xfrm>
          <a:custGeom>
            <a:avLst/>
            <a:gdLst/>
            <a:ahLst/>
            <a:cxnLst/>
            <a:rect l="l" t="t" r="r" b="b"/>
            <a:pathLst>
              <a:path w="639750" h="639750">
                <a:moveTo>
                  <a:pt x="0" y="0"/>
                </a:moveTo>
                <a:lnTo>
                  <a:pt x="639750" y="0"/>
                </a:lnTo>
                <a:lnTo>
                  <a:pt x="639750" y="639750"/>
                </a:lnTo>
                <a:lnTo>
                  <a:pt x="0" y="639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783928" y="3438788"/>
            <a:ext cx="648813" cy="648813"/>
          </a:xfrm>
          <a:custGeom>
            <a:avLst/>
            <a:gdLst/>
            <a:ahLst/>
            <a:cxnLst/>
            <a:rect l="l" t="t" r="r" b="b"/>
            <a:pathLst>
              <a:path w="648813" h="648813">
                <a:moveTo>
                  <a:pt x="0" y="0"/>
                </a:moveTo>
                <a:lnTo>
                  <a:pt x="648813" y="0"/>
                </a:lnTo>
                <a:lnTo>
                  <a:pt x="648813" y="648813"/>
                </a:lnTo>
                <a:lnTo>
                  <a:pt x="0" y="6488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4773750" y="6074435"/>
            <a:ext cx="658991" cy="658991"/>
          </a:xfrm>
          <a:custGeom>
            <a:avLst/>
            <a:gdLst/>
            <a:ahLst/>
            <a:cxnLst/>
            <a:rect l="l" t="t" r="r" b="b"/>
            <a:pathLst>
              <a:path w="658991" h="658991">
                <a:moveTo>
                  <a:pt x="0" y="0"/>
                </a:moveTo>
                <a:lnTo>
                  <a:pt x="658991" y="0"/>
                </a:lnTo>
                <a:lnTo>
                  <a:pt x="658991" y="658991"/>
                </a:lnTo>
                <a:lnTo>
                  <a:pt x="0" y="658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19009" y="6074434"/>
            <a:ext cx="658991" cy="658991"/>
          </a:xfrm>
          <a:custGeom>
            <a:avLst/>
            <a:gdLst/>
            <a:ahLst/>
            <a:cxnLst/>
            <a:rect l="l" t="t" r="r" b="b"/>
            <a:pathLst>
              <a:path w="658991" h="658991">
                <a:moveTo>
                  <a:pt x="0" y="0"/>
                </a:moveTo>
                <a:lnTo>
                  <a:pt x="658991" y="0"/>
                </a:lnTo>
                <a:lnTo>
                  <a:pt x="658991" y="658990"/>
                </a:lnTo>
                <a:lnTo>
                  <a:pt x="0" y="6589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6" name="Group 6"/>
          <p:cNvGrpSpPr/>
          <p:nvPr/>
        </p:nvGrpSpPr>
        <p:grpSpPr>
          <a:xfrm>
            <a:off x="10009263" y="-770373"/>
            <a:ext cx="12750498" cy="1275049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2265633" y="1757012"/>
            <a:ext cx="6885612" cy="6885612"/>
            <a:chOff x="0" y="0"/>
            <a:chExt cx="14840029" cy="14840029"/>
          </a:xfrm>
        </p:grpSpPr>
        <p:sp>
          <p:nvSpPr>
            <p:cNvPr id="10" name="Freeform 10"/>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2D2DB"/>
            </a:solidFill>
          </p:spPr>
          <p:txBody>
            <a:bodyPr/>
            <a:lstStyle/>
            <a:p>
              <a:endParaRPr lang="en-US"/>
            </a:p>
          </p:txBody>
        </p:sp>
        <p:sp>
          <p:nvSpPr>
            <p:cNvPr id="11" name="Freeform 11"/>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sp>
          <p:nvSpPr>
            <p:cNvPr id="12" name="Freeform 12"/>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solidFill>
              <a:srgbClr val="000000">
                <a:alpha val="0"/>
              </a:srgbClr>
            </a:solidFill>
            <a:ln w="12700">
              <a:solidFill>
                <a:srgbClr val="000000"/>
              </a:solidFill>
            </a:ln>
          </p:spPr>
          <p:txBody>
            <a:bodyPr/>
            <a:lstStyle/>
            <a:p>
              <a:endParaRPr lang="en-US"/>
            </a:p>
          </p:txBody>
        </p:sp>
      </p:grpSp>
      <p:sp>
        <p:nvSpPr>
          <p:cNvPr id="13" name="TextBox 13"/>
          <p:cNvSpPr txBox="1"/>
          <p:nvPr/>
        </p:nvSpPr>
        <p:spPr>
          <a:xfrm>
            <a:off x="999491" y="1469069"/>
            <a:ext cx="7447266" cy="1280134"/>
          </a:xfrm>
          <a:prstGeom prst="rect">
            <a:avLst/>
          </a:prstGeom>
        </p:spPr>
        <p:txBody>
          <a:bodyPr lIns="0" tIns="0" rIns="0" bIns="0" rtlCol="0" anchor="t">
            <a:spAutoFit/>
          </a:bodyPr>
          <a:lstStyle/>
          <a:p>
            <a:pPr algn="l">
              <a:lnSpc>
                <a:spcPts val="10170"/>
              </a:lnSpc>
            </a:pPr>
            <a:r>
              <a:rPr lang="en-US" sz="8475" dirty="0">
                <a:solidFill>
                  <a:srgbClr val="145DA0"/>
                </a:solidFill>
                <a:latin typeface="Montserrat Ultra-Bold"/>
                <a:ea typeface="Montserrat Ultra-Bold"/>
                <a:cs typeface="Montserrat Ultra-Bold"/>
                <a:sym typeface="Montserrat Ultra-Bold"/>
              </a:rPr>
              <a:t>Contact Us</a:t>
            </a:r>
          </a:p>
        </p:txBody>
      </p:sp>
      <p:sp>
        <p:nvSpPr>
          <p:cNvPr id="15" name="TextBox 15"/>
          <p:cNvSpPr txBox="1"/>
          <p:nvPr/>
        </p:nvSpPr>
        <p:spPr>
          <a:xfrm>
            <a:off x="1696793" y="6152064"/>
            <a:ext cx="2672983" cy="830997"/>
          </a:xfrm>
          <a:prstGeom prst="rect">
            <a:avLst/>
          </a:prstGeom>
        </p:spPr>
        <p:txBody>
          <a:bodyPr wrap="square" lIns="0" tIns="0" rIns="0" bIns="0" rtlCol="0" anchor="t">
            <a:spAutoFit/>
          </a:bodyPr>
          <a:lstStyle/>
          <a:p>
            <a:r>
              <a:rPr lang="en-US" b="1" dirty="0">
                <a:solidFill>
                  <a:srgbClr val="231F20"/>
                </a:solidFill>
                <a:latin typeface="Montserrat Medium"/>
                <a:ea typeface="Montserrat Medium"/>
                <a:cs typeface="Montserrat Medium"/>
                <a:sym typeface="Montserrat Medium"/>
              </a:rPr>
              <a:t>Hancock Public Health</a:t>
            </a:r>
          </a:p>
          <a:p>
            <a:r>
              <a:rPr lang="en-US" dirty="0">
                <a:solidFill>
                  <a:srgbClr val="231F20"/>
                </a:solidFill>
                <a:latin typeface="Montserrat Medium"/>
                <a:ea typeface="Montserrat Medium"/>
                <a:cs typeface="Montserrat Medium"/>
                <a:sym typeface="Montserrat Medium"/>
              </a:rPr>
              <a:t>2225 Keith Parkway, Findlay, OH 45840</a:t>
            </a:r>
          </a:p>
        </p:txBody>
      </p:sp>
      <p:sp>
        <p:nvSpPr>
          <p:cNvPr id="16" name="TextBox 16"/>
          <p:cNvSpPr txBox="1"/>
          <p:nvPr/>
        </p:nvSpPr>
        <p:spPr>
          <a:xfrm>
            <a:off x="5563382" y="6152064"/>
            <a:ext cx="4108983" cy="982833"/>
          </a:xfrm>
          <a:prstGeom prst="rect">
            <a:avLst/>
          </a:prstGeom>
        </p:spPr>
        <p:txBody>
          <a:bodyPr wrap="square" lIns="0" tIns="0" rIns="0" bIns="0" rtlCol="0" anchor="t">
            <a:spAutoFit/>
          </a:bodyPr>
          <a:lstStyle/>
          <a:p>
            <a:r>
              <a:rPr lang="en-US" dirty="0">
                <a:solidFill>
                  <a:srgbClr val="231F20"/>
                </a:solidFill>
                <a:latin typeface="Montserrat Medium"/>
                <a:ea typeface="Montserrat Medium"/>
                <a:cs typeface="Montserrat Medium"/>
                <a:sym typeface="Montserrat Medium"/>
                <a:hlinkClick r:id="rId10"/>
              </a:rPr>
              <a:t>ayurcak@hancockph.com</a:t>
            </a:r>
            <a:endParaRPr lang="en-US" dirty="0">
              <a:solidFill>
                <a:srgbClr val="231F20"/>
              </a:solidFill>
              <a:latin typeface="Montserrat Medium"/>
              <a:ea typeface="Montserrat Medium"/>
              <a:cs typeface="Montserrat Medium"/>
              <a:sym typeface="Montserrat Medium"/>
            </a:endParaRPr>
          </a:p>
          <a:p>
            <a:r>
              <a:rPr lang="en-US" dirty="0">
                <a:solidFill>
                  <a:srgbClr val="231F20"/>
                </a:solidFill>
                <a:latin typeface="Montserrat Medium"/>
                <a:ea typeface="Montserrat Medium"/>
                <a:cs typeface="Montserrat Medium"/>
                <a:sym typeface="Montserrat Medium"/>
                <a:hlinkClick r:id="rId11"/>
              </a:rPr>
              <a:t>ksommers@hancockph.com</a:t>
            </a:r>
            <a:endParaRPr lang="en-US" dirty="0">
              <a:solidFill>
                <a:srgbClr val="231F20"/>
              </a:solidFill>
              <a:latin typeface="Montserrat Medium"/>
              <a:ea typeface="Montserrat Medium"/>
              <a:cs typeface="Montserrat Medium"/>
              <a:sym typeface="Montserrat Medium"/>
            </a:endParaRPr>
          </a:p>
          <a:p>
            <a:pPr algn="just">
              <a:lnSpc>
                <a:spcPts val="3771"/>
              </a:lnSpc>
            </a:pPr>
            <a:endParaRPr lang="en-US" sz="2000" dirty="0">
              <a:solidFill>
                <a:srgbClr val="231F20"/>
              </a:solidFill>
              <a:latin typeface="Montserrat Medium"/>
              <a:ea typeface="Montserrat Medium"/>
              <a:cs typeface="Montserrat Medium"/>
              <a:sym typeface="Montserrat Medium"/>
            </a:endParaRPr>
          </a:p>
        </p:txBody>
      </p:sp>
      <p:sp>
        <p:nvSpPr>
          <p:cNvPr id="17" name="TextBox 17"/>
          <p:cNvSpPr txBox="1"/>
          <p:nvPr/>
        </p:nvSpPr>
        <p:spPr>
          <a:xfrm>
            <a:off x="5581092" y="3516737"/>
            <a:ext cx="5332072" cy="483530"/>
          </a:xfrm>
          <a:prstGeom prst="rect">
            <a:avLst/>
          </a:prstGeom>
        </p:spPr>
        <p:txBody>
          <a:bodyPr lIns="0" tIns="0" rIns="0" bIns="0" rtlCol="0" anchor="t">
            <a:spAutoFit/>
          </a:bodyPr>
          <a:lstStyle/>
          <a:p>
            <a:endParaRPr lang="en-US" sz="3142" dirty="0">
              <a:solidFill>
                <a:srgbClr val="231F20"/>
              </a:solidFill>
              <a:latin typeface="Montserrat Medium"/>
              <a:ea typeface="Montserrat Medium"/>
              <a:cs typeface="Montserrat Medium"/>
              <a:sym typeface="Montserrat Medium"/>
            </a:endParaRPr>
          </a:p>
        </p:txBody>
      </p:sp>
      <p:grpSp>
        <p:nvGrpSpPr>
          <p:cNvPr id="18" name="Group 18"/>
          <p:cNvGrpSpPr/>
          <p:nvPr/>
        </p:nvGrpSpPr>
        <p:grpSpPr>
          <a:xfrm>
            <a:off x="-912502" y="8895813"/>
            <a:ext cx="11811836" cy="1048357"/>
            <a:chOff x="0" y="0"/>
            <a:chExt cx="5203680" cy="461852"/>
          </a:xfrm>
        </p:grpSpPr>
        <p:sp>
          <p:nvSpPr>
            <p:cNvPr id="19" name="Freeform 19"/>
            <p:cNvSpPr/>
            <p:nvPr/>
          </p:nvSpPr>
          <p:spPr>
            <a:xfrm>
              <a:off x="0" y="0"/>
              <a:ext cx="5203680" cy="461852"/>
            </a:xfrm>
            <a:custGeom>
              <a:avLst/>
              <a:gdLst/>
              <a:ahLst/>
              <a:cxnLst/>
              <a:rect l="l" t="t" r="r" b="b"/>
              <a:pathLst>
                <a:path w="5203680" h="461852">
                  <a:moveTo>
                    <a:pt x="0" y="0"/>
                  </a:moveTo>
                  <a:lnTo>
                    <a:pt x="5203680" y="0"/>
                  </a:lnTo>
                  <a:lnTo>
                    <a:pt x="5203680" y="461852"/>
                  </a:lnTo>
                  <a:lnTo>
                    <a:pt x="0" y="461852"/>
                  </a:lnTo>
                  <a:close/>
                </a:path>
              </a:pathLst>
            </a:custGeom>
            <a:solidFill>
              <a:srgbClr val="FFFFFF">
                <a:alpha val="52941"/>
              </a:srgbClr>
            </a:solidFill>
          </p:spPr>
          <p:txBody>
            <a:bodyPr/>
            <a:lstStyle/>
            <a:p>
              <a:endParaRPr lang="en-US"/>
            </a:p>
          </p:txBody>
        </p:sp>
        <p:sp>
          <p:nvSpPr>
            <p:cNvPr id="20" name="TextBox 20"/>
            <p:cNvSpPr txBox="1"/>
            <p:nvPr/>
          </p:nvSpPr>
          <p:spPr>
            <a:xfrm>
              <a:off x="0" y="-38100"/>
              <a:ext cx="5203680" cy="499952"/>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832143" y="9020564"/>
            <a:ext cx="1915438" cy="798856"/>
          </a:xfrm>
          <a:custGeom>
            <a:avLst/>
            <a:gdLst/>
            <a:ahLst/>
            <a:cxnLst/>
            <a:rect l="l" t="t" r="r" b="b"/>
            <a:pathLst>
              <a:path w="1915438" h="798856">
                <a:moveTo>
                  <a:pt x="0" y="0"/>
                </a:moveTo>
                <a:lnTo>
                  <a:pt x="1915437" y="0"/>
                </a:lnTo>
                <a:lnTo>
                  <a:pt x="1915437" y="798855"/>
                </a:lnTo>
                <a:lnTo>
                  <a:pt x="0" y="798855"/>
                </a:lnTo>
                <a:lnTo>
                  <a:pt x="0" y="0"/>
                </a:lnTo>
                <a:close/>
              </a:path>
            </a:pathLst>
          </a:custGeom>
          <a:blipFill>
            <a:blip r:embed="rId12"/>
            <a:stretch>
              <a:fillRect/>
            </a:stretch>
          </a:blipFill>
        </p:spPr>
        <p:txBody>
          <a:bodyPr/>
          <a:lstStyle/>
          <a:p>
            <a:endParaRPr lang="en-US"/>
          </a:p>
        </p:txBody>
      </p:sp>
      <p:sp>
        <p:nvSpPr>
          <p:cNvPr id="22" name="Freeform 22"/>
          <p:cNvSpPr/>
          <p:nvPr/>
        </p:nvSpPr>
        <p:spPr>
          <a:xfrm>
            <a:off x="4121285" y="9059896"/>
            <a:ext cx="2622912" cy="720191"/>
          </a:xfrm>
          <a:custGeom>
            <a:avLst/>
            <a:gdLst/>
            <a:ahLst/>
            <a:cxnLst/>
            <a:rect l="l" t="t" r="r" b="b"/>
            <a:pathLst>
              <a:path w="2622912" h="720191">
                <a:moveTo>
                  <a:pt x="0" y="0"/>
                </a:moveTo>
                <a:lnTo>
                  <a:pt x="2622912" y="0"/>
                </a:lnTo>
                <a:lnTo>
                  <a:pt x="2622912" y="720191"/>
                </a:lnTo>
                <a:lnTo>
                  <a:pt x="0" y="720191"/>
                </a:lnTo>
                <a:lnTo>
                  <a:pt x="0" y="0"/>
                </a:lnTo>
                <a:close/>
              </a:path>
            </a:pathLst>
          </a:custGeom>
          <a:blipFill>
            <a:blip r:embed="rId13"/>
            <a:stretch>
              <a:fillRect l="-4871" t="-18382" r="-10635" b="-26749"/>
            </a:stretch>
          </a:blipFill>
        </p:spPr>
        <p:txBody>
          <a:bodyPr/>
          <a:lstStyle/>
          <a:p>
            <a:endParaRPr lang="en-US"/>
          </a:p>
        </p:txBody>
      </p:sp>
      <p:sp>
        <p:nvSpPr>
          <p:cNvPr id="23" name="Freeform 23"/>
          <p:cNvSpPr/>
          <p:nvPr/>
        </p:nvSpPr>
        <p:spPr>
          <a:xfrm>
            <a:off x="7644403" y="9109799"/>
            <a:ext cx="2639939" cy="620386"/>
          </a:xfrm>
          <a:custGeom>
            <a:avLst/>
            <a:gdLst/>
            <a:ahLst/>
            <a:cxnLst/>
            <a:rect l="l" t="t" r="r" b="b"/>
            <a:pathLst>
              <a:path w="2639939" h="620386">
                <a:moveTo>
                  <a:pt x="0" y="0"/>
                </a:moveTo>
                <a:lnTo>
                  <a:pt x="2639939" y="0"/>
                </a:lnTo>
                <a:lnTo>
                  <a:pt x="2639939" y="620385"/>
                </a:lnTo>
                <a:lnTo>
                  <a:pt x="0" y="620385"/>
                </a:lnTo>
                <a:lnTo>
                  <a:pt x="0" y="0"/>
                </a:lnTo>
                <a:close/>
              </a:path>
            </a:pathLst>
          </a:custGeom>
          <a:blipFill>
            <a:blip r:embed="rId14"/>
            <a:stretch>
              <a:fillRect/>
            </a:stretch>
          </a:blipFill>
        </p:spPr>
        <p:txBody>
          <a:bodyPr/>
          <a:lstStyle/>
          <a:p>
            <a:endParaRPr lang="en-US"/>
          </a:p>
        </p:txBody>
      </p:sp>
      <p:sp>
        <p:nvSpPr>
          <p:cNvPr id="24" name="AutoShape 24"/>
          <p:cNvSpPr/>
          <p:nvPr/>
        </p:nvSpPr>
        <p:spPr>
          <a:xfrm flipV="1">
            <a:off x="-33841" y="8805404"/>
            <a:ext cx="10933187" cy="11389"/>
          </a:xfrm>
          <a:prstGeom prst="line">
            <a:avLst/>
          </a:prstGeom>
          <a:ln w="19050" cap="flat">
            <a:solidFill>
              <a:srgbClr val="145DA0"/>
            </a:solidFill>
            <a:prstDash val="solid"/>
            <a:headEnd type="none" w="sm" len="sm"/>
            <a:tailEnd type="none" w="sm" len="sm"/>
          </a:ln>
        </p:spPr>
        <p:txBody>
          <a:bodyPr/>
          <a:lstStyle/>
          <a:p>
            <a:endParaRPr lang="en-US"/>
          </a:p>
        </p:txBody>
      </p:sp>
      <p:sp>
        <p:nvSpPr>
          <p:cNvPr id="26" name="TextBox 17">
            <a:extLst>
              <a:ext uri="{FF2B5EF4-FFF2-40B4-BE49-F238E27FC236}">
                <a16:creationId xmlns:a16="http://schemas.microsoft.com/office/drawing/2014/main" id="{1103D536-3CAC-62ED-E901-868255AD2BEB}"/>
              </a:ext>
            </a:extLst>
          </p:cNvPr>
          <p:cNvSpPr txBox="1"/>
          <p:nvPr/>
        </p:nvSpPr>
        <p:spPr>
          <a:xfrm>
            <a:off x="1696793" y="3526963"/>
            <a:ext cx="2464959" cy="1354217"/>
          </a:xfrm>
          <a:prstGeom prst="rect">
            <a:avLst/>
          </a:prstGeom>
        </p:spPr>
        <p:txBody>
          <a:bodyPr wrap="square" lIns="0" tIns="0" rIns="0" bIns="0" rtlCol="0" anchor="t">
            <a:spAutoFit/>
          </a:bodyPr>
          <a:lstStyle/>
          <a:p>
            <a:pPr algn="just"/>
            <a:r>
              <a:rPr lang="en-US" sz="2000" b="1" dirty="0">
                <a:solidFill>
                  <a:srgbClr val="231F20"/>
                </a:solidFill>
                <a:latin typeface="Montserrat Medium"/>
                <a:ea typeface="Montserrat Medium"/>
                <a:cs typeface="Montserrat Medium"/>
                <a:sym typeface="Montserrat Medium"/>
              </a:rPr>
              <a:t>Allison Yurcak</a:t>
            </a:r>
          </a:p>
          <a:p>
            <a:pPr algn="just"/>
            <a:r>
              <a:rPr lang="en-US" sz="2000" dirty="0">
                <a:solidFill>
                  <a:srgbClr val="231F20"/>
                </a:solidFill>
                <a:latin typeface="Montserrat Medium"/>
                <a:ea typeface="Montserrat Medium"/>
                <a:cs typeface="Montserrat Medium"/>
                <a:sym typeface="Montserrat Medium"/>
              </a:rPr>
              <a:t>(567)250-5199</a:t>
            </a:r>
          </a:p>
          <a:p>
            <a:pPr algn="just"/>
            <a:endParaRPr lang="en-US" sz="800" dirty="0">
              <a:solidFill>
                <a:srgbClr val="231F20"/>
              </a:solidFill>
              <a:latin typeface="Montserrat Medium"/>
              <a:ea typeface="Montserrat Medium"/>
              <a:cs typeface="Montserrat Medium"/>
              <a:sym typeface="Montserrat Medium"/>
            </a:endParaRPr>
          </a:p>
          <a:p>
            <a:pPr algn="just"/>
            <a:r>
              <a:rPr lang="en-US" sz="2000" b="1" dirty="0" err="1">
                <a:solidFill>
                  <a:srgbClr val="231F20"/>
                </a:solidFill>
                <a:latin typeface="Montserrat Medium"/>
                <a:ea typeface="Montserrat Medium"/>
                <a:cs typeface="Montserrat Medium"/>
                <a:sym typeface="Montserrat Medium"/>
              </a:rPr>
              <a:t>Kaylnn</a:t>
            </a:r>
            <a:r>
              <a:rPr lang="en-US" sz="2000" b="1" dirty="0">
                <a:solidFill>
                  <a:srgbClr val="231F20"/>
                </a:solidFill>
                <a:latin typeface="Montserrat Medium"/>
                <a:ea typeface="Montserrat Medium"/>
                <a:cs typeface="Montserrat Medium"/>
                <a:sym typeface="Montserrat Medium"/>
              </a:rPr>
              <a:t> Sommers</a:t>
            </a:r>
          </a:p>
          <a:p>
            <a:pPr algn="just"/>
            <a:r>
              <a:rPr lang="en-US" sz="2000" dirty="0">
                <a:solidFill>
                  <a:srgbClr val="231F20"/>
                </a:solidFill>
                <a:latin typeface="Montserrat Medium"/>
                <a:ea typeface="Montserrat Medium"/>
                <a:cs typeface="Montserrat Medium"/>
                <a:sym typeface="Montserrat Medium"/>
              </a:rPr>
              <a:t>(513)818-3309</a:t>
            </a:r>
          </a:p>
        </p:txBody>
      </p:sp>
      <p:sp>
        <p:nvSpPr>
          <p:cNvPr id="28" name="TextBox 27">
            <a:extLst>
              <a:ext uri="{FF2B5EF4-FFF2-40B4-BE49-F238E27FC236}">
                <a16:creationId xmlns:a16="http://schemas.microsoft.com/office/drawing/2014/main" id="{37619B14-D458-916B-5E26-26399F197128}"/>
              </a:ext>
            </a:extLst>
          </p:cNvPr>
          <p:cNvSpPr txBox="1"/>
          <p:nvPr/>
        </p:nvSpPr>
        <p:spPr>
          <a:xfrm>
            <a:off x="5483525" y="3536097"/>
            <a:ext cx="4108983" cy="369332"/>
          </a:xfrm>
          <a:prstGeom prst="rect">
            <a:avLst/>
          </a:prstGeom>
          <a:noFill/>
        </p:spPr>
        <p:txBody>
          <a:bodyPr wrap="square">
            <a:spAutoFit/>
          </a:bodyPr>
          <a:lstStyle/>
          <a:p>
            <a:r>
              <a:rPr lang="en-US" dirty="0">
                <a:latin typeface="Montserrat Medium" panose="00000600000000000000" pitchFamily="2" charset="0"/>
                <a:hlinkClick r:id="rId15"/>
              </a:rPr>
              <a:t>https://www.hancockph.com/</a:t>
            </a:r>
            <a:r>
              <a:rPr lang="en-US" dirty="0">
                <a:latin typeface="Montserrat Medium" panose="00000600000000000000" pitchFamily="2"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50880" y="618416"/>
            <a:ext cx="9123947"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Coalitions Overview</a:t>
            </a:r>
          </a:p>
        </p:txBody>
      </p:sp>
      <p:sp>
        <p:nvSpPr>
          <p:cNvPr id="12" name="TextBox 12"/>
          <p:cNvSpPr txBox="1"/>
          <p:nvPr/>
        </p:nvSpPr>
        <p:spPr>
          <a:xfrm>
            <a:off x="875805" y="1941141"/>
            <a:ext cx="11527638" cy="2400272"/>
          </a:xfrm>
          <a:prstGeom prst="rect">
            <a:avLst/>
          </a:prstGeom>
        </p:spPr>
        <p:txBody>
          <a:bodyPr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What is a coalition?</a:t>
            </a:r>
          </a:p>
          <a:p>
            <a:pPr algn="l">
              <a:lnSpc>
                <a:spcPts val="3779"/>
              </a:lnSpc>
            </a:pPr>
            <a:endParaRPr lang="en-US" sz="2699" dirty="0">
              <a:solidFill>
                <a:srgbClr val="000000"/>
              </a:solidFill>
              <a:latin typeface="Montserrat"/>
              <a:ea typeface="Montserrat"/>
              <a:cs typeface="Montserrat"/>
              <a:sym typeface="Montserrat"/>
            </a:endParaRP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What is a coalition qualified to do?</a:t>
            </a:r>
          </a:p>
          <a:p>
            <a:pPr algn="l">
              <a:lnSpc>
                <a:spcPts val="3779"/>
              </a:lnSpc>
            </a:pPr>
            <a:endParaRPr lang="en-US" sz="2699" dirty="0">
              <a:solidFill>
                <a:srgbClr val="000000"/>
              </a:solidFill>
              <a:latin typeface="Montserrat"/>
              <a:ea typeface="Montserrat"/>
              <a:cs typeface="Montserrat"/>
              <a:sym typeface="Montserrat"/>
            </a:endParaRP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What would/could the recommendation process look like?</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1" name="Picture 20" descr="A map of the state of ohio&#10;&#10;Description automatically generated">
            <a:extLst>
              <a:ext uri="{FF2B5EF4-FFF2-40B4-BE49-F238E27FC236}">
                <a16:creationId xmlns:a16="http://schemas.microsoft.com/office/drawing/2014/main" id="{A29C3DFA-85F4-36A8-B87F-1874813E5F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87090" y="1415568"/>
            <a:ext cx="5938961" cy="65081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0052" y="488000"/>
            <a:ext cx="17201147"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Coalition Example – Hancock County</a:t>
            </a:r>
          </a:p>
        </p:txBody>
      </p:sp>
      <p:sp>
        <p:nvSpPr>
          <p:cNvPr id="12" name="TextBox 12"/>
          <p:cNvSpPr txBox="1"/>
          <p:nvPr/>
        </p:nvSpPr>
        <p:spPr>
          <a:xfrm>
            <a:off x="1000495" y="1667612"/>
            <a:ext cx="16969349" cy="6276590"/>
          </a:xfrm>
          <a:prstGeom prst="rect">
            <a:avLst/>
          </a:prstGeom>
        </p:spPr>
        <p:txBody>
          <a:bodyPr wrap="square" lIns="0" tIns="0" rIns="0" bIns="0" rtlCol="0" anchor="t">
            <a:spAutoFit/>
          </a:bodyPr>
          <a:lstStyle/>
          <a:p>
            <a:pPr marL="291436" lvl="1" algn="l">
              <a:lnSpc>
                <a:spcPts val="3779"/>
              </a:lnSpc>
            </a:pPr>
            <a:r>
              <a:rPr lang="en-US" sz="3200" b="1" dirty="0">
                <a:solidFill>
                  <a:srgbClr val="0070C0"/>
                </a:solidFill>
                <a:latin typeface="Montserrat"/>
                <a:ea typeface="Montserrat"/>
                <a:cs typeface="Montserrat"/>
                <a:sym typeface="Montserrat"/>
              </a:rPr>
              <a:t>Hancock County Suicide Prevention Committee</a:t>
            </a:r>
          </a:p>
          <a:p>
            <a:pPr marL="291436" lvl="1" algn="l">
              <a:lnSpc>
                <a:spcPts val="3779"/>
              </a:lnSpc>
            </a:pPr>
            <a:endParaRPr lang="en-US" sz="1100" b="1" dirty="0">
              <a:solidFill>
                <a:srgbClr val="000000"/>
              </a:solidFill>
              <a:latin typeface="Montserrat"/>
              <a:ea typeface="Montserrat"/>
              <a:cs typeface="Montserrat"/>
              <a:sym typeface="Montserrat"/>
            </a:endParaRPr>
          </a:p>
          <a:p>
            <a:pPr marL="291436" lvl="1" algn="l">
              <a:lnSpc>
                <a:spcPts val="3779"/>
              </a:lnSpc>
            </a:pPr>
            <a:r>
              <a:rPr lang="en-US" sz="2800" b="1" dirty="0">
                <a:solidFill>
                  <a:srgbClr val="000000"/>
                </a:solidFill>
                <a:latin typeface="Montserrat"/>
                <a:ea typeface="Montserrat"/>
                <a:cs typeface="Montserrat"/>
                <a:sym typeface="Montserrat"/>
              </a:rPr>
              <a:t>Purpose</a:t>
            </a:r>
          </a:p>
          <a:p>
            <a:pPr marL="748636" lvl="1" indent="-457200" algn="l">
              <a:lnSpc>
                <a:spcPts val="3779"/>
              </a:lnSpc>
              <a:buFont typeface="Arial" panose="020B0604020202020204" pitchFamily="34" charset="0"/>
              <a:buChar char="•"/>
            </a:pPr>
            <a:r>
              <a:rPr lang="en-US" sz="2400" dirty="0">
                <a:solidFill>
                  <a:srgbClr val="000000"/>
                </a:solidFill>
                <a:latin typeface="Montserrat"/>
                <a:ea typeface="Montserrat"/>
                <a:cs typeface="Montserrat"/>
                <a:sym typeface="Montserrat"/>
              </a:rPr>
              <a:t>“Our community values and embraces suicide prevention through the expansion of protective and promotive factors. Most importantly, we persistently reinforce the benefits of connection for all community members as a primary suicide prevention strategy. Protective and promotive factors are threaded throughout all programming, supportive services, education, and awareness initiatives. This document outlines our strategic priorities, activities, and timelines to increase community awareness, expand education, reduce stigma, and improve data collection processes to create a comprehensive response to suicide prevention.”</a:t>
            </a:r>
          </a:p>
          <a:p>
            <a:pPr marL="291436" lvl="1" algn="l">
              <a:lnSpc>
                <a:spcPts val="3779"/>
              </a:lnSpc>
            </a:pPr>
            <a:r>
              <a:rPr lang="en-US" sz="2800" b="1" dirty="0">
                <a:solidFill>
                  <a:srgbClr val="000000"/>
                </a:solidFill>
                <a:latin typeface="Montserrat"/>
                <a:ea typeface="Montserrat"/>
                <a:cs typeface="Montserrat"/>
                <a:sym typeface="Montserrat"/>
              </a:rPr>
              <a:t>Frequency</a:t>
            </a:r>
          </a:p>
          <a:p>
            <a:pPr marL="748636" lvl="1" indent="-457200" algn="l">
              <a:lnSpc>
                <a:spcPts val="3779"/>
              </a:lnSpc>
              <a:buFont typeface="Arial" panose="020B0604020202020204" pitchFamily="34" charset="0"/>
              <a:buChar char="•"/>
            </a:pPr>
            <a:r>
              <a:rPr lang="en-US" sz="2400" dirty="0">
                <a:solidFill>
                  <a:srgbClr val="000000"/>
                </a:solidFill>
                <a:latin typeface="Montserrat"/>
                <a:ea typeface="Montserrat"/>
                <a:cs typeface="Montserrat"/>
                <a:sym typeface="Montserrat"/>
              </a:rPr>
              <a:t>Meets bi-monthly in person or Zoom</a:t>
            </a:r>
          </a:p>
          <a:p>
            <a:pPr marL="291436" lvl="1" algn="l">
              <a:lnSpc>
                <a:spcPts val="3779"/>
              </a:lnSpc>
            </a:pPr>
            <a:endParaRPr lang="en-US" sz="2000"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12185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0052" y="488000"/>
            <a:ext cx="17201147"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Coalition Example – Hancock County</a:t>
            </a:r>
          </a:p>
        </p:txBody>
      </p:sp>
      <p:sp>
        <p:nvSpPr>
          <p:cNvPr id="12" name="TextBox 12"/>
          <p:cNvSpPr txBox="1"/>
          <p:nvPr/>
        </p:nvSpPr>
        <p:spPr>
          <a:xfrm>
            <a:off x="1110545" y="1777441"/>
            <a:ext cx="16482505" cy="6786088"/>
          </a:xfrm>
          <a:prstGeom prst="rect">
            <a:avLst/>
          </a:prstGeom>
        </p:spPr>
        <p:txBody>
          <a:bodyPr wrap="square" lIns="0" tIns="0" rIns="0" bIns="0" rtlCol="0" anchor="t">
            <a:spAutoFit/>
          </a:bodyPr>
          <a:lstStyle/>
          <a:p>
            <a:pPr marL="291436" lvl="1" algn="l">
              <a:lnSpc>
                <a:spcPts val="3779"/>
              </a:lnSpc>
            </a:pPr>
            <a:r>
              <a:rPr lang="en-US" sz="3200" b="1" dirty="0">
                <a:solidFill>
                  <a:srgbClr val="0070C0"/>
                </a:solidFill>
                <a:latin typeface="Montserrat"/>
                <a:ea typeface="Montserrat"/>
                <a:cs typeface="Montserrat"/>
                <a:sym typeface="Montserrat"/>
              </a:rPr>
              <a:t>Hancock County Suicide Prevention Committee</a:t>
            </a:r>
          </a:p>
          <a:p>
            <a:pPr marL="291436" lvl="1" algn="l">
              <a:lnSpc>
                <a:spcPts val="3779"/>
              </a:lnSpc>
            </a:pPr>
            <a:endParaRPr lang="en-US" sz="2699" b="1" dirty="0">
              <a:solidFill>
                <a:srgbClr val="000000"/>
              </a:solidFill>
              <a:latin typeface="Montserrat"/>
              <a:ea typeface="Montserrat"/>
              <a:cs typeface="Montserrat"/>
              <a:sym typeface="Montserrat"/>
            </a:endParaRPr>
          </a:p>
          <a:p>
            <a:pPr marL="291436" lvl="1" algn="l">
              <a:lnSpc>
                <a:spcPts val="3779"/>
              </a:lnSpc>
            </a:pPr>
            <a:r>
              <a:rPr lang="en-US" sz="2699" b="1" dirty="0">
                <a:solidFill>
                  <a:srgbClr val="000000"/>
                </a:solidFill>
                <a:latin typeface="Montserrat"/>
                <a:ea typeface="Montserrat"/>
                <a:cs typeface="Montserrat"/>
                <a:sym typeface="Montserrat"/>
              </a:rPr>
              <a:t>Members</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Family Resource Center </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National Alliance on Mental Illness (NAMI)</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Blanchard Valley Hospital</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Hancock Public Health</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Veteran Services</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Juvenile Court</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Findlay Police Department</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Hancock County Board of Alcohol, Drug Addiction and Mental Health Services (ADAMHS)</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50 North</a:t>
            </a:r>
          </a:p>
          <a:p>
            <a:pPr marL="748636" lvl="1" indent="-457200" algn="l">
              <a:lnSpc>
                <a:spcPts val="3779"/>
              </a:lnSpc>
              <a:buFont typeface="Arial" panose="020B0604020202020204" pitchFamily="34" charset="0"/>
              <a:buChar char="•"/>
            </a:pPr>
            <a:endParaRPr lang="en-US" sz="2699" b="1" dirty="0">
              <a:solidFill>
                <a:srgbClr val="000000"/>
              </a:solidFill>
              <a:latin typeface="Montserrat"/>
              <a:ea typeface="Montserrat"/>
              <a:cs typeface="Montserrat"/>
              <a:sym typeface="Montserrat"/>
            </a:endParaRPr>
          </a:p>
          <a:p>
            <a:pPr marL="291436" lvl="1" algn="l">
              <a:lnSpc>
                <a:spcPts val="3779"/>
              </a:lnSpc>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401807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0052" y="488000"/>
            <a:ext cx="17201147"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Coalition Example – Hancock County</a:t>
            </a:r>
          </a:p>
        </p:txBody>
      </p:sp>
      <p:sp>
        <p:nvSpPr>
          <p:cNvPr id="12" name="TextBox 12"/>
          <p:cNvSpPr txBox="1"/>
          <p:nvPr/>
        </p:nvSpPr>
        <p:spPr>
          <a:xfrm>
            <a:off x="1110545" y="1777441"/>
            <a:ext cx="16482505" cy="1425647"/>
          </a:xfrm>
          <a:prstGeom prst="rect">
            <a:avLst/>
          </a:prstGeom>
        </p:spPr>
        <p:txBody>
          <a:bodyPr wrap="square" lIns="0" tIns="0" rIns="0" bIns="0" rtlCol="0" anchor="t">
            <a:spAutoFit/>
          </a:bodyPr>
          <a:lstStyle/>
          <a:p>
            <a:pPr marL="291436" lvl="1" algn="l">
              <a:lnSpc>
                <a:spcPts val="3779"/>
              </a:lnSpc>
            </a:pPr>
            <a:r>
              <a:rPr lang="en-US" sz="3200" b="1" dirty="0">
                <a:solidFill>
                  <a:srgbClr val="0070C0"/>
                </a:solidFill>
                <a:latin typeface="Montserrat"/>
                <a:ea typeface="Montserrat"/>
                <a:cs typeface="Montserrat"/>
                <a:sym typeface="Montserrat"/>
              </a:rPr>
              <a:t>Hancock County Suicide Prevention Committee</a:t>
            </a:r>
          </a:p>
          <a:p>
            <a:pPr marL="291436" lvl="1" algn="l">
              <a:lnSpc>
                <a:spcPts val="3779"/>
              </a:lnSpc>
            </a:pPr>
            <a:endParaRPr lang="en-US" sz="2699" b="1" dirty="0">
              <a:solidFill>
                <a:srgbClr val="000000"/>
              </a:solidFill>
              <a:latin typeface="Montserrat"/>
              <a:ea typeface="Montserrat"/>
              <a:cs typeface="Montserrat"/>
              <a:sym typeface="Montserrat"/>
            </a:endParaRPr>
          </a:p>
          <a:p>
            <a:pPr marL="291436" lvl="1" algn="l">
              <a:lnSpc>
                <a:spcPts val="3779"/>
              </a:lnSpc>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9" name="Picture 8" descr="A close-up of a document&#10;&#10;Description automatically generated">
            <a:extLst>
              <a:ext uri="{FF2B5EF4-FFF2-40B4-BE49-F238E27FC236}">
                <a16:creationId xmlns:a16="http://schemas.microsoft.com/office/drawing/2014/main" id="{D4097D93-252B-D3E3-9C99-79B9AF65C3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407" y="2940121"/>
            <a:ext cx="15969233" cy="4403685"/>
          </a:xfrm>
          <a:prstGeom prst="rect">
            <a:avLst/>
          </a:prstGeom>
        </p:spPr>
      </p:pic>
    </p:spTree>
    <p:extLst>
      <p:ext uri="{BB962C8B-B14F-4D97-AF65-F5344CB8AC3E}">
        <p14:creationId xmlns:p14="http://schemas.microsoft.com/office/powerpoint/2010/main" val="75433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0052" y="488000"/>
            <a:ext cx="17201147"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Coalition Example – Hancock County</a:t>
            </a:r>
          </a:p>
        </p:txBody>
      </p:sp>
      <p:sp>
        <p:nvSpPr>
          <p:cNvPr id="12" name="TextBox 12"/>
          <p:cNvSpPr txBox="1"/>
          <p:nvPr/>
        </p:nvSpPr>
        <p:spPr>
          <a:xfrm>
            <a:off x="875805" y="1941141"/>
            <a:ext cx="16165286" cy="6786088"/>
          </a:xfrm>
          <a:prstGeom prst="rect">
            <a:avLst/>
          </a:prstGeom>
        </p:spPr>
        <p:txBody>
          <a:bodyPr wrap="square" lIns="0" tIns="0" rIns="0" bIns="0" rtlCol="0" anchor="t">
            <a:spAutoFit/>
          </a:bodyPr>
          <a:lstStyle/>
          <a:p>
            <a:pPr marL="291436" lvl="1" algn="l">
              <a:lnSpc>
                <a:spcPts val="3779"/>
              </a:lnSpc>
            </a:pPr>
            <a:r>
              <a:rPr lang="en-US" sz="3200" b="1" dirty="0">
                <a:solidFill>
                  <a:srgbClr val="0070C0"/>
                </a:solidFill>
                <a:latin typeface="Montserrat"/>
                <a:ea typeface="Montserrat"/>
                <a:cs typeface="Montserrat"/>
                <a:sym typeface="Montserrat"/>
              </a:rPr>
              <a:t>Hancock County Suicide Prevention Committee</a:t>
            </a:r>
          </a:p>
          <a:p>
            <a:pPr marL="291436" lvl="1" algn="l">
              <a:lnSpc>
                <a:spcPts val="3779"/>
              </a:lnSpc>
            </a:pPr>
            <a:endParaRPr lang="en-US" sz="2699" b="1" dirty="0">
              <a:solidFill>
                <a:srgbClr val="000000"/>
              </a:solidFill>
              <a:latin typeface="Montserrat"/>
              <a:ea typeface="Montserrat"/>
              <a:cs typeface="Montserrat"/>
              <a:sym typeface="Montserrat"/>
            </a:endParaRPr>
          </a:p>
          <a:p>
            <a:pPr marL="291436" lvl="1" algn="l">
              <a:lnSpc>
                <a:spcPts val="3779"/>
              </a:lnSpc>
            </a:pPr>
            <a:r>
              <a:rPr lang="en-US" sz="2699" b="1" dirty="0">
                <a:solidFill>
                  <a:srgbClr val="000000"/>
                </a:solidFill>
                <a:latin typeface="Montserrat"/>
                <a:ea typeface="Montserrat"/>
                <a:cs typeface="Montserrat"/>
                <a:sym typeface="Montserrat"/>
              </a:rPr>
              <a:t>SFR Role in Suicide Prevention Committee</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Discuss previous and upcoming Fatality Review</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Relevant data regarding SI, SA, or died by suicide in Hancock County</a:t>
            </a:r>
          </a:p>
          <a:p>
            <a:pPr marL="748636" lvl="1" indent="-457200" algn="l">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Recommendations</a:t>
            </a:r>
          </a:p>
          <a:p>
            <a:pPr marL="1205836" lvl="2" indent="-457200">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Discuss previous and new recommendations </a:t>
            </a:r>
          </a:p>
          <a:p>
            <a:pPr marL="1205836" lvl="2" indent="-457200">
              <a:lnSpc>
                <a:spcPts val="3779"/>
              </a:lnSpc>
              <a:buFont typeface="Arial" panose="020B0604020202020204" pitchFamily="34" charset="0"/>
              <a:buChar char="•"/>
            </a:pPr>
            <a:r>
              <a:rPr lang="en-US" sz="2699" dirty="0">
                <a:solidFill>
                  <a:srgbClr val="000000"/>
                </a:solidFill>
                <a:latin typeface="Montserrat"/>
                <a:ea typeface="Montserrat"/>
                <a:cs typeface="Montserrat"/>
                <a:sym typeface="Montserrat"/>
              </a:rPr>
              <a:t>Divide recommendations amongst relevant committee members</a:t>
            </a:r>
          </a:p>
          <a:p>
            <a:pPr marL="748636" lvl="2">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Arial" panose="020B0604020202020204" pitchFamily="34" charset="0"/>
              <a:buChar char="•"/>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Arial" panose="020B0604020202020204" pitchFamily="34" charset="0"/>
              <a:buChar char="•"/>
            </a:pPr>
            <a:endParaRPr lang="en-US" sz="2699" b="1" dirty="0">
              <a:solidFill>
                <a:srgbClr val="000000"/>
              </a:solidFill>
              <a:latin typeface="Montserrat"/>
              <a:ea typeface="Montserrat"/>
              <a:cs typeface="Montserrat"/>
              <a:sym typeface="Montserrat"/>
            </a:endParaRPr>
          </a:p>
          <a:p>
            <a:pPr marL="748636" lvl="1" indent="-457200" algn="l">
              <a:lnSpc>
                <a:spcPts val="3779"/>
              </a:lnSpc>
              <a:buFont typeface="Arial" panose="020B0604020202020204" pitchFamily="34" charset="0"/>
              <a:buChar char="•"/>
            </a:pPr>
            <a:endParaRPr lang="en-US" sz="2699" b="1" dirty="0">
              <a:solidFill>
                <a:srgbClr val="000000"/>
              </a:solidFill>
              <a:latin typeface="Montserrat"/>
              <a:ea typeface="Montserrat"/>
              <a:cs typeface="Montserrat"/>
              <a:sym typeface="Montserrat"/>
            </a:endParaRPr>
          </a:p>
          <a:p>
            <a:pPr marL="748636" lvl="1" indent="-457200" algn="l">
              <a:lnSpc>
                <a:spcPts val="3779"/>
              </a:lnSpc>
              <a:buFont typeface="Arial" panose="020B0604020202020204" pitchFamily="34" charset="0"/>
              <a:buChar char="•"/>
            </a:pPr>
            <a:endParaRPr lang="en-US" sz="2699" b="1" dirty="0">
              <a:solidFill>
                <a:srgbClr val="000000"/>
              </a:solidFill>
              <a:latin typeface="Montserrat"/>
              <a:ea typeface="Montserrat"/>
              <a:cs typeface="Montserrat"/>
              <a:sym typeface="Montserrat"/>
            </a:endParaRPr>
          </a:p>
          <a:p>
            <a:pPr marL="291436" lvl="1" algn="l">
              <a:lnSpc>
                <a:spcPts val="3779"/>
              </a:lnSpc>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88956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55665" y="771718"/>
            <a:ext cx="16750391"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Who Should Sit on the Review Board</a:t>
            </a:r>
          </a:p>
        </p:txBody>
      </p:sp>
      <p:sp>
        <p:nvSpPr>
          <p:cNvPr id="12" name="TextBox 12"/>
          <p:cNvSpPr txBox="1"/>
          <p:nvPr/>
        </p:nvSpPr>
        <p:spPr>
          <a:xfrm>
            <a:off x="875805" y="1941141"/>
            <a:ext cx="11527638" cy="5811463"/>
          </a:xfrm>
          <a:prstGeom prst="rect">
            <a:avLst/>
          </a:prstGeom>
        </p:spPr>
        <p:txBody>
          <a:bodyPr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By Law Fatality Review Boards includes:</a:t>
            </a:r>
          </a:p>
          <a:p>
            <a:pPr marL="291436" lvl="1" algn="l">
              <a:lnSpc>
                <a:spcPts val="3779"/>
              </a:lnSpc>
            </a:pPr>
            <a:r>
              <a:rPr lang="en-US" sz="2699" dirty="0">
                <a:solidFill>
                  <a:srgbClr val="000000"/>
                </a:solidFill>
                <a:latin typeface="Montserrat"/>
                <a:ea typeface="Montserrat"/>
                <a:cs typeface="Montserrat"/>
                <a:sym typeface="Montserrat"/>
              </a:rPr>
              <a:t>                     Local Health Department</a:t>
            </a:r>
          </a:p>
          <a:p>
            <a:pPr marL="291436" lvl="1" algn="l">
              <a:lnSpc>
                <a:spcPts val="3779"/>
              </a:lnSpc>
            </a:pPr>
            <a:r>
              <a:rPr lang="en-US" sz="2699" dirty="0">
                <a:solidFill>
                  <a:srgbClr val="000000"/>
                </a:solidFill>
                <a:latin typeface="Montserrat"/>
                <a:ea typeface="Montserrat"/>
                <a:cs typeface="Montserrat"/>
                <a:sym typeface="Montserrat"/>
              </a:rPr>
              <a:t>                     Mental Health Board</a:t>
            </a:r>
          </a:p>
          <a:p>
            <a:pPr marL="291436" lvl="1" algn="l">
              <a:lnSpc>
                <a:spcPts val="3779"/>
              </a:lnSpc>
            </a:pPr>
            <a:r>
              <a:rPr lang="en-US" sz="2699" dirty="0">
                <a:solidFill>
                  <a:srgbClr val="000000"/>
                </a:solidFill>
                <a:latin typeface="Montserrat"/>
                <a:ea typeface="Montserrat"/>
                <a:cs typeface="Montserrat"/>
                <a:sym typeface="Montserrat"/>
              </a:rPr>
              <a:t>                     Licensed Physician</a:t>
            </a:r>
          </a:p>
          <a:p>
            <a:pPr marL="291436" lvl="1" algn="l">
              <a:lnSpc>
                <a:spcPts val="3779"/>
              </a:lnSpc>
            </a:pPr>
            <a:r>
              <a:rPr lang="en-US" sz="2699" dirty="0">
                <a:solidFill>
                  <a:srgbClr val="000000"/>
                </a:solidFill>
                <a:latin typeface="Montserrat"/>
                <a:ea typeface="Montserrat"/>
                <a:cs typeface="Montserrat"/>
                <a:sym typeface="Montserrat"/>
              </a:rPr>
              <a:t>                     Law Enforcement</a:t>
            </a:r>
          </a:p>
          <a:p>
            <a:pPr marL="291436" lvl="1" algn="l">
              <a:lnSpc>
                <a:spcPts val="3779"/>
              </a:lnSpc>
            </a:pPr>
            <a:r>
              <a:rPr lang="en-US" sz="2699" dirty="0">
                <a:solidFill>
                  <a:srgbClr val="000000"/>
                </a:solidFill>
                <a:latin typeface="Montserrat"/>
                <a:ea typeface="Montserrat"/>
                <a:cs typeface="Montserrat"/>
                <a:sym typeface="Montserrat"/>
              </a:rPr>
              <a:t>                     Coroner*</a:t>
            </a:r>
          </a:p>
          <a:p>
            <a:pPr marL="291436" lvl="1" algn="l">
              <a:lnSpc>
                <a:spcPts val="3779"/>
              </a:lnSpc>
            </a:pPr>
            <a:r>
              <a:rPr lang="en-US" sz="2699" dirty="0">
                <a:solidFill>
                  <a:srgbClr val="000000"/>
                </a:solidFill>
                <a:latin typeface="Montserrat" panose="00000500000000000000" pitchFamily="2" charset="0"/>
                <a:ea typeface="Montserrat"/>
                <a:cs typeface="Montserrat"/>
                <a:sym typeface="Montserrat"/>
              </a:rPr>
              <a:t>		    </a:t>
            </a:r>
            <a:r>
              <a:rPr lang="en-US" sz="2800" b="0" i="0" dirty="0">
                <a:solidFill>
                  <a:srgbClr val="333333"/>
                </a:solidFill>
                <a:effectLst/>
                <a:latin typeface="Montserrat" panose="00000500000000000000" pitchFamily="2" charset="0"/>
              </a:rPr>
              <a:t>Invited Additional Members*</a:t>
            </a:r>
            <a:endParaRPr lang="en-US" sz="2699" dirty="0">
              <a:solidFill>
                <a:srgbClr val="000000"/>
              </a:solidFill>
              <a:latin typeface="Montserrat" panose="00000500000000000000" pitchFamily="2" charset="0"/>
              <a:ea typeface="Montserrat"/>
              <a:cs typeface="Montserrat"/>
              <a:sym typeface="Montserrat"/>
            </a:endParaRPr>
          </a:p>
          <a:p>
            <a:pPr marL="291436" lvl="1" algn="l">
              <a:lnSpc>
                <a:spcPts val="3779"/>
              </a:lnSpc>
            </a:pPr>
            <a:r>
              <a:rPr lang="en-US" sz="2699" dirty="0">
                <a:solidFill>
                  <a:srgbClr val="000000"/>
                </a:solidFill>
                <a:latin typeface="Montserrat"/>
                <a:ea typeface="Montserrat"/>
                <a:cs typeface="Montserrat"/>
                <a:sym typeface="Montserrat"/>
              </a:rPr>
              <a:t> </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How do we get Coalitions involved?</a:t>
            </a:r>
          </a:p>
          <a:p>
            <a:pPr algn="l">
              <a:lnSpc>
                <a:spcPts val="3779"/>
              </a:lnSpc>
            </a:pPr>
            <a:endParaRPr lang="en-US" sz="2699" dirty="0">
              <a:solidFill>
                <a:srgbClr val="000000"/>
              </a:solidFill>
              <a:latin typeface="Montserrat"/>
              <a:ea typeface="Montserrat"/>
              <a:cs typeface="Montserrat"/>
              <a:sym typeface="Montserrat"/>
            </a:endParaRP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What barriers exist that might keep a coalition from participating?</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1026" name="Picture 2" descr="3,744,200+ Working Together Stock Photos, Pictures &amp; Royalty ...">
            <a:extLst>
              <a:ext uri="{FF2B5EF4-FFF2-40B4-BE49-F238E27FC236}">
                <a16:creationId xmlns:a16="http://schemas.microsoft.com/office/drawing/2014/main" id="{291C63B9-504C-E36F-A335-884AE6156E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13375" y="2534396"/>
            <a:ext cx="5230274" cy="4883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51089" y="742101"/>
            <a:ext cx="14516100"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Ideally, How does this work? </a:t>
            </a:r>
          </a:p>
        </p:txBody>
      </p:sp>
      <p:sp>
        <p:nvSpPr>
          <p:cNvPr id="12" name="TextBox 12"/>
          <p:cNvSpPr txBox="1"/>
          <p:nvPr/>
        </p:nvSpPr>
        <p:spPr>
          <a:xfrm>
            <a:off x="889659" y="1811747"/>
            <a:ext cx="10124704" cy="8735340"/>
          </a:xfrm>
          <a:prstGeom prst="rect">
            <a:avLst/>
          </a:prstGeom>
        </p:spPr>
        <p:txBody>
          <a:bodyPr wrap="square" lIns="0" tIns="0" rIns="0" bIns="0" rtlCol="0" anchor="t">
            <a:spAutoFit/>
          </a:bodyPr>
          <a:lstStyle/>
          <a:p>
            <a:pPr marL="291465" lvl="1" algn="l">
              <a:lnSpc>
                <a:spcPts val="3779"/>
              </a:lnSpc>
            </a:pPr>
            <a:r>
              <a:rPr lang="en-US" sz="2650" b="1" dirty="0">
                <a:solidFill>
                  <a:srgbClr val="000000"/>
                </a:solidFill>
                <a:latin typeface="Montserrat"/>
                <a:ea typeface="Montserrat"/>
                <a:cs typeface="Montserrat"/>
                <a:sym typeface="Montserrat"/>
              </a:rPr>
              <a:t>Let's talk about a fully functioning Fatality Review.</a:t>
            </a:r>
          </a:p>
          <a:p>
            <a:pPr marL="291465" lvl="1" algn="l">
              <a:lnSpc>
                <a:spcPct val="150000"/>
              </a:lnSpc>
            </a:pPr>
            <a:endParaRPr lang="en-US" sz="1100" dirty="0">
              <a:solidFill>
                <a:srgbClr val="0070C0"/>
              </a:solidFill>
              <a:latin typeface="Montserrat"/>
              <a:ea typeface="Montserrat"/>
              <a:cs typeface="Montserrat"/>
              <a:sym typeface="Montserrat"/>
            </a:endParaRPr>
          </a:p>
          <a:p>
            <a:pPr marL="748665" lvl="2">
              <a:lnSpc>
                <a:spcPts val="3779"/>
              </a:lnSpc>
            </a:pPr>
            <a:r>
              <a:rPr lang="en-US" sz="3200" b="1" dirty="0">
                <a:solidFill>
                  <a:srgbClr val="0070C0"/>
                </a:solidFill>
              </a:rPr>
              <a:t>Hancock County Suicide Fatality Review</a:t>
            </a:r>
          </a:p>
          <a:p>
            <a:pPr marL="1496695" lvl="3" indent="-290830">
              <a:lnSpc>
                <a:spcPts val="3779"/>
              </a:lnSpc>
              <a:buFont typeface="Arial"/>
              <a:buChar char="•"/>
            </a:pPr>
            <a:r>
              <a:rPr lang="en-US" sz="2650" dirty="0"/>
              <a:t>Introduction</a:t>
            </a:r>
          </a:p>
          <a:p>
            <a:pPr marL="1953895" lvl="4" indent="-290830">
              <a:lnSpc>
                <a:spcPts val="3779"/>
              </a:lnSpc>
              <a:buFont typeface="Arial"/>
              <a:buChar char="•"/>
            </a:pPr>
            <a:r>
              <a:rPr lang="en-US" sz="2650" dirty="0"/>
              <a:t>Review/clarify information from previous meeting</a:t>
            </a:r>
          </a:p>
          <a:p>
            <a:pPr marL="1953895" lvl="4" indent="-290830">
              <a:lnSpc>
                <a:spcPts val="3779"/>
              </a:lnSpc>
              <a:buFont typeface="Arial"/>
              <a:buChar char="•"/>
            </a:pPr>
            <a:r>
              <a:rPr lang="en-US" sz="2650" dirty="0"/>
              <a:t>Discuss rules of the review</a:t>
            </a:r>
          </a:p>
          <a:p>
            <a:pPr marL="1496695" lvl="3" indent="-290830">
              <a:lnSpc>
                <a:spcPts val="3779"/>
              </a:lnSpc>
              <a:buFont typeface="Arial"/>
              <a:buChar char="•"/>
            </a:pPr>
            <a:r>
              <a:rPr lang="en-US" sz="2650" dirty="0"/>
              <a:t>Case Review</a:t>
            </a:r>
          </a:p>
          <a:p>
            <a:pPr marL="1953895" lvl="4" indent="-290830">
              <a:lnSpc>
                <a:spcPts val="3779"/>
              </a:lnSpc>
              <a:buFont typeface="Arial"/>
              <a:buChar char="•"/>
            </a:pPr>
            <a:r>
              <a:rPr lang="en-US" sz="2650" dirty="0"/>
              <a:t>Discuss 3 deaths by suicide </a:t>
            </a:r>
          </a:p>
          <a:p>
            <a:pPr marL="1953895" lvl="4" indent="-290830">
              <a:lnSpc>
                <a:spcPts val="3779"/>
              </a:lnSpc>
              <a:buFont typeface="Arial"/>
              <a:buChar char="•"/>
            </a:pPr>
            <a:r>
              <a:rPr lang="en-US" sz="2650" dirty="0"/>
              <a:t>Discuss recommendations for each individual case</a:t>
            </a:r>
          </a:p>
          <a:p>
            <a:pPr marL="1496695" lvl="3" indent="-290830">
              <a:lnSpc>
                <a:spcPts val="3779"/>
              </a:lnSpc>
              <a:buFont typeface="Arial"/>
              <a:buChar char="•"/>
            </a:pPr>
            <a:r>
              <a:rPr lang="en-US" sz="2650" dirty="0"/>
              <a:t>Overall Recommendations</a:t>
            </a:r>
          </a:p>
          <a:p>
            <a:pPr marL="1953895" lvl="4" indent="-290830">
              <a:lnSpc>
                <a:spcPts val="3779"/>
              </a:lnSpc>
              <a:buFont typeface="Arial"/>
              <a:buChar char="•"/>
            </a:pPr>
            <a:r>
              <a:rPr lang="en-US" sz="2650" dirty="0"/>
              <a:t>Larger recommendations based on all cases presented</a:t>
            </a:r>
          </a:p>
          <a:p>
            <a:pPr marL="1496695" lvl="3" indent="-290830">
              <a:lnSpc>
                <a:spcPts val="3779"/>
              </a:lnSpc>
              <a:buFont typeface="Arial"/>
              <a:buChar char="•"/>
            </a:pPr>
            <a:r>
              <a:rPr lang="en-US" sz="2650" dirty="0"/>
              <a:t>Updates</a:t>
            </a:r>
          </a:p>
          <a:p>
            <a:pPr marL="1953895" lvl="4" indent="-290830">
              <a:lnSpc>
                <a:spcPts val="3779"/>
              </a:lnSpc>
              <a:buFont typeface="Arial"/>
              <a:buChar char="•"/>
            </a:pPr>
            <a:r>
              <a:rPr lang="en-US" sz="2650" dirty="0"/>
              <a:t>Community updates, recommendation updates</a:t>
            </a:r>
          </a:p>
          <a:p>
            <a:pPr marL="1496695" lvl="3" indent="-290830">
              <a:lnSpc>
                <a:spcPts val="3779"/>
              </a:lnSpc>
              <a:buFont typeface="Arial"/>
              <a:buChar char="•"/>
            </a:pPr>
            <a:r>
              <a:rPr lang="en-US" sz="2650" dirty="0"/>
              <a:t>Closing</a:t>
            </a:r>
          </a:p>
          <a:p>
            <a:pPr marL="1953895" lvl="4" indent="-290830">
              <a:lnSpc>
                <a:spcPts val="3779"/>
              </a:lnSpc>
              <a:buFont typeface="Arial"/>
              <a:buChar char="•"/>
            </a:pPr>
            <a:endParaRPr lang="en-US" sz="2650" dirty="0"/>
          </a:p>
          <a:p>
            <a:pPr marL="1496695" lvl="3" indent="-290830">
              <a:lnSpc>
                <a:spcPts val="3779"/>
              </a:lnSpc>
              <a:buFont typeface="Arial"/>
              <a:buChar char="•"/>
            </a:pPr>
            <a:endParaRPr lang="en-US" sz="2650" dirty="0"/>
          </a:p>
          <a:p>
            <a:pPr marL="1953895" lvl="4" indent="-290830">
              <a:lnSpc>
                <a:spcPts val="3779"/>
              </a:lnSpc>
              <a:buFont typeface="Arial"/>
              <a:buChar char="•"/>
            </a:pPr>
            <a:endParaRPr lang="en-US" sz="2650" dirty="0"/>
          </a:p>
          <a:p>
            <a:pPr algn="l">
              <a:lnSpc>
                <a:spcPts val="3779"/>
              </a:lnSpc>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1028" name="Picture 4" descr="Presentation Skills - Vocal Delivery">
            <a:extLst>
              <a:ext uri="{FF2B5EF4-FFF2-40B4-BE49-F238E27FC236}">
                <a16:creationId xmlns:a16="http://schemas.microsoft.com/office/drawing/2014/main" id="{BE1644C2-F260-9043-8650-E8DA99C189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6712" y="2489009"/>
            <a:ext cx="4947805" cy="4947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A7BE7B8-1524-4344-C807-E4F540BABFA8}"/>
              </a:ext>
            </a:extLst>
          </p:cNvPr>
          <p:cNvSpPr/>
          <p:nvPr/>
        </p:nvSpPr>
        <p:spPr>
          <a:xfrm>
            <a:off x="2192818" y="3351664"/>
            <a:ext cx="13411200" cy="32835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4516100"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Ideally, How does this work?</a:t>
            </a:r>
          </a:p>
        </p:txBody>
      </p:sp>
      <p:sp>
        <p:nvSpPr>
          <p:cNvPr id="12" name="TextBox 12"/>
          <p:cNvSpPr txBox="1"/>
          <p:nvPr/>
        </p:nvSpPr>
        <p:spPr>
          <a:xfrm>
            <a:off x="1333836" y="2109714"/>
            <a:ext cx="10972219" cy="1912960"/>
          </a:xfrm>
          <a:prstGeom prst="rect">
            <a:avLst/>
          </a:prstGeom>
        </p:spPr>
        <p:txBody>
          <a:bodyPr wrap="square" lIns="0" tIns="0" rIns="0" bIns="0" rtlCol="0" anchor="t">
            <a:spAutoFit/>
          </a:bodyPr>
          <a:lstStyle/>
          <a:p>
            <a:pPr marL="1205865" lvl="3" algn="ctr">
              <a:lnSpc>
                <a:spcPts val="3779"/>
              </a:lnSpc>
            </a:pPr>
            <a:endParaRPr lang="en-US" sz="3200" dirty="0"/>
          </a:p>
          <a:p>
            <a:pPr marL="1205865" lvl="3">
              <a:lnSpc>
                <a:spcPts val="3779"/>
              </a:lnSpc>
            </a:pPr>
            <a:r>
              <a:rPr lang="en-US" sz="3200" b="1" dirty="0">
                <a:solidFill>
                  <a:srgbClr val="0070C0"/>
                </a:solidFill>
              </a:rPr>
              <a:t>Hancock County Suicide Fatality Review- Case Example</a:t>
            </a:r>
          </a:p>
          <a:p>
            <a:pPr marL="1205865" lvl="3">
              <a:lnSpc>
                <a:spcPts val="3779"/>
              </a:lnSpc>
            </a:pPr>
            <a:endParaRPr lang="en-US" sz="3200" dirty="0">
              <a:solidFill>
                <a:srgbClr val="0070C0"/>
              </a:solidFill>
            </a:endParaRPr>
          </a:p>
          <a:p>
            <a:pPr algn="l">
              <a:lnSpc>
                <a:spcPts val="3779"/>
              </a:lnSpc>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9" name="TextBox 8">
            <a:extLst>
              <a:ext uri="{FF2B5EF4-FFF2-40B4-BE49-F238E27FC236}">
                <a16:creationId xmlns:a16="http://schemas.microsoft.com/office/drawing/2014/main" id="{370A21DC-B7C3-60D7-C26C-E83ABF17380A}"/>
              </a:ext>
            </a:extLst>
          </p:cNvPr>
          <p:cNvSpPr txBox="1"/>
          <p:nvPr/>
        </p:nvSpPr>
        <p:spPr>
          <a:xfrm>
            <a:off x="2187213" y="3735430"/>
            <a:ext cx="12443852" cy="2528897"/>
          </a:xfrm>
          <a:prstGeom prst="rect">
            <a:avLst/>
          </a:prstGeom>
          <a:noFill/>
        </p:spPr>
        <p:txBody>
          <a:bodyPr wrap="square" rtlCol="0">
            <a:spAutoFit/>
          </a:bodyPr>
          <a:lstStyle/>
          <a:p>
            <a:pPr marL="1205865" lvl="3" algn="ctr">
              <a:lnSpc>
                <a:spcPts val="3779"/>
              </a:lnSpc>
            </a:pPr>
            <a:r>
              <a:rPr lang="en-US" sz="3200" dirty="0">
                <a:solidFill>
                  <a:schemeClr val="bg1"/>
                </a:solidFill>
              </a:rPr>
              <a:t>76 yr old male died by suicide. Later learn this individual has a history of depression, anxiety and PTSD. Spouse recently died and the decedent had no additional family or friends in the area. Pt goes to ED for SI. He reports he has no one and just wants to be with his wife. Pt is safety planned home due to lack of action plan.</a:t>
            </a:r>
          </a:p>
        </p:txBody>
      </p:sp>
    </p:spTree>
    <p:extLst>
      <p:ext uri="{BB962C8B-B14F-4D97-AF65-F5344CB8AC3E}">
        <p14:creationId xmlns:p14="http://schemas.microsoft.com/office/powerpoint/2010/main" val="908908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F2B89DD2D8C4492928E1BC4130F1C" ma:contentTypeVersion="18" ma:contentTypeDescription="Create a new document." ma:contentTypeScope="" ma:versionID="6c934f7a17a66da8ca910ca723b05fa8">
  <xsd:schema xmlns:xsd="http://www.w3.org/2001/XMLSchema" xmlns:xs="http://www.w3.org/2001/XMLSchema" xmlns:p="http://schemas.microsoft.com/office/2006/metadata/properties" xmlns:ns2="ec9b89ea-7ffe-4e99-8726-783532f2f74b" xmlns:ns3="8bf79b80-29e5-436c-bdcd-160857f4f0e5" targetNamespace="http://schemas.microsoft.com/office/2006/metadata/properties" ma:root="true" ma:fieldsID="f1e0fe955ae0f2b4bc8f52ca16b6c674" ns2:_="" ns3:_="">
    <xsd:import namespace="ec9b89ea-7ffe-4e99-8726-783532f2f74b"/>
    <xsd:import namespace="8bf79b80-29e5-436c-bdcd-160857f4f0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b89ea-7ffe-4e99-8726-783532f2f7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c77c9d-87c5-4a7a-bc3d-66fdfa0a56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f79b80-29e5-436c-bdcd-160857f4f0e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a466d5-6306-4bb4-bf09-c0e1675dd215}" ma:internalName="TaxCatchAll" ma:showField="CatchAllData" ma:web="8bf79b80-29e5-436c-bdcd-160857f4f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9b89ea-7ffe-4e99-8726-783532f2f74b">
      <Terms xmlns="http://schemas.microsoft.com/office/infopath/2007/PartnerControls"/>
    </lcf76f155ced4ddcb4097134ff3c332f>
    <TaxCatchAll xmlns="8bf79b80-29e5-436c-bdcd-160857f4f0e5" xsi:nil="true"/>
  </documentManagement>
</p:properties>
</file>

<file path=customXml/itemProps1.xml><?xml version="1.0" encoding="utf-8"?>
<ds:datastoreItem xmlns:ds="http://schemas.openxmlformats.org/officeDocument/2006/customXml" ds:itemID="{91CCA795-A678-467B-B05D-A80B9DE60C81}"/>
</file>

<file path=customXml/itemProps2.xml><?xml version="1.0" encoding="utf-8"?>
<ds:datastoreItem xmlns:ds="http://schemas.openxmlformats.org/officeDocument/2006/customXml" ds:itemID="{4FD3A331-69B9-4984-8230-93CB3F38D8AE}"/>
</file>

<file path=customXml/itemProps3.xml><?xml version="1.0" encoding="utf-8"?>
<ds:datastoreItem xmlns:ds="http://schemas.openxmlformats.org/officeDocument/2006/customXml" ds:itemID="{819DC0C1-35A7-4F0A-BA95-B601ED028C46}"/>
</file>

<file path=docProps/app.xml><?xml version="1.0" encoding="utf-8"?>
<Properties xmlns="http://schemas.openxmlformats.org/officeDocument/2006/extended-properties" xmlns:vt="http://schemas.openxmlformats.org/officeDocument/2006/docPropsVTypes">
  <TotalTime>48</TotalTime>
  <Words>883</Words>
  <Application>Microsoft Macintosh PowerPoint</Application>
  <PresentationFormat>Custom</PresentationFormat>
  <Paragraphs>157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Montserrat Medium</vt:lpstr>
      <vt:lpstr>Arial</vt:lpstr>
      <vt:lpstr>Calibri</vt:lpstr>
      <vt:lpstr>Montserrat Ultra-Bold</vt:lpstr>
      <vt:lpstr>Bebas Neue Bold</vt:lpstr>
      <vt:lpstr>Montserrat Bold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OSFRBP Summit Slide Deck</dc:title>
  <dc:creator>Allison Yurcak</dc:creator>
  <cp:lastModifiedBy>Austin Lucas</cp:lastModifiedBy>
  <cp:revision>7</cp:revision>
  <dcterms:created xsi:type="dcterms:W3CDTF">2006-08-16T00:00:00Z</dcterms:created>
  <dcterms:modified xsi:type="dcterms:W3CDTF">2024-11-12T13:05:01Z</dcterms:modified>
  <dc:identifier>DAGOg7qj-wg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0x010100659F2B89DD2D8C4492928E1BC4130F1C</vt:lpwstr>
  </property>
</Properties>
</file>