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7" r:id="rId16"/>
    <p:sldId id="274" r:id="rId17"/>
    <p:sldId id="275" r:id="rId18"/>
    <p:sldId id="276" r:id="rId19"/>
    <p:sldId id="260" r:id="rId20"/>
    <p:sldId id="261" r:id="rId21"/>
  </p:sldIdLst>
  <p:sldSz cx="18288000" cy="10287000"/>
  <p:notesSz cx="6858000" cy="9144000"/>
  <p:embeddedFontLst>
    <p:embeddedFont>
      <p:font typeface="Bebas Neue Bold" panose="020B0606020202050201" pitchFamily="34" charset="77"/>
      <p:regular r:id="rId23"/>
      <p:bold r:id="rId24"/>
    </p:embeddedFont>
    <p:embeddedFont>
      <p:font typeface="Montserrat" pitchFamily="2" charset="77"/>
      <p:regular r:id="rId25"/>
      <p:bold r:id="rId26"/>
      <p:italic r:id="rId27"/>
      <p:boldItalic r:id="rId28"/>
    </p:embeddedFont>
    <p:embeddedFont>
      <p:font typeface="Montserrat Bold" pitchFamily="2" charset="77"/>
      <p:regular r:id="rId29"/>
      <p:bold r:id="rId30"/>
    </p:embeddedFont>
    <p:embeddedFont>
      <p:font typeface="Montserrat Medium" pitchFamily="2" charset="77"/>
      <p:regular r:id="rId31"/>
      <p:italic r:id="rId32"/>
    </p:embeddedFont>
    <p:embeddedFont>
      <p:font typeface="Montserrat Ultra-Bold" pitchFamily="2" charset="77"/>
      <p:regular r:id="rId33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97" autoAdjust="0"/>
  </p:normalViewPr>
  <p:slideViewPr>
    <p:cSldViewPr>
      <p:cViewPr varScale="1">
        <p:scale>
          <a:sx n="58" d="100"/>
          <a:sy n="58" d="100"/>
        </p:scale>
        <p:origin x="264" y="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E68A7E-B414-C44B-B699-240E2477AB14}" type="datetimeFigureOut">
              <a:rPr lang="en-US" smtClean="0"/>
              <a:t>11/8/24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0857B-4F74-0942-B44C-822534FC4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339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12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svg"/><Relationship Id="rId7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0.jp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.png"/><Relationship Id="rId5" Type="http://schemas.openxmlformats.org/officeDocument/2006/relationships/image" Target="../media/image26.svg"/><Relationship Id="rId10" Type="http://schemas.openxmlformats.org/officeDocument/2006/relationships/image" Target="../media/image4.png"/><Relationship Id="rId4" Type="http://schemas.openxmlformats.org/officeDocument/2006/relationships/image" Target="../media/image25.png"/><Relationship Id="rId9" Type="http://schemas.openxmlformats.org/officeDocument/2006/relationships/hyperlink" Target="mailto:austin.lucas@ohiospf.org" TargetMode="External"/><Relationship Id="rId14" Type="http://schemas.openxmlformats.org/officeDocument/2006/relationships/hyperlink" Target="mailto:Dallas.Allen@franklincountyohio.gov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6.jpeg"/><Relationship Id="rId4" Type="http://schemas.openxmlformats.org/officeDocument/2006/relationships/image" Target="../media/image5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10" Type="http://schemas.openxmlformats.org/officeDocument/2006/relationships/image" Target="../media/image19.jfif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5D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9722" y="9076854"/>
            <a:ext cx="13191464" cy="1245783"/>
            <a:chOff x="0" y="0"/>
            <a:chExt cx="3474295" cy="3281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74295" cy="328107"/>
            </a:xfrm>
            <a:custGeom>
              <a:avLst/>
              <a:gdLst/>
              <a:ahLst/>
              <a:cxnLst/>
              <a:rect l="l" t="t" r="r" b="b"/>
              <a:pathLst>
                <a:path w="3474295" h="328107">
                  <a:moveTo>
                    <a:pt x="0" y="0"/>
                  </a:moveTo>
                  <a:lnTo>
                    <a:pt x="3474295" y="0"/>
                  </a:lnTo>
                  <a:lnTo>
                    <a:pt x="3474295" y="328107"/>
                  </a:lnTo>
                  <a:lnTo>
                    <a:pt x="0" y="32810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3474295" cy="3662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8880021" y="-419100"/>
            <a:ext cx="9407979" cy="11965633"/>
          </a:xfrm>
          <a:custGeom>
            <a:avLst/>
            <a:gdLst/>
            <a:ahLst/>
            <a:cxnLst/>
            <a:rect l="l" t="t" r="r" b="b"/>
            <a:pathLst>
              <a:path w="9407979" h="11965633">
                <a:moveTo>
                  <a:pt x="0" y="0"/>
                </a:moveTo>
                <a:lnTo>
                  <a:pt x="9407979" y="0"/>
                </a:lnTo>
                <a:lnTo>
                  <a:pt x="9407979" y="11965633"/>
                </a:lnTo>
                <a:lnTo>
                  <a:pt x="0" y="1196563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-1120174" y="6682833"/>
            <a:ext cx="7996836" cy="855340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9" name="Freeform 9"/>
          <p:cNvSpPr/>
          <p:nvPr/>
        </p:nvSpPr>
        <p:spPr>
          <a:xfrm>
            <a:off x="3181862" y="9076854"/>
            <a:ext cx="3279901" cy="1131566"/>
          </a:xfrm>
          <a:custGeom>
            <a:avLst/>
            <a:gdLst/>
            <a:ahLst/>
            <a:cxnLst/>
            <a:rect l="l" t="t" r="r" b="b"/>
            <a:pathLst>
              <a:path w="3279901" h="1131566">
                <a:moveTo>
                  <a:pt x="0" y="0"/>
                </a:moveTo>
                <a:lnTo>
                  <a:pt x="3279900" y="0"/>
                </a:lnTo>
                <a:lnTo>
                  <a:pt x="3279900" y="1131566"/>
                </a:lnTo>
                <a:lnTo>
                  <a:pt x="0" y="11315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21071" y="9258300"/>
            <a:ext cx="1883880" cy="785694"/>
          </a:xfrm>
          <a:custGeom>
            <a:avLst/>
            <a:gdLst/>
            <a:ahLst/>
            <a:cxnLst/>
            <a:rect l="l" t="t" r="r" b="b"/>
            <a:pathLst>
              <a:path w="1883880" h="785694">
                <a:moveTo>
                  <a:pt x="0" y="0"/>
                </a:moveTo>
                <a:lnTo>
                  <a:pt x="1883879" y="0"/>
                </a:lnTo>
                <a:lnTo>
                  <a:pt x="1883879" y="785694"/>
                </a:lnTo>
                <a:lnTo>
                  <a:pt x="0" y="785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876662" y="9355497"/>
            <a:ext cx="2947286" cy="692612"/>
          </a:xfrm>
          <a:custGeom>
            <a:avLst/>
            <a:gdLst/>
            <a:ahLst/>
            <a:cxnLst/>
            <a:rect l="l" t="t" r="r" b="b"/>
            <a:pathLst>
              <a:path w="2947286" h="692612">
                <a:moveTo>
                  <a:pt x="0" y="0"/>
                </a:moveTo>
                <a:lnTo>
                  <a:pt x="2947285" y="0"/>
                </a:lnTo>
                <a:lnTo>
                  <a:pt x="2947285" y="692612"/>
                </a:lnTo>
                <a:lnTo>
                  <a:pt x="0" y="692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512784" y="774591"/>
            <a:ext cx="123472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Suicide Death Investigations, Psychological Autopsy, and Connections to SFR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918640" y="2918225"/>
            <a:ext cx="6993848" cy="7005505"/>
            <a:chOff x="0" y="0"/>
            <a:chExt cx="9325131" cy="934067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325131" cy="9340673"/>
            </a:xfrm>
            <a:custGeom>
              <a:avLst/>
              <a:gdLst/>
              <a:ahLst/>
              <a:cxnLst/>
              <a:rect l="l" t="t" r="r" b="b"/>
              <a:pathLst>
                <a:path w="9325131" h="9340673">
                  <a:moveTo>
                    <a:pt x="0" y="0"/>
                  </a:moveTo>
                  <a:lnTo>
                    <a:pt x="9325131" y="0"/>
                  </a:lnTo>
                  <a:lnTo>
                    <a:pt x="9325131" y="9340673"/>
                  </a:lnTo>
                  <a:lnTo>
                    <a:pt x="0" y="93406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140838" y="2813545"/>
              <a:ext cx="9043455" cy="1921734"/>
            </a:xfrm>
            <a:custGeom>
              <a:avLst/>
              <a:gdLst/>
              <a:ahLst/>
              <a:cxnLst/>
              <a:rect l="l" t="t" r="r" b="b"/>
              <a:pathLst>
                <a:path w="9043455" h="1921734">
                  <a:moveTo>
                    <a:pt x="0" y="0"/>
                  </a:moveTo>
                  <a:lnTo>
                    <a:pt x="9043455" y="0"/>
                  </a:lnTo>
                  <a:lnTo>
                    <a:pt x="9043455" y="1921734"/>
                  </a:lnTo>
                  <a:lnTo>
                    <a:pt x="0" y="1921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0629" y="4893739"/>
              <a:ext cx="8623874" cy="33627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849" spc="17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806067" y="613992"/>
              <a:ext cx="5712994" cy="661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2"/>
                </a:lnSpc>
              </a:pPr>
              <a:r>
                <a:rPr lang="en-US" sz="3195" dirty="0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947548" y="2208129"/>
              <a:ext cx="5407988" cy="6640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26"/>
                </a:lnSpc>
              </a:pPr>
              <a:r>
                <a:rPr lang="en-US" sz="3199" dirty="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38483" y="4014157"/>
            <a:ext cx="5174480" cy="4243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4"/>
              </a:lnSpc>
              <a:spcBef>
                <a:spcPct val="0"/>
              </a:spcBef>
            </a:pPr>
            <a:r>
              <a:rPr lang="en-US" sz="2800" b="1" spc="118" dirty="0">
                <a:solidFill>
                  <a:srgbClr val="F9F9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Dallas Allen</a:t>
            </a:r>
            <a:r>
              <a:rPr lang="en-US" sz="2800" spc="118" dirty="0">
                <a:solidFill>
                  <a:srgbClr val="F9F9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Franklin County Coroner’s Office</a:t>
            </a:r>
          </a:p>
          <a:p>
            <a:pPr algn="l">
              <a:lnSpc>
                <a:spcPts val="4754"/>
              </a:lnSpc>
              <a:spcBef>
                <a:spcPct val="0"/>
              </a:spcBef>
            </a:pPr>
            <a:endParaRPr lang="en-US" sz="2800" spc="118" dirty="0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4754"/>
              </a:lnSpc>
              <a:spcBef>
                <a:spcPct val="0"/>
              </a:spcBef>
            </a:pPr>
            <a:endParaRPr lang="en-US" sz="2800" spc="118" dirty="0">
              <a:solidFill>
                <a:srgbClr val="F9F9F9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l">
              <a:lnSpc>
                <a:spcPts val="4754"/>
              </a:lnSpc>
              <a:spcBef>
                <a:spcPct val="0"/>
              </a:spcBef>
            </a:pPr>
            <a:r>
              <a:rPr lang="en-US" sz="2800" b="1" spc="118" dirty="0">
                <a:solidFill>
                  <a:srgbClr val="F9F9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Austin Lucas</a:t>
            </a:r>
            <a:r>
              <a:rPr lang="en-US" sz="2800" spc="118" dirty="0">
                <a:solidFill>
                  <a:srgbClr val="F9F9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Ohio Suicide Prevention Foundation</a:t>
            </a:r>
          </a:p>
        </p:txBody>
      </p:sp>
      <p:pic>
        <p:nvPicPr>
          <p:cNvPr id="25" name="Picture 24" descr="A person in a white shirt and tie&#10;&#10;Description automatically generated">
            <a:extLst>
              <a:ext uri="{FF2B5EF4-FFF2-40B4-BE49-F238E27FC236}">
                <a16:creationId xmlns:a16="http://schemas.microsoft.com/office/drawing/2014/main" id="{B2410CA3-72E6-EEAF-C1D4-39989C1DE0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883" y="3208716"/>
            <a:ext cx="1820808" cy="273121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7" name="Picture 26" descr="A person in a suit and tie&#10;&#10;Description automatically generated">
            <a:extLst>
              <a:ext uri="{FF2B5EF4-FFF2-40B4-BE49-F238E27FC236}">
                <a16:creationId xmlns:a16="http://schemas.microsoft.com/office/drawing/2014/main" id="{FD824C69-9F58-AB76-08E3-F4E525B73A5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98" y="6231425"/>
            <a:ext cx="1820808" cy="2731212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159C0-A098-A2BC-8AE1-46E1C7C7A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9D0EFB4F-2136-0949-0633-0831E3B24E6A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072E31A-4DA1-F0A7-1DBD-6B264F7FFC01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AC55B39-4532-74DD-27C9-961A1BC8EAA5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F5E74B9-54F8-B089-36D5-CE9D3EAC387F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45D1634-84FC-C3CB-BD39-449851358B1E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DDB1B56-BB0B-5DFA-3782-D18970BA98C6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D43B2BC-DFE3-D8DE-9AF2-7A7A42DC1B4E}"/>
              </a:ext>
            </a:extLst>
          </p:cNvPr>
          <p:cNvSpPr txBox="1"/>
          <p:nvPr/>
        </p:nvSpPr>
        <p:spPr>
          <a:xfrm>
            <a:off x="-1110163" y="752323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Psychological Autopsy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6ED6B2B-0E33-B6A8-6AB7-03B8A3A0531E}"/>
              </a:ext>
            </a:extLst>
          </p:cNvPr>
          <p:cNvSpPr txBox="1"/>
          <p:nvPr/>
        </p:nvSpPr>
        <p:spPr>
          <a:xfrm>
            <a:off x="1215147" y="2705099"/>
            <a:ext cx="1349145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PAI investigations investigate further into psychosocial history and happen sooner after a suicide loss (3-9 months postmortem).</a:t>
            </a:r>
          </a:p>
          <a:p>
            <a:endParaRPr lang="en-US" sz="3200" dirty="0"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Procedure to understand the “why” and other factors.</a:t>
            </a:r>
          </a:p>
          <a:p>
            <a:endParaRPr lang="en-US" sz="3200" dirty="0">
              <a:latin typeface="Montserrat" pitchFamily="2" charset="77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Intersection of SFRs and PAIs has the potential to improve the local suicide prevention, intervention, and postvention initiatives in Ohio AND in other states. 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Invited by SAMHSA/VA to present Ohio model to 20+ states.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95FAF08D-B88F-E3C2-8F03-F19AD487E131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1CFD37CF-33FF-9925-ACC6-8DBABC514D95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1EAF860-64DF-E6D0-996C-BD19981F561B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DF6F5BA-BED0-F3FF-F0DD-0056D1A2EE04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FFE8671-7983-4B09-1F14-16CC7963FA00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E8ABD4C7-F107-E8FE-6498-AE65D3EA7408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5FCB805C-2A5A-E185-55ED-EBA37E16CE2A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765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74730-20E2-ECF7-E5CE-BBC9853E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16A16DB-7702-52DF-CCD2-AC641FE8387E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C9B7450-7A58-2B31-C285-C917CFB590B4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0DE0C7F-B5D4-1478-8435-3BB2A6D1037A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8FAAB2A-21C1-8105-A79C-124C96321916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E42C058-8F8B-E237-43D5-D73A8F2F6045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799CC9C-2255-1BDD-73E9-BEA9D538FF9C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202633E-B8B9-10F0-885B-FC3C63E232FB}"/>
              </a:ext>
            </a:extLst>
          </p:cNvPr>
          <p:cNvSpPr txBox="1"/>
          <p:nvPr/>
        </p:nvSpPr>
        <p:spPr>
          <a:xfrm>
            <a:off x="-1110163" y="752323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Psychological Autopsy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5D7B380-15F9-4D52-975F-57C7014394E2}"/>
              </a:ext>
            </a:extLst>
          </p:cNvPr>
          <p:cNvSpPr txBox="1"/>
          <p:nvPr/>
        </p:nvSpPr>
        <p:spPr>
          <a:xfrm>
            <a:off x="1215147" y="2705099"/>
            <a:ext cx="1349145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/>
            <a:r>
              <a:rPr lang="en-US" sz="3600" dirty="0">
                <a:latin typeface="Montserrat" pitchFamily="2" charset="77"/>
              </a:rPr>
              <a:t>What goes into Psychological Autopsy investigation?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All death information (provided by coroner, police reports, physical autopsy reports, witnesses, etc.)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Demographic information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Family/friend/next-of-kin/key informant interviews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Medical history, SUD history, MH history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Last points of care/contact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Systems the decedent was involved in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3600" b="1" dirty="0">
                <a:latin typeface="Montserrat" pitchFamily="2" charset="77"/>
              </a:rPr>
              <a:t>Suggestions on how similar suicides could potentially be prevented 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02DAFDC5-44F0-06CF-5932-369C091BA19B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91CD164-A32D-39A7-8E38-12B9698A0614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FDCE772-5C2D-7AD1-C273-5290A487F940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B9EB331-6714-2106-30C3-0A8B315E923F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69DC9A63-BEDF-AEAE-2659-01E1FD969F13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0173692-262D-455B-8DAD-0BF938C9C671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42C47254-BFDC-EE0F-A969-345BFE3CBCF9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2641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F988-ABF7-6C77-F195-EB5832C21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E93B66-F378-49D2-2502-AF616660FF63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3D9FB8B-B3D3-0AAD-77FA-C3810B973509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C25B5E9-9B6A-A577-28EB-9A8C3B57E42B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0BCE2F27-4B7D-2135-D643-38ED53463696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D687C92-D92D-1288-DBA8-27420F3A50BD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EAE9E0-6EF6-2F7F-C66C-CFA65725BE6A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8317CD8-DB0D-CE2B-22D7-5E4270979101}"/>
              </a:ext>
            </a:extLst>
          </p:cNvPr>
          <p:cNvSpPr txBox="1"/>
          <p:nvPr/>
        </p:nvSpPr>
        <p:spPr>
          <a:xfrm>
            <a:off x="345249" y="643935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Location of Certified PAIs in Ohio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7E03793-49CE-0417-725C-AF130B841F39}"/>
              </a:ext>
            </a:extLst>
          </p:cNvPr>
          <p:cNvSpPr txBox="1"/>
          <p:nvPr/>
        </p:nvSpPr>
        <p:spPr>
          <a:xfrm>
            <a:off x="1215147" y="2771542"/>
            <a:ext cx="861465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In 2020, OSPF received funding from the Ohio Department of Mental Health &amp; Addiction Services (</a:t>
            </a:r>
            <a:r>
              <a:rPr lang="en-US" sz="3200" dirty="0" err="1">
                <a:latin typeface="Montserrat" pitchFamily="2" charset="77"/>
              </a:rPr>
              <a:t>OhioMHAS</a:t>
            </a:r>
            <a:r>
              <a:rPr lang="en-US" sz="3200" dirty="0">
                <a:latin typeface="Montserrat" pitchFamily="2" charset="77"/>
              </a:rPr>
              <a:t>) to provide up to 100 people in Psychological Autopsy Certification Training (PACT).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OH ended up training 116 people through 2022.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Montserrat" pitchFamily="2" charset="77"/>
              </a:rPr>
              <a:t>74 went on to become certified to do the work (76 total in OH*)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F061A9C4-913C-451D-7612-DAD3580BF3D7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FC2E9FA0-976E-C84C-9B08-D5E91AE3CB8E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39098FA-083C-F24F-49A7-402BC3FAF8BF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7CE3376-BA97-ED03-B6BF-7A08A69DDB9C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D3C93E2-C8FA-B012-CB42-B3D4093EDC74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99FCCFE-7DF5-0080-547F-4620FA0F22D1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13F6F2A-CED2-D5AE-F373-0686BFD74254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D57530BA-73FD-A827-47A3-E03B47BBA5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72800" y="1815974"/>
            <a:ext cx="6456613" cy="645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1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A41B2-6092-B3FF-ECA0-3256F45BF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342AE73-73BE-BEED-3F0B-38F6CA184235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88C0EBC-8948-201B-38BA-EA2B40944639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61B6365D-6F0F-DC88-1D0D-FDBAFE443D58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4774FA0F-0F51-26DF-EFC3-0583232646FA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4200315-5441-AA75-FE5A-4287A2D47288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6E580EE-6262-6D3F-F742-44A7392237B8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BECF193E-9CAF-797C-CD1F-34726F4D7B96}"/>
              </a:ext>
            </a:extLst>
          </p:cNvPr>
          <p:cNvSpPr txBox="1"/>
          <p:nvPr/>
        </p:nvSpPr>
        <p:spPr>
          <a:xfrm>
            <a:off x="665610" y="3389815"/>
            <a:ext cx="7731951" cy="1753685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2024 PAI Pilot Project Participants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9785A8B-72B3-BB09-565E-854A71917D79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ED6FCF3-5699-8A52-D5B6-80452F141506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0342D479-224A-4F5C-E884-E2B422B5BE11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A0E8D53-D8B7-0824-53CA-F38097AFD741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A271C15-1B12-702C-18A8-6293AA697688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BAED17D-5ECE-B757-D406-3876B6CA3335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DDAE7BE-D5CC-8B00-EEC5-1E4D29144DBA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71890CED-6720-8E59-9EB5-51B6352BEF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02457" y="724354"/>
            <a:ext cx="7731951" cy="7731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775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7A4CB-CD34-2E9A-D9E4-0386EFEFB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5C5EAD4-651E-ACE4-B5EF-7AC9262EB53E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3DE5AB86-3378-7144-9E13-9D9335FF1414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F29DDE2-8C2A-A21D-65AB-B19A03EB558A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D7F52A8-7BE0-92CF-D1BC-08CE73C3169C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5C562D7F-7610-FAC6-F2D4-EB2A830C8E11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44852FA-6D7A-7641-64AB-101F0838B0D5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DB7D723-CE37-A57D-3FA9-7CD5EEEF14AF}"/>
              </a:ext>
            </a:extLst>
          </p:cNvPr>
          <p:cNvSpPr txBox="1"/>
          <p:nvPr/>
        </p:nvSpPr>
        <p:spPr>
          <a:xfrm>
            <a:off x="914400" y="739313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Retrospective Fatality Analysis (RFA)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F986B076-4F2C-EACF-3D97-8F34C6624129}"/>
              </a:ext>
            </a:extLst>
          </p:cNvPr>
          <p:cNvSpPr txBox="1"/>
          <p:nvPr/>
        </p:nvSpPr>
        <p:spPr>
          <a:xfrm>
            <a:off x="1215147" y="2705099"/>
            <a:ext cx="13491453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A.K.A. another version of Psychological Autopsy.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  <a:cs typeface="Calibri" panose="020F0502020204030204" pitchFamily="34" charset="0"/>
              </a:rPr>
              <a:t>Developed by a multidisciplinary team of seven highly experienced death investigators and suicidologists.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Coroners, Death Investigators, MH Boards, Health Department staff are all great trainee candidates.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Could help in equivocal death situations/determinations.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9BE2E75-2385-BFB3-3B20-6502210B8D97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88DC9A1-05C2-BF9D-15B3-446D81FC0F82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A6DA2CB-F35D-EB70-ACEA-58640C33EB58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C99B411B-A9E6-562A-783E-D69633C8EC58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5952BC1A-3766-90A3-73A9-52AC22A51F52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4F7B7701-4E4D-0BA0-DB19-B803B984FAE4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979D999-FB83-6EE9-07DE-5E2F96668AC4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400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DB2A4-0049-89EC-CA71-49E8802A8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6204FED-530E-F568-AF4C-29FF1EB06CD0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962759AA-F2DB-5091-3AB6-ACC0952D7115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530D587-29A7-C1B9-F3AA-518F2F1BD5B6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7CA6A32-A567-743C-D8FC-AD8D7810E8DF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F1983C4-80C4-B2CE-1B95-A474A72C4B0E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5F7C953B-CF4A-F8B2-46E7-147E7BE29EDA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65AF620-CE47-6EBC-F18C-37E57659C8E9}"/>
              </a:ext>
            </a:extLst>
          </p:cNvPr>
          <p:cNvSpPr txBox="1"/>
          <p:nvPr/>
        </p:nvSpPr>
        <p:spPr>
          <a:xfrm>
            <a:off x="665610" y="3389815"/>
            <a:ext cx="7731951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2025 RFA Candidates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E299A9E-F675-9C16-703F-6B3B424185D3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CDB9FCC4-E362-F582-4244-C53750498A42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B253A91-80EE-6A8D-CA46-79690E567EF0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23B66E21-DA41-15B6-E266-9CE8F195D26A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9EC19D65-694F-7109-35E5-D6A3E0AF309C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C488474-5007-7760-09D3-E18995BC9ADD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FA8D3A2F-8514-3FB3-76A0-6FF0768FFBA0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10" name="Picture 9" descr="A map of ohio with green and white squares&#10;&#10;Description automatically generated">
            <a:extLst>
              <a:ext uri="{FF2B5EF4-FFF2-40B4-BE49-F238E27FC236}">
                <a16:creationId xmlns:a16="http://schemas.microsoft.com/office/drawing/2014/main" id="{B9383607-717E-32B6-FECF-93A120053E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171" y="801104"/>
            <a:ext cx="762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128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BBE6E-E0E1-F2DC-C997-B6C494F1D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0D56596-E072-F6E2-57A7-E94EC6613DF4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6D05335-9EA8-79F6-D79D-2136E116C4E1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CB75E04-94BA-DA18-7BA7-699B5036AC8C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FEACBB6-44E5-3AF2-07A4-900F5BBD7DA2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7CDB9A7-7B2E-44AC-FDAC-D0759B265F6E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6EC441E-96BA-B339-AF3F-E8A4FF857DCB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7A710207-43F8-F13E-CAC1-7022134CD015}"/>
              </a:ext>
            </a:extLst>
          </p:cNvPr>
          <p:cNvSpPr txBox="1"/>
          <p:nvPr/>
        </p:nvSpPr>
        <p:spPr>
          <a:xfrm>
            <a:off x="694949" y="742101"/>
            <a:ext cx="16383000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Vision: Integrate PAIs within SFR Infrastructure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9AA47E2-448F-DE20-738F-E0BD605E6422}"/>
              </a:ext>
            </a:extLst>
          </p:cNvPr>
          <p:cNvSpPr txBox="1"/>
          <p:nvPr/>
        </p:nvSpPr>
        <p:spPr>
          <a:xfrm>
            <a:off x="1215147" y="2705099"/>
            <a:ext cx="13491453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According to surveys completed by both SFR and PAI surveys, the majority of respondents want to collaborate with each other and learn more.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PAI investigations investigate further into psychosocial history and happen sooner after a suicide loss (3-9 months postmortem).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latin typeface="Montserrat" pitchFamily="2" charset="77"/>
              </a:rPr>
              <a:t>Intersection of SMRCs and PAIs has the potential to improve the local suicide prevention, intervention, and postvention initiatives in Ohio. 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B93C31F-6CFC-2307-F5F7-195FDFA05D07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51093204-C52A-C42A-DA4D-A6812F55DF97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B89B603A-47EB-5FFB-318D-D82642E0D874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D60E25E-BC6C-4801-4AC2-18ADBB74CBE3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C4829C8C-D898-0349-4E54-721F10557EEF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C4A39E86-1258-8BCE-463F-F28994BD028A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6603C7F5-65D5-61E6-4D00-07481913D04F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785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BC851-7B09-54D1-825C-3E357ED01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EE7697C-3672-88C2-BDA4-A3FD28F9E202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23A5992-F761-B522-B007-F6B353AF8CB6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B86E3D6-D883-B268-5469-5F0CD456726A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5216E77-FD73-0BDE-0063-23A83DEE26A9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49EDDF0B-9127-EFFC-036A-462F2DFAACFA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0EF11FB2-58BE-EF35-91F9-6324A7275D86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8A652B28-8977-1554-3B86-D90E4A922F03}"/>
              </a:ext>
            </a:extLst>
          </p:cNvPr>
          <p:cNvSpPr txBox="1"/>
          <p:nvPr/>
        </p:nvSpPr>
        <p:spPr>
          <a:xfrm>
            <a:off x="385610" y="761616"/>
            <a:ext cx="17593051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Benefits to Integrating SFRs and PAIs at Local Level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897E48A-33DD-09F0-A433-BC6AF094E3FC}"/>
              </a:ext>
            </a:extLst>
          </p:cNvPr>
          <p:cNvSpPr txBox="1"/>
          <p:nvPr/>
        </p:nvSpPr>
        <p:spPr>
          <a:xfrm>
            <a:off x="1215147" y="2705099"/>
            <a:ext cx="13491453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Members of SMRCs are rooted in the community they represent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May have local organizations/professionals that represent the background of the decedent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PAIs might be from outside of the community, and may not have connections like members of a local SMRC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PAIs investigate rigorously beyond the operations of a SMRC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4509C69B-CDF9-0F95-00B0-D1B09588E00A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8074DDA7-7769-C0C3-D0EC-C2561D5BAB0A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610C00F-FE22-FA5F-76F8-11D842437B3A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561EB04F-71F1-A0B8-FE7E-88B7B8F0A776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8009EC67-6705-28BF-18E9-5093966E50C4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00DC04BF-CC1E-5A9A-3FFD-4F69B7D3DF8B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B173339F-3AB3-970B-8BB4-DE4C8E23AD07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494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3FDCE-E667-E09F-B8BC-27D6C65F3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D5D7FB0B-C097-BCBB-F543-503CCA7C69B8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108F2BB-6E9D-E248-CB44-9FBDE1B3A45A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5D059B2-3401-A8A2-0552-EE67DFC9AE79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DADB89F6-C7EC-DCCF-0F69-35ED716B44B3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94A797C-61D9-C378-D603-66FD63CFF796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FBBAE77-D503-9E89-B1FA-4CBEBF8BEAF4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89343A8-B15B-8F14-05CC-C3F43EF2BA51}"/>
              </a:ext>
            </a:extLst>
          </p:cNvPr>
          <p:cNvSpPr txBox="1"/>
          <p:nvPr/>
        </p:nvSpPr>
        <p:spPr>
          <a:xfrm>
            <a:off x="-2057400" y="868007"/>
            <a:ext cx="17593051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Next Steps &amp; How to Get Involved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D9508CD-AE8B-2CC6-71EE-57ED02E4DE4D}"/>
              </a:ext>
            </a:extLst>
          </p:cNvPr>
          <p:cNvSpPr txBox="1"/>
          <p:nvPr/>
        </p:nvSpPr>
        <p:spPr>
          <a:xfrm>
            <a:off x="1300305" y="2281178"/>
            <a:ext cx="13491453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 death investigators &amp; other stakeholders participate in RFA training opportunities.</a:t>
            </a: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23-24, 2025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Familiarize yourselves with the new Ohio SFR Manual.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engage partners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Benefits to community suicide prevention efforts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Integrating Psych Autopsy Investigators into the operation of fatality review boards</a:t>
            </a:r>
          </a:p>
          <a:p>
            <a:pPr marL="800100" lvl="1" indent="-342900">
              <a:buFont typeface="Symbol" pitchFamily="2" charset="2"/>
              <a:buChar char=""/>
            </a:pPr>
            <a:r>
              <a:rPr lang="en-US" sz="2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script and contact list, facilitate introductions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Creation of standard consent forms (templates) and record request to conduct interviews and reviews.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6E6B880-90FE-4CA0-63CD-47959A1264EE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1D77C02-B391-BB23-9921-3C998BC450E9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3B077CE-FE04-B462-0339-08D07E178154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99881095-BC68-A5D5-572B-84BBF4A038F2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C9EC9BD-E70A-9E80-809B-4C9376F6014B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F0209D0-FA51-2D70-A31E-0DBBAD3175DA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5C527773-1CEC-481C-0AAC-C42F777BAD29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804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9722" y="8569044"/>
            <a:ext cx="19757722" cy="1753593"/>
            <a:chOff x="0" y="0"/>
            <a:chExt cx="5203680" cy="46185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03680" cy="461852"/>
            </a:xfrm>
            <a:custGeom>
              <a:avLst/>
              <a:gdLst/>
              <a:ahLst/>
              <a:cxnLst/>
              <a:rect l="l" t="t" r="r" b="b"/>
              <a:pathLst>
                <a:path w="5203680" h="461852">
                  <a:moveTo>
                    <a:pt x="0" y="0"/>
                  </a:moveTo>
                  <a:lnTo>
                    <a:pt x="5203680" y="0"/>
                  </a:lnTo>
                  <a:lnTo>
                    <a:pt x="5203680" y="461852"/>
                  </a:lnTo>
                  <a:lnTo>
                    <a:pt x="0" y="461852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03680" cy="499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-745727">
            <a:off x="-946783" y="-159253"/>
            <a:ext cx="3343532" cy="334353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2D2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-745727">
            <a:off x="-573196" y="174363"/>
            <a:ext cx="4043501" cy="3404854"/>
            <a:chOff x="0" y="0"/>
            <a:chExt cx="982960" cy="8277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2960" cy="827707"/>
            </a:xfrm>
            <a:custGeom>
              <a:avLst/>
              <a:gdLst/>
              <a:ahLst/>
              <a:cxnLst/>
              <a:rect l="l" t="t" r="r" b="b"/>
              <a:pathLst>
                <a:path w="982960" h="827707">
                  <a:moveTo>
                    <a:pt x="491480" y="0"/>
                  </a:moveTo>
                  <a:cubicBezTo>
                    <a:pt x="220043" y="0"/>
                    <a:pt x="0" y="185289"/>
                    <a:pt x="0" y="413854"/>
                  </a:cubicBezTo>
                  <a:cubicBezTo>
                    <a:pt x="0" y="642418"/>
                    <a:pt x="220043" y="827707"/>
                    <a:pt x="491480" y="827707"/>
                  </a:cubicBezTo>
                  <a:cubicBezTo>
                    <a:pt x="762917" y="827707"/>
                    <a:pt x="982960" y="642418"/>
                    <a:pt x="982960" y="413854"/>
                  </a:cubicBezTo>
                  <a:cubicBezTo>
                    <a:pt x="982960" y="185289"/>
                    <a:pt x="762917" y="0"/>
                    <a:pt x="491480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92152" y="39498"/>
              <a:ext cx="798655" cy="7106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-1048789">
            <a:off x="-249362" y="398748"/>
            <a:ext cx="3137365" cy="313736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48789">
            <a:off x="-316845" y="724858"/>
            <a:ext cx="4029294" cy="2825155"/>
            <a:chOff x="0" y="0"/>
            <a:chExt cx="1007127" cy="70615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007127" cy="706151"/>
            </a:xfrm>
            <a:custGeom>
              <a:avLst/>
              <a:gdLst/>
              <a:ahLst/>
              <a:cxnLst/>
              <a:rect l="l" t="t" r="r" b="b"/>
              <a:pathLst>
                <a:path w="1007127" h="706151">
                  <a:moveTo>
                    <a:pt x="503564" y="0"/>
                  </a:moveTo>
                  <a:cubicBezTo>
                    <a:pt x="225453" y="0"/>
                    <a:pt x="0" y="158077"/>
                    <a:pt x="0" y="353076"/>
                  </a:cubicBezTo>
                  <a:cubicBezTo>
                    <a:pt x="0" y="548074"/>
                    <a:pt x="225453" y="706151"/>
                    <a:pt x="503564" y="706151"/>
                  </a:cubicBezTo>
                  <a:cubicBezTo>
                    <a:pt x="781674" y="706151"/>
                    <a:pt x="1007127" y="548074"/>
                    <a:pt x="1007127" y="353076"/>
                  </a:cubicBezTo>
                  <a:cubicBezTo>
                    <a:pt x="1007127" y="158077"/>
                    <a:pt x="781674" y="0"/>
                    <a:pt x="503564" y="0"/>
                  </a:cubicBezTo>
                  <a:close/>
                </a:path>
              </a:pathLst>
            </a:custGeom>
            <a:solidFill>
              <a:srgbClr val="F9F9F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94418" y="28102"/>
              <a:ext cx="818291" cy="6118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-1022990" y="5590494"/>
            <a:ext cx="9421201" cy="963899"/>
            <a:chOff x="0" y="0"/>
            <a:chExt cx="2481304" cy="25386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2481304" cy="253866"/>
            </a:xfrm>
            <a:custGeom>
              <a:avLst/>
              <a:gdLst/>
              <a:ahLst/>
              <a:cxnLst/>
              <a:rect l="l" t="t" r="r" b="b"/>
              <a:pathLst>
                <a:path w="2481304" h="253866">
                  <a:moveTo>
                    <a:pt x="82176" y="0"/>
                  </a:moveTo>
                  <a:lnTo>
                    <a:pt x="2399128" y="0"/>
                  </a:lnTo>
                  <a:cubicBezTo>
                    <a:pt x="2444513" y="0"/>
                    <a:pt x="2481304" y="36791"/>
                    <a:pt x="2481304" y="82176"/>
                  </a:cubicBezTo>
                  <a:lnTo>
                    <a:pt x="2481304" y="171691"/>
                  </a:lnTo>
                  <a:cubicBezTo>
                    <a:pt x="2481304" y="217075"/>
                    <a:pt x="2444513" y="253866"/>
                    <a:pt x="2399128" y="253866"/>
                  </a:cubicBezTo>
                  <a:lnTo>
                    <a:pt x="82176" y="253866"/>
                  </a:lnTo>
                  <a:cubicBezTo>
                    <a:pt x="60381" y="253866"/>
                    <a:pt x="39480" y="245209"/>
                    <a:pt x="24069" y="229798"/>
                  </a:cubicBezTo>
                  <a:cubicBezTo>
                    <a:pt x="8658" y="214387"/>
                    <a:pt x="0" y="193485"/>
                    <a:pt x="0" y="171691"/>
                  </a:cubicBezTo>
                  <a:lnTo>
                    <a:pt x="0" y="82176"/>
                  </a:lnTo>
                  <a:cubicBezTo>
                    <a:pt x="0" y="36791"/>
                    <a:pt x="36791" y="0"/>
                    <a:pt x="82176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2481304" cy="2919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26363" y="3729647"/>
            <a:ext cx="8427605" cy="162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752"/>
              </a:lnSpc>
            </a:pPr>
            <a:r>
              <a:rPr lang="en-US" sz="10627">
                <a:solidFill>
                  <a:srgbClr val="145DA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Thank You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63525" y="5748865"/>
            <a:ext cx="6509694" cy="5804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4"/>
              </a:lnSpc>
              <a:spcBef>
                <a:spcPct val="0"/>
              </a:spcBef>
            </a:pPr>
            <a:r>
              <a:rPr lang="en-US" sz="3396" spc="132" dirty="0">
                <a:solidFill>
                  <a:srgbClr val="F9F9F9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Questions?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739345" y="1851574"/>
            <a:ext cx="5379429" cy="5388394"/>
            <a:chOff x="0" y="0"/>
            <a:chExt cx="7172572" cy="718452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172572" cy="7184526"/>
            </a:xfrm>
            <a:custGeom>
              <a:avLst/>
              <a:gdLst/>
              <a:ahLst/>
              <a:cxnLst/>
              <a:rect l="l" t="t" r="r" b="b"/>
              <a:pathLst>
                <a:path w="7172572" h="7184526">
                  <a:moveTo>
                    <a:pt x="0" y="0"/>
                  </a:moveTo>
                  <a:lnTo>
                    <a:pt x="7172572" y="0"/>
                  </a:lnTo>
                  <a:lnTo>
                    <a:pt x="7172572" y="7184526"/>
                  </a:lnTo>
                  <a:lnTo>
                    <a:pt x="0" y="71845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108328" y="2164082"/>
              <a:ext cx="6955916" cy="1478132"/>
            </a:xfrm>
            <a:custGeom>
              <a:avLst/>
              <a:gdLst/>
              <a:ahLst/>
              <a:cxnLst/>
              <a:rect l="l" t="t" r="r" b="b"/>
              <a:pathLst>
                <a:path w="6955916" h="1478132">
                  <a:moveTo>
                    <a:pt x="0" y="0"/>
                  </a:moveTo>
                  <a:lnTo>
                    <a:pt x="6955916" y="0"/>
                  </a:lnTo>
                  <a:lnTo>
                    <a:pt x="6955916" y="1478132"/>
                  </a:lnTo>
                  <a:lnTo>
                    <a:pt x="0" y="14781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269692" y="3770692"/>
              <a:ext cx="6633188" cy="2579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9"/>
                </a:lnSpc>
              </a:pPr>
              <a:r>
                <a:rPr lang="en-US" sz="4499" spc="134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89166" y="860906"/>
              <a:ext cx="4394239" cy="506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1"/>
                </a:lnSpc>
              </a:pPr>
              <a:r>
                <a:rPr lang="en-US" sz="2458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506466" y="1456457"/>
              <a:ext cx="4159639" cy="507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74"/>
                </a:lnSpc>
              </a:pPr>
              <a:r>
                <a:rPr lang="en-US" sz="246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sp>
        <p:nvSpPr>
          <p:cNvPr id="28" name="Freeform 28"/>
          <p:cNvSpPr/>
          <p:nvPr/>
        </p:nvSpPr>
        <p:spPr>
          <a:xfrm>
            <a:off x="1448555" y="8777715"/>
            <a:ext cx="3203963" cy="1336250"/>
          </a:xfrm>
          <a:custGeom>
            <a:avLst/>
            <a:gdLst/>
            <a:ahLst/>
            <a:cxnLst/>
            <a:rect l="l" t="t" r="r" b="b"/>
            <a:pathLst>
              <a:path w="3203963" h="1336250">
                <a:moveTo>
                  <a:pt x="0" y="0"/>
                </a:moveTo>
                <a:lnTo>
                  <a:pt x="3203963" y="0"/>
                </a:lnTo>
                <a:lnTo>
                  <a:pt x="3203963" y="1336250"/>
                </a:lnTo>
                <a:lnTo>
                  <a:pt x="0" y="13362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950320" y="8843507"/>
            <a:ext cx="4387360" cy="1204667"/>
          </a:xfrm>
          <a:custGeom>
            <a:avLst/>
            <a:gdLst/>
            <a:ahLst/>
            <a:cxnLst/>
            <a:rect l="l" t="t" r="r" b="b"/>
            <a:pathLst>
              <a:path w="4387360" h="1204667">
                <a:moveTo>
                  <a:pt x="0" y="0"/>
                </a:moveTo>
                <a:lnTo>
                  <a:pt x="4387360" y="0"/>
                </a:lnTo>
                <a:lnTo>
                  <a:pt x="4387360" y="1204667"/>
                </a:lnTo>
                <a:lnTo>
                  <a:pt x="0" y="12046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71" t="-18382" r="-10635" b="-26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2843460" y="8926979"/>
            <a:ext cx="4415840" cy="1037722"/>
          </a:xfrm>
          <a:custGeom>
            <a:avLst/>
            <a:gdLst/>
            <a:ahLst/>
            <a:cxnLst/>
            <a:rect l="l" t="t" r="r" b="b"/>
            <a:pathLst>
              <a:path w="4415840" h="1037722">
                <a:moveTo>
                  <a:pt x="0" y="0"/>
                </a:moveTo>
                <a:lnTo>
                  <a:pt x="4415840" y="0"/>
                </a:lnTo>
                <a:lnTo>
                  <a:pt x="4415840" y="1037722"/>
                </a:lnTo>
                <a:lnTo>
                  <a:pt x="0" y="1037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20" y="8417815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461657" y="2736267"/>
            <a:ext cx="4017908" cy="4814466"/>
            <a:chOff x="0" y="0"/>
            <a:chExt cx="3632200" cy="4352290"/>
          </a:xfrm>
        </p:grpSpPr>
        <p:sp>
          <p:nvSpPr>
            <p:cNvPr id="9" name="Freeform 9"/>
            <p:cNvSpPr/>
            <p:nvPr/>
          </p:nvSpPr>
          <p:spPr>
            <a:xfrm>
              <a:off x="15240" y="15240"/>
              <a:ext cx="3600450" cy="4320540"/>
            </a:xfrm>
            <a:custGeom>
              <a:avLst/>
              <a:gdLst/>
              <a:ahLst/>
              <a:cxnLst/>
              <a:rect l="l" t="t" r="r" b="b"/>
              <a:pathLst>
                <a:path w="3600450" h="4320540">
                  <a:moveTo>
                    <a:pt x="0" y="0"/>
                  </a:moveTo>
                  <a:lnTo>
                    <a:pt x="3600450" y="0"/>
                  </a:lnTo>
                  <a:lnTo>
                    <a:pt x="3600450" y="4320540"/>
                  </a:lnTo>
                  <a:lnTo>
                    <a:pt x="0" y="43205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0" y="0"/>
              <a:ext cx="3632200" cy="4352290"/>
            </a:xfrm>
            <a:custGeom>
              <a:avLst/>
              <a:gdLst/>
              <a:ahLst/>
              <a:cxnLst/>
              <a:rect l="l" t="t" r="r" b="b"/>
              <a:pathLst>
                <a:path w="3632200" h="4352290">
                  <a:moveTo>
                    <a:pt x="3632200" y="4352290"/>
                  </a:moveTo>
                  <a:lnTo>
                    <a:pt x="0" y="4352290"/>
                  </a:lnTo>
                  <a:lnTo>
                    <a:pt x="0" y="0"/>
                  </a:lnTo>
                  <a:lnTo>
                    <a:pt x="3632200" y="0"/>
                  </a:lnTo>
                  <a:lnTo>
                    <a:pt x="3632200" y="4352290"/>
                  </a:lnTo>
                  <a:close/>
                  <a:moveTo>
                    <a:pt x="31750" y="4320540"/>
                  </a:moveTo>
                  <a:lnTo>
                    <a:pt x="3600450" y="4320540"/>
                  </a:lnTo>
                  <a:lnTo>
                    <a:pt x="3600450" y="31750"/>
                  </a:lnTo>
                  <a:lnTo>
                    <a:pt x="31750" y="31750"/>
                  </a:lnTo>
                  <a:lnTo>
                    <a:pt x="31750" y="4320540"/>
                  </a:ln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35401" y="915967"/>
            <a:ext cx="16725900" cy="84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Suicide Investigations and Postvention Specialist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62154" y="2584025"/>
            <a:ext cx="11527638" cy="50475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indent="0">
              <a:buNone/>
            </a:pPr>
            <a:r>
              <a:rPr lang="en-US" sz="4000" b="1" dirty="0">
                <a:latin typeface="Montserrat" pitchFamily="2" charset="77"/>
              </a:rPr>
              <a:t>Dallas Allen</a:t>
            </a:r>
          </a:p>
          <a:p>
            <a:pPr marL="0" indent="0">
              <a:buNone/>
            </a:pPr>
            <a:endParaRPr lang="en-US" sz="2000" dirty="0">
              <a:latin typeface="Montserra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BA in Criminal Justice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Muskingum</a:t>
            </a:r>
            <a:r>
              <a:rPr lang="en-US" sz="3600" dirty="0">
                <a:latin typeface="Montserrat" pitchFamily="2" charset="77"/>
              </a:rPr>
              <a:t> </a:t>
            </a:r>
            <a:r>
              <a:rPr lang="en-US" sz="2800" dirty="0">
                <a:latin typeface="Montserrat" pitchFamily="2" charset="77"/>
              </a:rPr>
              <a:t>University, 2017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>
              <a:latin typeface="Montserra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Background in adolescent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Montserra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First Suicide Specialist in the 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Montserrat" pitchFamily="2" charset="77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latin typeface="Montserrat" pitchFamily="2" charset="77"/>
              </a:rPr>
              <a:t>Completed</a:t>
            </a:r>
            <a:r>
              <a:rPr lang="en-US" sz="3200" dirty="0">
                <a:latin typeface="Montserrat" pitchFamily="2" charset="77"/>
              </a:rPr>
              <a:t> 200+ </a:t>
            </a:r>
            <a:r>
              <a:rPr lang="en-US" sz="3600" dirty="0">
                <a:latin typeface="Montserrat" pitchFamily="2" charset="77"/>
              </a:rPr>
              <a:t>psychosocial</a:t>
            </a:r>
            <a:r>
              <a:rPr lang="en-US" sz="3200" dirty="0">
                <a:latin typeface="Montserrat" pitchFamily="2" charset="77"/>
              </a:rPr>
              <a:t> </a:t>
            </a:r>
            <a:r>
              <a:rPr lang="en-US" sz="3600" dirty="0">
                <a:latin typeface="Montserrat" pitchFamily="2" charset="77"/>
              </a:rPr>
              <a:t>investigations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Since</a:t>
            </a:r>
            <a:r>
              <a:rPr lang="en-US" sz="2400" dirty="0">
                <a:latin typeface="Montserrat" pitchFamily="2" charset="77"/>
              </a:rPr>
              <a:t> </a:t>
            </a:r>
            <a:r>
              <a:rPr lang="en-US" sz="2800" dirty="0">
                <a:latin typeface="Montserrat" pitchFamily="2" charset="77"/>
              </a:rPr>
              <a:t>July</a:t>
            </a:r>
            <a:r>
              <a:rPr lang="en-US" sz="2400" dirty="0">
                <a:latin typeface="Montserrat" pitchFamily="2" charset="77"/>
              </a:rPr>
              <a:t> </a:t>
            </a:r>
            <a:r>
              <a:rPr lang="en-US" sz="2800" dirty="0">
                <a:latin typeface="Montserrat" pitchFamily="2" charset="77"/>
              </a:rPr>
              <a:t>2021</a:t>
            </a:r>
          </a:p>
        </p:txBody>
      </p:sp>
      <p:sp>
        <p:nvSpPr>
          <p:cNvPr id="13" name="AutoShape 13"/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291BFA8-A384-1E22-A312-61F36905758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566448" y="2599872"/>
            <a:ext cx="3929975" cy="508584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4771" y="4326063"/>
            <a:ext cx="639750" cy="639750"/>
          </a:xfrm>
          <a:custGeom>
            <a:avLst/>
            <a:gdLst/>
            <a:ahLst/>
            <a:cxnLst/>
            <a:rect l="l" t="t" r="r" b="b"/>
            <a:pathLst>
              <a:path w="639750" h="639750">
                <a:moveTo>
                  <a:pt x="0" y="0"/>
                </a:moveTo>
                <a:lnTo>
                  <a:pt x="639750" y="0"/>
                </a:lnTo>
                <a:lnTo>
                  <a:pt x="639750" y="639750"/>
                </a:lnTo>
                <a:lnTo>
                  <a:pt x="0" y="6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924771" y="5165774"/>
            <a:ext cx="648813" cy="648813"/>
          </a:xfrm>
          <a:custGeom>
            <a:avLst/>
            <a:gdLst/>
            <a:ahLst/>
            <a:cxnLst/>
            <a:rect l="l" t="t" r="r" b="b"/>
            <a:pathLst>
              <a:path w="648813" h="648813">
                <a:moveTo>
                  <a:pt x="0" y="0"/>
                </a:moveTo>
                <a:lnTo>
                  <a:pt x="648813" y="0"/>
                </a:lnTo>
                <a:lnTo>
                  <a:pt x="648813" y="648813"/>
                </a:lnTo>
                <a:lnTo>
                  <a:pt x="0" y="648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05530" y="6069358"/>
            <a:ext cx="658991" cy="658991"/>
          </a:xfrm>
          <a:custGeom>
            <a:avLst/>
            <a:gdLst/>
            <a:ahLst/>
            <a:cxnLst/>
            <a:rect l="l" t="t" r="r" b="b"/>
            <a:pathLst>
              <a:path w="658991" h="658991">
                <a:moveTo>
                  <a:pt x="0" y="0"/>
                </a:moveTo>
                <a:lnTo>
                  <a:pt x="658991" y="0"/>
                </a:lnTo>
                <a:lnTo>
                  <a:pt x="658991" y="658991"/>
                </a:lnTo>
                <a:lnTo>
                  <a:pt x="0" y="658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9988065" y="-65656"/>
            <a:ext cx="12750498" cy="1275049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45DA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505565" y="2724937"/>
            <a:ext cx="3855199" cy="5229731"/>
          </a:xfrm>
          <a:custGeom>
            <a:avLst/>
            <a:gdLst/>
            <a:ahLst/>
            <a:cxnLst/>
            <a:rect l="l" t="t" r="r" b="b"/>
            <a:pathLst>
              <a:path w="14393427" h="13737979">
                <a:moveTo>
                  <a:pt x="7196714" y="10990"/>
                </a:moveTo>
                <a:cubicBezTo>
                  <a:pt x="4739280" y="0"/>
                  <a:pt x="2463801" y="1304719"/>
                  <a:pt x="1231900" y="3431106"/>
                </a:cubicBezTo>
                <a:cubicBezTo>
                  <a:pt x="0" y="5557493"/>
                  <a:pt x="0" y="8180487"/>
                  <a:pt x="1231900" y="10306874"/>
                </a:cubicBezTo>
                <a:cubicBezTo>
                  <a:pt x="2463801" y="12433261"/>
                  <a:pt x="4739280" y="13737980"/>
                  <a:pt x="7196714" y="13726990"/>
                </a:cubicBezTo>
                <a:cubicBezTo>
                  <a:pt x="9654147" y="13737980"/>
                  <a:pt x="11929626" y="12433261"/>
                  <a:pt x="13161527" y="10306874"/>
                </a:cubicBezTo>
                <a:cubicBezTo>
                  <a:pt x="14393427" y="8180487"/>
                  <a:pt x="14393427" y="5557493"/>
                  <a:pt x="13161527" y="3431106"/>
                </a:cubicBezTo>
                <a:cubicBezTo>
                  <a:pt x="11929626" y="1304719"/>
                  <a:pt x="9654147" y="0"/>
                  <a:pt x="7196714" y="10990"/>
                </a:cubicBezTo>
                <a:close/>
              </a:path>
            </a:pathLst>
          </a:custGeom>
          <a:blipFill>
            <a:blip r:embed="rId8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Box 13"/>
          <p:cNvSpPr txBox="1"/>
          <p:nvPr/>
        </p:nvSpPr>
        <p:spPr>
          <a:xfrm>
            <a:off x="918865" y="710325"/>
            <a:ext cx="7447266" cy="12801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170"/>
              </a:lnSpc>
            </a:pPr>
            <a:r>
              <a:rPr lang="en-US" sz="8475" dirty="0">
                <a:solidFill>
                  <a:srgbClr val="145DA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Contact Us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01516" y="4393473"/>
            <a:ext cx="3685958" cy="47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1"/>
              </a:lnSpc>
            </a:pPr>
            <a:r>
              <a:rPr lang="en-US" sz="3142" dirty="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614-429-1528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810580" y="5250984"/>
            <a:ext cx="5401730" cy="46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1"/>
              </a:lnSpc>
            </a:pPr>
            <a:r>
              <a:rPr lang="en-US" sz="3142" dirty="0" err="1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ohiospf.org</a:t>
            </a:r>
            <a:endParaRPr lang="en-US" sz="3142" dirty="0">
              <a:solidFill>
                <a:srgbClr val="231F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810580" y="6196336"/>
            <a:ext cx="2310705" cy="928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1"/>
              </a:lnSpc>
            </a:pPr>
            <a:r>
              <a:rPr lang="en-US" sz="2400" dirty="0" err="1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/>
              </a:rPr>
              <a:t>Austin.lucas@ohiospf.org</a:t>
            </a:r>
            <a:endParaRPr lang="en-US" sz="2400" dirty="0">
              <a:solidFill>
                <a:srgbClr val="231F2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-912502" y="8895813"/>
            <a:ext cx="11811836" cy="1048357"/>
            <a:chOff x="0" y="0"/>
            <a:chExt cx="5203680" cy="46185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203680" cy="461852"/>
            </a:xfrm>
            <a:custGeom>
              <a:avLst/>
              <a:gdLst/>
              <a:ahLst/>
              <a:cxnLst/>
              <a:rect l="l" t="t" r="r" b="b"/>
              <a:pathLst>
                <a:path w="5203680" h="461852">
                  <a:moveTo>
                    <a:pt x="0" y="0"/>
                  </a:moveTo>
                  <a:lnTo>
                    <a:pt x="5203680" y="0"/>
                  </a:lnTo>
                  <a:lnTo>
                    <a:pt x="5203680" y="461852"/>
                  </a:lnTo>
                  <a:lnTo>
                    <a:pt x="0" y="461852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5203680" cy="4999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832143" y="9020564"/>
            <a:ext cx="1915438" cy="798856"/>
          </a:xfrm>
          <a:custGeom>
            <a:avLst/>
            <a:gdLst/>
            <a:ahLst/>
            <a:cxnLst/>
            <a:rect l="l" t="t" r="r" b="b"/>
            <a:pathLst>
              <a:path w="1915438" h="798856">
                <a:moveTo>
                  <a:pt x="0" y="0"/>
                </a:moveTo>
                <a:lnTo>
                  <a:pt x="1915437" y="0"/>
                </a:lnTo>
                <a:lnTo>
                  <a:pt x="1915437" y="798855"/>
                </a:lnTo>
                <a:lnTo>
                  <a:pt x="0" y="7988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4121285" y="9059896"/>
            <a:ext cx="2622912" cy="720191"/>
          </a:xfrm>
          <a:custGeom>
            <a:avLst/>
            <a:gdLst/>
            <a:ahLst/>
            <a:cxnLst/>
            <a:rect l="l" t="t" r="r" b="b"/>
            <a:pathLst>
              <a:path w="2622912" h="720191">
                <a:moveTo>
                  <a:pt x="0" y="0"/>
                </a:moveTo>
                <a:lnTo>
                  <a:pt x="2622912" y="0"/>
                </a:lnTo>
                <a:lnTo>
                  <a:pt x="2622912" y="720191"/>
                </a:lnTo>
                <a:lnTo>
                  <a:pt x="0" y="7201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4871" t="-18382" r="-10635" b="-2674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7644403" y="9109799"/>
            <a:ext cx="2639939" cy="620386"/>
          </a:xfrm>
          <a:custGeom>
            <a:avLst/>
            <a:gdLst/>
            <a:ahLst/>
            <a:cxnLst/>
            <a:rect l="l" t="t" r="r" b="b"/>
            <a:pathLst>
              <a:path w="2639939" h="620386">
                <a:moveTo>
                  <a:pt x="0" y="0"/>
                </a:moveTo>
                <a:lnTo>
                  <a:pt x="2639939" y="0"/>
                </a:lnTo>
                <a:lnTo>
                  <a:pt x="2639939" y="620385"/>
                </a:lnTo>
                <a:lnTo>
                  <a:pt x="0" y="62038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AutoShape 24"/>
          <p:cNvSpPr/>
          <p:nvPr/>
        </p:nvSpPr>
        <p:spPr>
          <a:xfrm flipV="1">
            <a:off x="-33841" y="8805404"/>
            <a:ext cx="10933187" cy="11389"/>
          </a:xfrm>
          <a:prstGeom prst="line">
            <a:avLst/>
          </a:prstGeom>
          <a:ln w="1905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" name="Freeform 12">
            <a:extLst>
              <a:ext uri="{FF2B5EF4-FFF2-40B4-BE49-F238E27FC236}">
                <a16:creationId xmlns:a16="http://schemas.microsoft.com/office/drawing/2014/main" id="{8B764D05-2264-4F35-D5CF-B3A33E41CF79}"/>
              </a:ext>
            </a:extLst>
          </p:cNvPr>
          <p:cNvSpPr/>
          <p:nvPr/>
        </p:nvSpPr>
        <p:spPr>
          <a:xfrm>
            <a:off x="14360764" y="2607482"/>
            <a:ext cx="3855199" cy="5184671"/>
          </a:xfrm>
          <a:custGeom>
            <a:avLst/>
            <a:gdLst/>
            <a:ahLst/>
            <a:cxnLst/>
            <a:rect l="l" t="t" r="r" b="b"/>
            <a:pathLst>
              <a:path w="14393427" h="13737979">
                <a:moveTo>
                  <a:pt x="7196714" y="10990"/>
                </a:moveTo>
                <a:cubicBezTo>
                  <a:pt x="4739280" y="0"/>
                  <a:pt x="2463801" y="1304719"/>
                  <a:pt x="1231900" y="3431106"/>
                </a:cubicBezTo>
                <a:cubicBezTo>
                  <a:pt x="0" y="5557493"/>
                  <a:pt x="0" y="8180487"/>
                  <a:pt x="1231900" y="10306874"/>
                </a:cubicBezTo>
                <a:cubicBezTo>
                  <a:pt x="2463801" y="12433261"/>
                  <a:pt x="4739280" y="13737980"/>
                  <a:pt x="7196714" y="13726990"/>
                </a:cubicBezTo>
                <a:cubicBezTo>
                  <a:pt x="9654147" y="13737980"/>
                  <a:pt x="11929626" y="12433261"/>
                  <a:pt x="13161527" y="10306874"/>
                </a:cubicBezTo>
                <a:cubicBezTo>
                  <a:pt x="14393427" y="8180487"/>
                  <a:pt x="14393427" y="5557493"/>
                  <a:pt x="13161527" y="3431106"/>
                </a:cubicBezTo>
                <a:cubicBezTo>
                  <a:pt x="11929626" y="1304719"/>
                  <a:pt x="9654147" y="0"/>
                  <a:pt x="7196714" y="10990"/>
                </a:cubicBezTo>
                <a:close/>
              </a:path>
            </a:pathLst>
          </a:custGeom>
          <a:blipFill>
            <a:blip r:embed="rId13"/>
            <a:stretch>
              <a:fillRect/>
            </a:stretch>
          </a:blipFill>
          <a:ln w="12700">
            <a:solidFill>
              <a:srgbClr val="000000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81E5B2B4-9CDB-D9EC-ECFC-3955BE62E520}"/>
              </a:ext>
            </a:extLst>
          </p:cNvPr>
          <p:cNvSpPr/>
          <p:nvPr/>
        </p:nvSpPr>
        <p:spPr>
          <a:xfrm>
            <a:off x="5241214" y="4297605"/>
            <a:ext cx="639750" cy="639750"/>
          </a:xfrm>
          <a:custGeom>
            <a:avLst/>
            <a:gdLst/>
            <a:ahLst/>
            <a:cxnLst/>
            <a:rect l="l" t="t" r="r" b="b"/>
            <a:pathLst>
              <a:path w="639750" h="639750">
                <a:moveTo>
                  <a:pt x="0" y="0"/>
                </a:moveTo>
                <a:lnTo>
                  <a:pt x="639750" y="0"/>
                </a:lnTo>
                <a:lnTo>
                  <a:pt x="639750" y="639750"/>
                </a:lnTo>
                <a:lnTo>
                  <a:pt x="0" y="639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4">
            <a:extLst>
              <a:ext uri="{FF2B5EF4-FFF2-40B4-BE49-F238E27FC236}">
                <a16:creationId xmlns:a16="http://schemas.microsoft.com/office/drawing/2014/main" id="{C917A9AE-91DE-A71C-EB89-59EEB86451BF}"/>
              </a:ext>
            </a:extLst>
          </p:cNvPr>
          <p:cNvSpPr/>
          <p:nvPr/>
        </p:nvSpPr>
        <p:spPr>
          <a:xfrm>
            <a:off x="5244580" y="5351397"/>
            <a:ext cx="658991" cy="658991"/>
          </a:xfrm>
          <a:custGeom>
            <a:avLst/>
            <a:gdLst/>
            <a:ahLst/>
            <a:cxnLst/>
            <a:rect l="l" t="t" r="r" b="b"/>
            <a:pathLst>
              <a:path w="658991" h="658991">
                <a:moveTo>
                  <a:pt x="0" y="0"/>
                </a:moveTo>
                <a:lnTo>
                  <a:pt x="658991" y="0"/>
                </a:lnTo>
                <a:lnTo>
                  <a:pt x="658991" y="658991"/>
                </a:lnTo>
                <a:lnTo>
                  <a:pt x="0" y="658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14">
            <a:extLst>
              <a:ext uri="{FF2B5EF4-FFF2-40B4-BE49-F238E27FC236}">
                <a16:creationId xmlns:a16="http://schemas.microsoft.com/office/drawing/2014/main" id="{B9D1227D-64C1-1AFF-C8F2-AB3DABC0AA6E}"/>
              </a:ext>
            </a:extLst>
          </p:cNvPr>
          <p:cNvSpPr txBox="1"/>
          <p:nvPr/>
        </p:nvSpPr>
        <p:spPr>
          <a:xfrm>
            <a:off x="6161659" y="4413278"/>
            <a:ext cx="3685958" cy="478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71"/>
              </a:lnSpc>
            </a:pPr>
            <a:r>
              <a:rPr lang="en-US" sz="3142" dirty="0">
                <a:solidFill>
                  <a:srgbClr val="231F2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614-525-2037</a:t>
            </a:r>
          </a:p>
        </p:txBody>
      </p:sp>
      <p:sp>
        <p:nvSpPr>
          <p:cNvPr id="32" name="TextBox 16">
            <a:extLst>
              <a:ext uri="{FF2B5EF4-FFF2-40B4-BE49-F238E27FC236}">
                <a16:creationId xmlns:a16="http://schemas.microsoft.com/office/drawing/2014/main" id="{4E80B75F-0C3B-51CD-AF51-0D564BE8B323}"/>
              </a:ext>
            </a:extLst>
          </p:cNvPr>
          <p:cNvSpPr txBox="1"/>
          <p:nvPr/>
        </p:nvSpPr>
        <p:spPr>
          <a:xfrm>
            <a:off x="6140566" y="5449487"/>
            <a:ext cx="3415406" cy="9287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1"/>
              </a:lnSpc>
            </a:pPr>
            <a:r>
              <a:rPr lang="en-US" sz="2400" dirty="0">
                <a:latin typeface="Montserrat" pitchFamily="2" charset="77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Dallas.Allen@franklincountyohio.gov</a:t>
            </a:r>
            <a:endParaRPr lang="en-US" sz="2400" dirty="0">
              <a:latin typeface="Montserrat" pitchFamily="2" charset="77"/>
            </a:endParaRPr>
          </a:p>
        </p:txBody>
      </p:sp>
      <p:sp>
        <p:nvSpPr>
          <p:cNvPr id="34" name="TextBox 13">
            <a:extLst>
              <a:ext uri="{FF2B5EF4-FFF2-40B4-BE49-F238E27FC236}">
                <a16:creationId xmlns:a16="http://schemas.microsoft.com/office/drawing/2014/main" id="{EFBB0AFA-5CDF-0DE7-5EB1-941D75F5FDD1}"/>
              </a:ext>
            </a:extLst>
          </p:cNvPr>
          <p:cNvSpPr txBox="1"/>
          <p:nvPr/>
        </p:nvSpPr>
        <p:spPr>
          <a:xfrm>
            <a:off x="715833" y="2824471"/>
            <a:ext cx="3074566" cy="108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70"/>
              </a:lnSpc>
            </a:pPr>
            <a:r>
              <a:rPr lang="en-US" sz="3200" dirty="0">
                <a:solidFill>
                  <a:srgbClr val="145DA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Austin Lucas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2C360164-1021-7F33-5623-DC72D8BDA1E7}"/>
              </a:ext>
            </a:extLst>
          </p:cNvPr>
          <p:cNvSpPr txBox="1"/>
          <p:nvPr/>
        </p:nvSpPr>
        <p:spPr>
          <a:xfrm>
            <a:off x="5182531" y="2823847"/>
            <a:ext cx="3074566" cy="10824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0170"/>
              </a:lnSpc>
            </a:pPr>
            <a:r>
              <a:rPr lang="en-US" sz="3200" dirty="0">
                <a:solidFill>
                  <a:srgbClr val="145DA0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Dallas Allen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AC0978-DBD1-EB5F-2AC3-9CCAEF4E93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1C707F2-D21F-3115-5D03-5745C1469F28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2D8A645-88A1-5108-0174-FCC29553FB5B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D2A7D3C-5B08-23BB-B726-45D72DE6B0D5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9D24E082-FD12-2D34-0A88-31A3E1E8A84D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2C55497-ECBD-7376-0B6C-4A84C5C0650D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72D8962D-6E77-9D04-EAA7-15F91DD9731C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B147EF0-92BF-188F-76E5-48EEC2C3EAE4}"/>
              </a:ext>
            </a:extLst>
          </p:cNvPr>
          <p:cNvSpPr txBox="1"/>
          <p:nvPr/>
        </p:nvSpPr>
        <p:spPr>
          <a:xfrm>
            <a:off x="735401" y="915967"/>
            <a:ext cx="74179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Role of the Specialist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7DFFF7FB-48FE-E88C-56A9-58B0FAF79442}"/>
              </a:ext>
            </a:extLst>
          </p:cNvPr>
          <p:cNvSpPr txBox="1"/>
          <p:nvPr/>
        </p:nvSpPr>
        <p:spPr>
          <a:xfrm>
            <a:off x="914400" y="3530705"/>
            <a:ext cx="6158249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The specialist has two (2) primary functions:</a:t>
            </a:r>
          </a:p>
          <a:p>
            <a:endParaRPr lang="en-US" sz="2800" dirty="0">
              <a:latin typeface="Montserrat" pitchFamily="2" charset="77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Interviewing Survivors for Psychosocial History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Providing resources to Survivors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77DCC612-7B49-FFA9-2FC3-9D965A52E129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7E24A6DE-C367-077A-C029-1A75F2D6E57B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830E888F-C8EA-AD54-BB5D-0B90D339955E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02750E29-17D5-9C7E-8930-2A9B4A1141F6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1A0580E-6398-A2C2-A8D2-9A1593392CFF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DB594F7E-78E1-BE92-61BE-98DC2806244E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7F17F44D-7539-EAB7-9439-BC0890CA7433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sp>
        <p:nvSpPr>
          <p:cNvPr id="21" name="TextBox 11">
            <a:extLst>
              <a:ext uri="{FF2B5EF4-FFF2-40B4-BE49-F238E27FC236}">
                <a16:creationId xmlns:a16="http://schemas.microsoft.com/office/drawing/2014/main" id="{4497798F-90BC-60CE-2731-DF0892BEC868}"/>
              </a:ext>
            </a:extLst>
          </p:cNvPr>
          <p:cNvSpPr txBox="1"/>
          <p:nvPr/>
        </p:nvSpPr>
        <p:spPr>
          <a:xfrm>
            <a:off x="914400" y="2432831"/>
            <a:ext cx="5638799" cy="854016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4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Roles</a:t>
            </a: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F5145804-12DB-3CB6-3182-B4575C3B61F0}"/>
              </a:ext>
            </a:extLst>
          </p:cNvPr>
          <p:cNvSpPr txBox="1"/>
          <p:nvPr/>
        </p:nvSpPr>
        <p:spPr>
          <a:xfrm>
            <a:off x="9366691" y="2432831"/>
            <a:ext cx="5638799" cy="854016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4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Importance</a:t>
            </a: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16100BE2-24A8-9673-8707-2405A9882E23}"/>
              </a:ext>
            </a:extLst>
          </p:cNvPr>
          <p:cNvSpPr txBox="1"/>
          <p:nvPr/>
        </p:nvSpPr>
        <p:spPr>
          <a:xfrm>
            <a:off x="9366691" y="3530704"/>
            <a:ext cx="6158249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The specialist brings a unique perspective to the investigative unit and the Coroner’s team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The Information collected can be critical in determining cause and manner of death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This information can be used to inform public health initiatives and community intervention</a:t>
            </a:r>
          </a:p>
        </p:txBody>
      </p:sp>
    </p:spTree>
    <p:extLst>
      <p:ext uri="{BB962C8B-B14F-4D97-AF65-F5344CB8AC3E}">
        <p14:creationId xmlns:p14="http://schemas.microsoft.com/office/powerpoint/2010/main" val="919660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72606-714D-9AF2-FB94-488C9291C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C4A1EF0-716A-6783-C76B-28198F024701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ECDD7C8-BF17-A2B2-C956-ACA3597CFBCC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5810FA7-FADC-EF3E-40FD-FAC7A5938BBE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242FD376-310E-3CA0-B49E-11FDC64E2F32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051C71B-1675-9F34-A9AC-913932F63768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F0B865A-0C19-8B9B-1816-3C886BEE716A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BCAC757-F28D-9F8D-0166-D6DF9EF22C12}"/>
              </a:ext>
            </a:extLst>
          </p:cNvPr>
          <p:cNvSpPr txBox="1"/>
          <p:nvPr/>
        </p:nvSpPr>
        <p:spPr>
          <a:xfrm>
            <a:off x="0" y="861725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Activities of the Suicide Specialist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16EB9FEE-381A-BD44-C3D4-1963010F2AAC}"/>
              </a:ext>
            </a:extLst>
          </p:cNvPr>
          <p:cNvSpPr txBox="1"/>
          <p:nvPr/>
        </p:nvSpPr>
        <p:spPr>
          <a:xfrm>
            <a:off x="914400" y="3530705"/>
            <a:ext cx="6158249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Review all suspected suicide cases in Franklin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Respond to suspected suicide death scenes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Assist investigators with suicide cases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Follow up with suicide survivors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Complete psychosocial reports to use in Suicide Fatality Reviews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F809CB74-BF9A-3E24-04B9-830433A3FEAD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A2F05826-22CA-EE5E-624C-5EBA04D0B9BE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6EE30CB-3517-AEE3-212A-265951462064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D2F6B21-EE6E-8875-D71B-6BE726874469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4D6E0BE3-7103-8B94-449E-BAFA2362BBF8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325D42EF-9F43-886A-FAC4-4FCC37BFF317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B2D8A5C-8340-B23A-C61F-7A387F478EE5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8" name="Picture 7" descr="A white car with a logo&#10;&#10;Description automatically generated with low confidence">
            <a:extLst>
              <a:ext uri="{FF2B5EF4-FFF2-40B4-BE49-F238E27FC236}">
                <a16:creationId xmlns:a16="http://schemas.microsoft.com/office/drawing/2014/main" id="{F0ABD013-412F-BC03-3DEE-6E07CE4ECB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453" y="2302534"/>
            <a:ext cx="7542188" cy="50251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216F7BC1-8E8C-B7D6-EC9F-2E201D819E92}"/>
              </a:ext>
            </a:extLst>
          </p:cNvPr>
          <p:cNvSpPr txBox="1"/>
          <p:nvPr/>
        </p:nvSpPr>
        <p:spPr>
          <a:xfrm>
            <a:off x="914400" y="2432831"/>
            <a:ext cx="5638799" cy="854016"/>
          </a:xfrm>
          <a:prstGeom prst="rect">
            <a:avLst/>
          </a:prstGeom>
          <a:solidFill>
            <a:srgbClr val="7030A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4400" dirty="0">
                <a:solidFill>
                  <a:schemeClr val="bg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Daily Activities</a:t>
            </a:r>
          </a:p>
        </p:txBody>
      </p:sp>
    </p:spTree>
    <p:extLst>
      <p:ext uri="{BB962C8B-B14F-4D97-AF65-F5344CB8AC3E}">
        <p14:creationId xmlns:p14="http://schemas.microsoft.com/office/powerpoint/2010/main" val="3052199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E319D-B308-7575-E6FD-233232F66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6BBD088-D559-512A-DBEE-B96DCB512737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D54F3E1-74B3-FBE0-625B-8DAA2A2F14AB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EDF9CDFD-6E7F-07E6-2E78-BBC326280D08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6ACF34EC-5895-36C4-3D1A-5F260876E92E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03B883B2-C3FD-79B2-55DF-C5313C3BB052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DED29397-69D7-6584-5F92-2982006416CD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D6A707B1-29E5-E522-74D3-B1BB7E0295FA}"/>
              </a:ext>
            </a:extLst>
          </p:cNvPr>
          <p:cNvSpPr txBox="1"/>
          <p:nvPr/>
        </p:nvSpPr>
        <p:spPr>
          <a:xfrm>
            <a:off x="-1295400" y="675458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Equivocal Death Analysis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278A3F2D-4276-3B13-D0EF-F30E99A53A8F}"/>
              </a:ext>
            </a:extLst>
          </p:cNvPr>
          <p:cNvSpPr txBox="1"/>
          <p:nvPr/>
        </p:nvSpPr>
        <p:spPr>
          <a:xfrm>
            <a:off x="1215147" y="2413560"/>
            <a:ext cx="7791401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A common profile we see in local deaths are “ambivalent” suicides.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These are cases where there is both a strong history of accidental overdose as well as a reported history of suicidal ideation, stressors, or attempt(s)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Having the case reviewed through the lens of a specialist, when significant investigation is possible through psychosocial interviewing leads to more confident certifications of death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D72A7513-321A-B593-B283-F3873E282953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A74B797-FE7A-8FF4-53F1-2794F43C4E23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4DE0322-8BA5-AC53-48AC-E20668330855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2BFB57-9807-636A-A27A-02354B6A7602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99BC7FF-7001-C1BB-B56A-891F68CA3EDD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9DF9C4E2-B629-A603-44F0-DDF25D932E56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A5749177-0F3C-222D-1B9B-A3D415016CA6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E98D7978-5742-D1A6-27E7-397946C042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7719" y="2696688"/>
            <a:ext cx="6285134" cy="41875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75580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627FF-B8CC-D530-DC0F-EA3E1CC61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29F2E2A-D76D-6F39-8764-9219052D8D84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57E2F94A-1804-B6ED-1796-C5D8C88E93E0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072FB1DA-2415-C5F8-19EE-F88E1BF2D3ED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5525DBC-6D0B-72E2-2D6A-1946A51B69BD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CE51F3D-E5F7-7544-7E73-84631D643D09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701F6BC-26AB-1EA3-4506-EE706CCB80C1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1A3D365E-F538-D802-3FF0-230D749083D1}"/>
              </a:ext>
            </a:extLst>
          </p:cNvPr>
          <p:cNvSpPr txBox="1"/>
          <p:nvPr/>
        </p:nvSpPr>
        <p:spPr>
          <a:xfrm>
            <a:off x="-1295400" y="675458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Community Involvement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4A8B220-C96E-C27F-5F93-0FD2445D20D4}"/>
              </a:ext>
            </a:extLst>
          </p:cNvPr>
          <p:cNvSpPr txBox="1"/>
          <p:nvPr/>
        </p:nvSpPr>
        <p:spPr>
          <a:xfrm>
            <a:off x="1215147" y="2413560"/>
            <a:ext cx="9071853" cy="48013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Provide education at the federal level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15 different states and counting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No longer one of one</a:t>
            </a:r>
          </a:p>
          <a:p>
            <a:pPr lvl="1"/>
            <a:endParaRPr lang="en-US" sz="24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Multiple publications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Recommendations for Local Suicide Prevention Infrastructure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State-wide Best Practices for Suicide Fatality Review</a:t>
            </a:r>
          </a:p>
          <a:p>
            <a:pPr lvl="1"/>
            <a:endParaRPr lang="en-US" sz="24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Boards and committees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LOSS Community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Ohio Task Force for Criminal Justice and Mental Illness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Franklin County Suicide Prevention Coalition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B66606A5-5465-923D-15B1-09DB103F798B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BA841B43-0468-CAC2-C2B3-DE83406655C5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122569B-86A5-1319-4B2F-9E703A7BEA3C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40A39643-D9D9-5400-9F3F-38026A6A15A2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EBDACB21-B028-4644-2E97-1F1878A56706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234E6EEC-9ACE-4C8D-8279-355B4EE1D393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B5A9451-19D0-ECF0-D107-142372336606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5994F74-6A55-2950-2431-B5996A4297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582" y="1097048"/>
            <a:ext cx="2709832" cy="36131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erson giving a presentation&#10;&#10;Description automatically generated with medium confidence">
            <a:extLst>
              <a:ext uri="{FF2B5EF4-FFF2-40B4-BE49-F238E27FC236}">
                <a16:creationId xmlns:a16="http://schemas.microsoft.com/office/drawing/2014/main" id="{6BD5AA3C-B41F-0D75-37D2-8EC465169A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166" y="5156637"/>
            <a:ext cx="4408664" cy="33074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5409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A7323-8576-B77C-2DB2-A803047C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FF95A16C-CCE9-0022-6C20-AC690777D987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0105C133-EEA8-F0ED-AA82-30D55E159033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43CE27C4-64F0-79BA-1EBC-106F698B804B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DCF4640-23F4-98D4-2A7E-BBD87F79DD1E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82420D9-F745-1385-B8A5-773EDF9B49A0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9A3A0EF8-A2D0-71F1-612C-7DB19EFFB48B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E198433-7510-52D4-5F9D-BC0AFA629CBA}"/>
              </a:ext>
            </a:extLst>
          </p:cNvPr>
          <p:cNvSpPr txBox="1"/>
          <p:nvPr/>
        </p:nvSpPr>
        <p:spPr>
          <a:xfrm>
            <a:off x="385610" y="742101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Prevention in a Medicolegal Office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B3DE7F17-5EE9-F48E-BB34-4DC643626B3B}"/>
              </a:ext>
            </a:extLst>
          </p:cNvPr>
          <p:cNvSpPr txBox="1"/>
          <p:nvPr/>
        </p:nvSpPr>
        <p:spPr>
          <a:xfrm>
            <a:off x="1215147" y="2705100"/>
            <a:ext cx="15015453" cy="32316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There have been several studies on this topic through the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Examples of these are</a:t>
            </a:r>
            <a:r>
              <a:rPr lang="en-US" sz="2400" dirty="0">
                <a:latin typeface="Montserrat" pitchFamily="2" charset="77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>
              <a:latin typeface="Montserrat" pitchFamily="2" charset="77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Embedding of social workers to work with survivors of violent deaths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>
              <a:latin typeface="Montserrat" pitchFamily="2" charset="77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Fatality Reviews to develop recommendations on prevention and harm reduction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50" dirty="0">
              <a:latin typeface="Montserrat" pitchFamily="2" charset="77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Embedding of epidemiologists and statisticians to evaluate data for trends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64E9B533-7D49-CDCA-ACF5-E914956FB5E0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A55AEA4-315F-4317-2A7C-A57B91914654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1F020332-6F50-D76D-1F1A-B0CAE414B6C7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CEBE468-4EE2-AE58-8EC5-09B6CDF025D6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97C881A-F16F-2901-EB30-4F138D6E7BFA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DCEB50F-58D6-8BEE-CD31-9413DA280E80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19EF4E5-8FA1-B115-C04C-3638F2B5E2AA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34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2B231-7356-0C95-2BCA-825139A5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2CC11E61-E43E-EB09-00A8-D2D69B89D4F5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B99B55BE-7FAC-61CD-7350-D247E91B80E7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D46935DE-A4ED-8C36-AD79-F3E772256A75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E69CDF2C-CDA0-2E76-246A-3D04C1EAF45F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D1DCC36-8D34-87C3-ACD3-89D306082487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213874D6-D075-E167-D3A9-83BEF749B2BD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6F2EFD6-9067-8639-7F6B-7B2E0851DC88}"/>
              </a:ext>
            </a:extLst>
          </p:cNvPr>
          <p:cNvSpPr txBox="1"/>
          <p:nvPr/>
        </p:nvSpPr>
        <p:spPr>
          <a:xfrm>
            <a:off x="730103" y="698325"/>
            <a:ext cx="12980599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Turning Postvention into Prevention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C8BD2FE-241A-D5B3-7BFE-DA715B0A2102}"/>
              </a:ext>
            </a:extLst>
          </p:cNvPr>
          <p:cNvSpPr txBox="1"/>
          <p:nvPr/>
        </p:nvSpPr>
        <p:spPr>
          <a:xfrm>
            <a:off x="1215147" y="2771542"/>
            <a:ext cx="7791401" cy="37240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Changing the way suicide is approached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Reactive </a:t>
            </a:r>
            <a:r>
              <a:rPr lang="en-US" sz="2800" dirty="0">
                <a:latin typeface="Montserrat" pitchFamily="2" charset="77"/>
                <a:sym typeface="Wingdings" panose="05000000000000000000" pitchFamily="2" charset="2"/>
              </a:rPr>
              <a:t></a:t>
            </a:r>
            <a:r>
              <a:rPr lang="en-US" sz="2800" dirty="0">
                <a:latin typeface="Montserrat" pitchFamily="2" charset="77"/>
              </a:rPr>
              <a:t> Proactive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More accurate data sets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Implementation is </a:t>
            </a:r>
            <a:r>
              <a:rPr lang="en-US" sz="2800" b="1" u="sng" dirty="0">
                <a:latin typeface="Montserrat" pitchFamily="2" charset="77"/>
              </a:rPr>
              <a:t>vital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Montserrat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Opportunity to create partnerships that otherwise may not have formed.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5F1F0C08-7C66-D5FB-9D9D-ADD78415E6B4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CBC8DA1-8169-286E-7EC7-3058ACD67F14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E996B00-4390-3F73-6900-DA569E508336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8DC76659-51A7-2FDF-9E9E-B890E2A326D1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B501E6BD-48CE-1F31-FA96-69D181B439B0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8DB10149-DC01-3913-222C-B8C0E113A1A9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277D7E1D-40BA-3498-70F8-21CEDDF6E9BF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FDB94810-15E3-B0BB-BBCF-29EEE234E9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06751" y="2840168"/>
            <a:ext cx="5607902" cy="361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5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9AFFE9-B859-2B76-AC17-2B90FA5641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E91522DC-1D72-1E60-1AD0-BB424C279D6B}"/>
              </a:ext>
            </a:extLst>
          </p:cNvPr>
          <p:cNvGrpSpPr/>
          <p:nvPr/>
        </p:nvGrpSpPr>
        <p:grpSpPr>
          <a:xfrm>
            <a:off x="-1469722" y="8833332"/>
            <a:ext cx="19757722" cy="1453668"/>
            <a:chOff x="0" y="0"/>
            <a:chExt cx="5203680" cy="38285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38461ED-0A9D-C9FD-4D92-1B06B166DBBE}"/>
                </a:ext>
              </a:extLst>
            </p:cNvPr>
            <p:cNvSpPr/>
            <p:nvPr/>
          </p:nvSpPr>
          <p:spPr>
            <a:xfrm>
              <a:off x="0" y="0"/>
              <a:ext cx="5203680" cy="382859"/>
            </a:xfrm>
            <a:custGeom>
              <a:avLst/>
              <a:gdLst/>
              <a:ahLst/>
              <a:cxnLst/>
              <a:rect l="l" t="t" r="r" b="b"/>
              <a:pathLst>
                <a:path w="5203680" h="382859">
                  <a:moveTo>
                    <a:pt x="0" y="0"/>
                  </a:moveTo>
                  <a:lnTo>
                    <a:pt x="5203680" y="0"/>
                  </a:lnTo>
                  <a:lnTo>
                    <a:pt x="5203680" y="382859"/>
                  </a:lnTo>
                  <a:lnTo>
                    <a:pt x="0" y="382859"/>
                  </a:lnTo>
                  <a:close/>
                </a:path>
              </a:pathLst>
            </a:custGeom>
            <a:solidFill>
              <a:srgbClr val="FFFFFF">
                <a:alpha val="52941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CE1F44C4-AF6A-EFFC-A920-251A1E294E60}"/>
                </a:ext>
              </a:extLst>
            </p:cNvPr>
            <p:cNvSpPr txBox="1"/>
            <p:nvPr/>
          </p:nvSpPr>
          <p:spPr>
            <a:xfrm>
              <a:off x="0" y="-38100"/>
              <a:ext cx="5203680" cy="420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378C2F07-BFAF-8ABD-19C8-80EED7DB9876}"/>
              </a:ext>
            </a:extLst>
          </p:cNvPr>
          <p:cNvSpPr/>
          <p:nvPr/>
        </p:nvSpPr>
        <p:spPr>
          <a:xfrm>
            <a:off x="2959263" y="9084720"/>
            <a:ext cx="2420874" cy="1009654"/>
          </a:xfrm>
          <a:custGeom>
            <a:avLst/>
            <a:gdLst/>
            <a:ahLst/>
            <a:cxnLst/>
            <a:rect l="l" t="t" r="r" b="b"/>
            <a:pathLst>
              <a:path w="2420874" h="1009654">
                <a:moveTo>
                  <a:pt x="0" y="0"/>
                </a:moveTo>
                <a:lnTo>
                  <a:pt x="2420875" y="0"/>
                </a:lnTo>
                <a:lnTo>
                  <a:pt x="2420875" y="1009653"/>
                </a:lnTo>
                <a:lnTo>
                  <a:pt x="0" y="10096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0AD0D5D-7106-9553-D568-363224208178}"/>
              </a:ext>
            </a:extLst>
          </p:cNvPr>
          <p:cNvSpPr/>
          <p:nvPr/>
        </p:nvSpPr>
        <p:spPr>
          <a:xfrm>
            <a:off x="7220403" y="8922727"/>
            <a:ext cx="4106309" cy="1416677"/>
          </a:xfrm>
          <a:custGeom>
            <a:avLst/>
            <a:gdLst/>
            <a:ahLst/>
            <a:cxnLst/>
            <a:rect l="l" t="t" r="r" b="b"/>
            <a:pathLst>
              <a:path w="4106309" h="1416677">
                <a:moveTo>
                  <a:pt x="0" y="0"/>
                </a:moveTo>
                <a:lnTo>
                  <a:pt x="4106309" y="0"/>
                </a:lnTo>
                <a:lnTo>
                  <a:pt x="4106309" y="1416676"/>
                </a:lnTo>
                <a:lnTo>
                  <a:pt x="0" y="14166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CD30EE5-635B-9A11-8FEF-91D481C259DB}"/>
              </a:ext>
            </a:extLst>
          </p:cNvPr>
          <p:cNvSpPr/>
          <p:nvPr/>
        </p:nvSpPr>
        <p:spPr>
          <a:xfrm>
            <a:off x="13165037" y="9159661"/>
            <a:ext cx="3658604" cy="859772"/>
          </a:xfrm>
          <a:custGeom>
            <a:avLst/>
            <a:gdLst/>
            <a:ahLst/>
            <a:cxnLst/>
            <a:rect l="l" t="t" r="r" b="b"/>
            <a:pathLst>
              <a:path w="3658604" h="859772">
                <a:moveTo>
                  <a:pt x="0" y="0"/>
                </a:moveTo>
                <a:lnTo>
                  <a:pt x="3658604" y="0"/>
                </a:lnTo>
                <a:lnTo>
                  <a:pt x="3658604" y="859771"/>
                </a:lnTo>
                <a:lnTo>
                  <a:pt x="0" y="8597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AA2BB71A-FD70-EFCF-3D4D-DB359D2E18BF}"/>
              </a:ext>
            </a:extLst>
          </p:cNvPr>
          <p:cNvSpPr txBox="1"/>
          <p:nvPr/>
        </p:nvSpPr>
        <p:spPr>
          <a:xfrm>
            <a:off x="345249" y="847032"/>
            <a:ext cx="16687800" cy="84318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</a:pPr>
            <a:r>
              <a:rPr lang="en-US" sz="5059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Franklin County Suicide Prevention Coalition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5B838C6D-9023-FF1A-73F9-512735C4773C}"/>
              </a:ext>
            </a:extLst>
          </p:cNvPr>
          <p:cNvSpPr txBox="1"/>
          <p:nvPr/>
        </p:nvSpPr>
        <p:spPr>
          <a:xfrm>
            <a:off x="1219200" y="2740242"/>
            <a:ext cx="9224253" cy="4247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Actionable arm of the Suicide Fatality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Three action teams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Communication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Education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Montserrat" pitchFamily="2" charset="77"/>
              </a:rPr>
              <a:t>Data and 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Categorization of SFR recommendations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Creating a system to track implementation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Montserrat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Montserrat" pitchFamily="2" charset="77"/>
              </a:rPr>
              <a:t>Annual report</a:t>
            </a:r>
          </a:p>
        </p:txBody>
      </p:sp>
      <p:sp>
        <p:nvSpPr>
          <p:cNvPr id="13" name="AutoShape 13">
            <a:extLst>
              <a:ext uri="{FF2B5EF4-FFF2-40B4-BE49-F238E27FC236}">
                <a16:creationId xmlns:a16="http://schemas.microsoft.com/office/drawing/2014/main" id="{3E4ACA96-F513-79B4-3AE1-2DA745E717DC}"/>
              </a:ext>
            </a:extLst>
          </p:cNvPr>
          <p:cNvSpPr/>
          <p:nvPr/>
        </p:nvSpPr>
        <p:spPr>
          <a:xfrm flipV="1">
            <a:off x="1986693" y="8852382"/>
            <a:ext cx="18288000" cy="19050"/>
          </a:xfrm>
          <a:prstGeom prst="line">
            <a:avLst/>
          </a:prstGeom>
          <a:ln w="38100" cap="flat">
            <a:solidFill>
              <a:srgbClr val="145DA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B0378A3-54DB-3040-BE7C-D9B995069293}"/>
              </a:ext>
            </a:extLst>
          </p:cNvPr>
          <p:cNvGrpSpPr/>
          <p:nvPr/>
        </p:nvGrpSpPr>
        <p:grpSpPr>
          <a:xfrm>
            <a:off x="318155" y="8359812"/>
            <a:ext cx="1793986" cy="1796976"/>
            <a:chOff x="0" y="0"/>
            <a:chExt cx="2391982" cy="2395968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CF81982-2766-2C01-5507-8F6DA87237F2}"/>
                </a:ext>
              </a:extLst>
            </p:cNvPr>
            <p:cNvSpPr/>
            <p:nvPr/>
          </p:nvSpPr>
          <p:spPr>
            <a:xfrm>
              <a:off x="0" y="0"/>
              <a:ext cx="2391982" cy="2395968"/>
            </a:xfrm>
            <a:custGeom>
              <a:avLst/>
              <a:gdLst/>
              <a:ahLst/>
              <a:cxnLst/>
              <a:rect l="l" t="t" r="r" b="b"/>
              <a:pathLst>
                <a:path w="2391982" h="2395968">
                  <a:moveTo>
                    <a:pt x="0" y="0"/>
                  </a:moveTo>
                  <a:lnTo>
                    <a:pt x="2391982" y="0"/>
                  </a:lnTo>
                  <a:lnTo>
                    <a:pt x="2391982" y="2395968"/>
                  </a:lnTo>
                  <a:lnTo>
                    <a:pt x="0" y="23959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87DA0A3-9BDE-AD37-31E6-A3B4A46A5A10}"/>
                </a:ext>
              </a:extLst>
            </p:cNvPr>
            <p:cNvSpPr/>
            <p:nvPr/>
          </p:nvSpPr>
          <p:spPr>
            <a:xfrm>
              <a:off x="36126" y="721700"/>
              <a:ext cx="2319729" cy="492942"/>
            </a:xfrm>
            <a:custGeom>
              <a:avLst/>
              <a:gdLst/>
              <a:ahLst/>
              <a:cxnLst/>
              <a:rect l="l" t="t" r="r" b="b"/>
              <a:pathLst>
                <a:path w="2319729" h="492942">
                  <a:moveTo>
                    <a:pt x="0" y="0"/>
                  </a:moveTo>
                  <a:lnTo>
                    <a:pt x="2319730" y="0"/>
                  </a:lnTo>
                  <a:lnTo>
                    <a:pt x="2319730" y="492943"/>
                  </a:lnTo>
                  <a:lnTo>
                    <a:pt x="0" y="4929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>
              <a:extLst>
                <a:ext uri="{FF2B5EF4-FFF2-40B4-BE49-F238E27FC236}">
                  <a16:creationId xmlns:a16="http://schemas.microsoft.com/office/drawing/2014/main" id="{32305C5C-E45D-FF57-3E01-335873886A92}"/>
                </a:ext>
              </a:extLst>
            </p:cNvPr>
            <p:cNvSpPr txBox="1"/>
            <p:nvPr/>
          </p:nvSpPr>
          <p:spPr>
            <a:xfrm>
              <a:off x="89940" y="1257484"/>
              <a:ext cx="2212103" cy="8603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500" spc="45">
                  <a:solidFill>
                    <a:srgbClr val="FFFFFF"/>
                  </a:solidFill>
                  <a:latin typeface="Bebas Neue Bold"/>
                  <a:ea typeface="Bebas Neue Bold"/>
                  <a:cs typeface="Bebas Neue Bold"/>
                  <a:sym typeface="Bebas Neue Bold"/>
                </a:rPr>
                <a:t>OHIO SUICIDE FATALITY REVIEW BEST PRACTICES SUMMIT</a:t>
              </a:r>
            </a:p>
          </p:txBody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7C3C9469-89AF-FE0D-9CE7-E54D98BAC24E}"/>
                </a:ext>
              </a:extLst>
            </p:cNvPr>
            <p:cNvSpPr txBox="1"/>
            <p:nvPr/>
          </p:nvSpPr>
          <p:spPr>
            <a:xfrm>
              <a:off x="463273" y="283932"/>
              <a:ext cx="1465435" cy="171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7"/>
                </a:lnSpc>
              </a:pPr>
              <a:r>
                <a:rPr lang="en-US" sz="819">
                  <a:solidFill>
                    <a:srgbClr val="145DA0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NOVEMBER 12, 2024</a:t>
              </a:r>
            </a:p>
          </p:txBody>
        </p:sp>
        <p:sp>
          <p:nvSpPr>
            <p:cNvPr id="19" name="TextBox 19">
              <a:extLst>
                <a:ext uri="{FF2B5EF4-FFF2-40B4-BE49-F238E27FC236}">
                  <a16:creationId xmlns:a16="http://schemas.microsoft.com/office/drawing/2014/main" id="{9F6D9310-C54C-E3DE-3C2A-420D0C0493BA}"/>
                </a:ext>
              </a:extLst>
            </p:cNvPr>
            <p:cNvSpPr txBox="1"/>
            <p:nvPr/>
          </p:nvSpPr>
          <p:spPr>
            <a:xfrm>
              <a:off x="502392" y="482542"/>
              <a:ext cx="1387199" cy="172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58"/>
                </a:lnSpc>
              </a:pPr>
              <a:r>
                <a:rPr lang="en-US" sz="820">
                  <a:solidFill>
                    <a:srgbClr val="145DA0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COLUMBUS, OHIO</a:t>
              </a:r>
            </a:p>
          </p:txBody>
        </p:sp>
      </p:grpSp>
      <p:pic>
        <p:nvPicPr>
          <p:cNvPr id="10" name="Picture 9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DFED1CEB-B15A-95AA-E85C-784F3ABADA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7619" y="2864052"/>
            <a:ext cx="3835990" cy="1598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DC5355F-A0EE-2349-BC34-DF403DAB8B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11" y="5030928"/>
            <a:ext cx="4573006" cy="2800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26CAA0C-1BC4-F57A-3EDC-75238CA2BC36}"/>
              </a:ext>
            </a:extLst>
          </p:cNvPr>
          <p:cNvSpPr txBox="1"/>
          <p:nvPr/>
        </p:nvSpPr>
        <p:spPr>
          <a:xfrm>
            <a:off x="11677252" y="7963507"/>
            <a:ext cx="3889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ontserrat" pitchFamily="2" charset="77"/>
              </a:rPr>
              <a:t>*First ever in-person All-Coalition meeting</a:t>
            </a:r>
          </a:p>
        </p:txBody>
      </p:sp>
    </p:spTree>
    <p:extLst>
      <p:ext uri="{BB962C8B-B14F-4D97-AF65-F5344CB8AC3E}">
        <p14:creationId xmlns:p14="http://schemas.microsoft.com/office/powerpoint/2010/main" val="36120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9F2B89DD2D8C4492928E1BC4130F1C" ma:contentTypeVersion="18" ma:contentTypeDescription="Create a new document." ma:contentTypeScope="" ma:versionID="6c934f7a17a66da8ca910ca723b05fa8">
  <xsd:schema xmlns:xsd="http://www.w3.org/2001/XMLSchema" xmlns:xs="http://www.w3.org/2001/XMLSchema" xmlns:p="http://schemas.microsoft.com/office/2006/metadata/properties" xmlns:ns2="ec9b89ea-7ffe-4e99-8726-783532f2f74b" xmlns:ns3="8bf79b80-29e5-436c-bdcd-160857f4f0e5" targetNamespace="http://schemas.microsoft.com/office/2006/metadata/properties" ma:root="true" ma:fieldsID="f1e0fe955ae0f2b4bc8f52ca16b6c674" ns2:_="" ns3:_="">
    <xsd:import namespace="ec9b89ea-7ffe-4e99-8726-783532f2f74b"/>
    <xsd:import namespace="8bf79b80-29e5-436c-bdcd-160857f4f0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9b89ea-7ffe-4e99-8726-783532f2f7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c77c9d-87c5-4a7a-bc3d-66fdfa0a56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f79b80-29e5-436c-bdcd-160857f4f0e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ea466d5-6306-4bb4-bf09-c0e1675dd215}" ma:internalName="TaxCatchAll" ma:showField="CatchAllData" ma:web="8bf79b80-29e5-436c-bdcd-160857f4f0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9b89ea-7ffe-4e99-8726-783532f2f74b">
      <Terms xmlns="http://schemas.microsoft.com/office/infopath/2007/PartnerControls"/>
    </lcf76f155ced4ddcb4097134ff3c332f>
    <TaxCatchAll xmlns="8bf79b80-29e5-436c-bdcd-160857f4f0e5" xsi:nil="true"/>
  </documentManagement>
</p:properties>
</file>

<file path=customXml/itemProps1.xml><?xml version="1.0" encoding="utf-8"?>
<ds:datastoreItem xmlns:ds="http://schemas.openxmlformats.org/officeDocument/2006/customXml" ds:itemID="{3C4F9C9F-6050-46F4-A49B-4759F973047E}"/>
</file>

<file path=customXml/itemProps2.xml><?xml version="1.0" encoding="utf-8"?>
<ds:datastoreItem xmlns:ds="http://schemas.openxmlformats.org/officeDocument/2006/customXml" ds:itemID="{694CD734-9C96-44CE-BEE9-3C0C52AC13C1}"/>
</file>

<file path=customXml/itemProps3.xml><?xml version="1.0" encoding="utf-8"?>
<ds:datastoreItem xmlns:ds="http://schemas.openxmlformats.org/officeDocument/2006/customXml" ds:itemID="{38C565F4-DF81-4F42-9239-86A214DF7BA4}"/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1191</Words>
  <Application>Microsoft Macintosh PowerPoint</Application>
  <PresentationFormat>Custom</PresentationFormat>
  <Paragraphs>201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Montserrat Ultra-Bold</vt:lpstr>
      <vt:lpstr>Calibri</vt:lpstr>
      <vt:lpstr>Montserrat</vt:lpstr>
      <vt:lpstr>Montserrat Medium</vt:lpstr>
      <vt:lpstr>Courier New</vt:lpstr>
      <vt:lpstr>Symbol</vt:lpstr>
      <vt:lpstr>Aptos</vt:lpstr>
      <vt:lpstr>Arial</vt:lpstr>
      <vt:lpstr>Bebas Neue Bold</vt:lpstr>
      <vt:lpstr>Montserrat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OSFRBP Summit Slide Deck</dc:title>
  <cp:lastModifiedBy>Austin Lucas</cp:lastModifiedBy>
  <cp:revision>16</cp:revision>
  <dcterms:created xsi:type="dcterms:W3CDTF">2006-08-16T00:00:00Z</dcterms:created>
  <dcterms:modified xsi:type="dcterms:W3CDTF">2024-11-08T17:59:14Z</dcterms:modified>
  <dc:identifier>DAGOg7qj-wg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0x010100659F2B89DD2D8C4492928E1BC4130F1C</vt:lpwstr>
  </property>
</Properties>
</file>