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2" r:id="rId9"/>
    <p:sldId id="268" r:id="rId10"/>
    <p:sldId id="263" r:id="rId11"/>
    <p:sldId id="264" r:id="rId12"/>
    <p:sldId id="265" r:id="rId13"/>
    <p:sldId id="266" r:id="rId14"/>
    <p:sldId id="272" r:id="rId15"/>
    <p:sldId id="273" r:id="rId16"/>
    <p:sldId id="267" r:id="rId17"/>
    <p:sldId id="269" r:id="rId18"/>
    <p:sldId id="270" r:id="rId19"/>
    <p:sldId id="271" r:id="rId20"/>
    <p:sldId id="274" r:id="rId21"/>
    <p:sldId id="275" r:id="rId22"/>
    <p:sldId id="276" r:id="rId23"/>
    <p:sldId id="277" r:id="rId24"/>
    <p:sldId id="278" r:id="rId25"/>
    <p:sldId id="279" r:id="rId26"/>
    <p:sldId id="283" r:id="rId27"/>
    <p:sldId id="280" r:id="rId28"/>
    <p:sldId id="281" r:id="rId29"/>
    <p:sldId id="285" r:id="rId30"/>
    <p:sldId id="282" r:id="rId31"/>
    <p:sldId id="284" r:id="rId32"/>
    <p:sldId id="286" r:id="rId33"/>
    <p:sldId id="287" r:id="rId34"/>
    <p:sldId id="288" r:id="rId35"/>
    <p:sldId id="260" r:id="rId36"/>
    <p:sldId id="261" r:id="rId37"/>
  </p:sldIdLst>
  <p:sldSz cx="18288000" cy="10287000"/>
  <p:notesSz cx="6858000" cy="9144000"/>
  <p:embeddedFontLst>
    <p:embeddedFont>
      <p:font typeface="Bebas Neue Bold" panose="020B0606020202050201" pitchFamily="34" charset="77"/>
      <p:regular r:id="rId38"/>
      <p:bold r:id="rId39"/>
    </p:embeddedFont>
    <p:embeddedFont>
      <p:font typeface="Montserrat" pitchFamily="2" charset="77"/>
      <p:regular r:id="rId40"/>
      <p:bold r:id="rId41"/>
      <p:italic r:id="rId42"/>
      <p:boldItalic r:id="rId43"/>
    </p:embeddedFont>
    <p:embeddedFont>
      <p:font typeface="Montserrat Bold" pitchFamily="2" charset="77"/>
      <p:regular r:id="rId44"/>
      <p:bold r:id="rId45"/>
    </p:embeddedFont>
    <p:embeddedFont>
      <p:font typeface="Montserrat Medium" panose="020F0502020204030204" pitchFamily="34" charset="0"/>
      <p:regular r:id="rId46"/>
      <p:italic r:id="rId47"/>
    </p:embeddedFont>
    <p:embeddedFont>
      <p:font typeface="Montserrat Ultra-Bold" pitchFamily="2" charset="77"/>
      <p:regular r:id="rId48"/>
      <p:bold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C084A0-B66E-4BD8-A447-A170752B9C37}" v="31" dt="2024-11-01T11:36:04.5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48" autoAdjust="0"/>
  </p:normalViewPr>
  <p:slideViewPr>
    <p:cSldViewPr>
      <p:cViewPr varScale="1">
        <p:scale>
          <a:sx n="75" d="100"/>
          <a:sy n="75" d="100"/>
        </p:scale>
        <p:origin x="816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7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6.xml"/><Relationship Id="rId41" Type="http://schemas.openxmlformats.org/officeDocument/2006/relationships/font" Target="fonts/font4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codes.ohio.gov/ohio-revised-code/section-307.6410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9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mailto:nmarks@huroncohealth.com" TargetMode="External"/><Relationship Id="rId3" Type="http://schemas.openxmlformats.org/officeDocument/2006/relationships/image" Target="../media/image3.png"/><Relationship Id="rId7" Type="http://schemas.openxmlformats.org/officeDocument/2006/relationships/hyperlink" Target="mailto:thollinger@huroncohealth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amandam@zmchd.org" TargetMode="External"/><Relationship Id="rId5" Type="http://schemas.openxmlformats.org/officeDocument/2006/relationships/hyperlink" Target="mailto:ksommers@hancockph.com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jf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9076854"/>
            <a:ext cx="13191464" cy="1245783"/>
            <a:chOff x="0" y="0"/>
            <a:chExt cx="3474295" cy="3281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74295" cy="328107"/>
            </a:xfrm>
            <a:custGeom>
              <a:avLst/>
              <a:gdLst/>
              <a:ahLst/>
              <a:cxnLst/>
              <a:rect l="l" t="t" r="r" b="b"/>
              <a:pathLst>
                <a:path w="3474295" h="328107">
                  <a:moveTo>
                    <a:pt x="0" y="0"/>
                  </a:moveTo>
                  <a:lnTo>
                    <a:pt x="3474295" y="0"/>
                  </a:lnTo>
                  <a:lnTo>
                    <a:pt x="3474295" y="328107"/>
                  </a:lnTo>
                  <a:lnTo>
                    <a:pt x="0" y="328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474295" cy="366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880021" y="-630447"/>
            <a:ext cx="9407979" cy="11965633"/>
          </a:xfrm>
          <a:custGeom>
            <a:avLst/>
            <a:gdLst/>
            <a:ahLst/>
            <a:cxnLst/>
            <a:rect l="l" t="t" r="r" b="b"/>
            <a:pathLst>
              <a:path w="9407979" h="11965633">
                <a:moveTo>
                  <a:pt x="0" y="0"/>
                </a:moveTo>
                <a:lnTo>
                  <a:pt x="9407979" y="0"/>
                </a:lnTo>
                <a:lnTo>
                  <a:pt x="9407979" y="11965633"/>
                </a:lnTo>
                <a:lnTo>
                  <a:pt x="0" y="119656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-1120174" y="6682833"/>
            <a:ext cx="7996836" cy="85534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9" name="Freeform 9"/>
          <p:cNvSpPr/>
          <p:nvPr/>
        </p:nvSpPr>
        <p:spPr>
          <a:xfrm>
            <a:off x="3181862" y="9076854"/>
            <a:ext cx="3279901" cy="1131566"/>
          </a:xfrm>
          <a:custGeom>
            <a:avLst/>
            <a:gdLst/>
            <a:ahLst/>
            <a:cxnLst/>
            <a:rect l="l" t="t" r="r" b="b"/>
            <a:pathLst>
              <a:path w="3279901" h="1131566">
                <a:moveTo>
                  <a:pt x="0" y="0"/>
                </a:moveTo>
                <a:lnTo>
                  <a:pt x="3279900" y="0"/>
                </a:lnTo>
                <a:lnTo>
                  <a:pt x="3279900" y="1131566"/>
                </a:lnTo>
                <a:lnTo>
                  <a:pt x="0" y="11315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821071" y="9258300"/>
            <a:ext cx="1883880" cy="785694"/>
          </a:xfrm>
          <a:custGeom>
            <a:avLst/>
            <a:gdLst/>
            <a:ahLst/>
            <a:cxnLst/>
            <a:rect l="l" t="t" r="r" b="b"/>
            <a:pathLst>
              <a:path w="1883880" h="785694">
                <a:moveTo>
                  <a:pt x="0" y="0"/>
                </a:moveTo>
                <a:lnTo>
                  <a:pt x="1883879" y="0"/>
                </a:lnTo>
                <a:lnTo>
                  <a:pt x="1883879" y="785694"/>
                </a:lnTo>
                <a:lnTo>
                  <a:pt x="0" y="7856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6876662" y="9355497"/>
            <a:ext cx="2947286" cy="692612"/>
          </a:xfrm>
          <a:custGeom>
            <a:avLst/>
            <a:gdLst/>
            <a:ahLst/>
            <a:cxnLst/>
            <a:rect l="l" t="t" r="r" b="b"/>
            <a:pathLst>
              <a:path w="2947286" h="692612">
                <a:moveTo>
                  <a:pt x="0" y="0"/>
                </a:moveTo>
                <a:lnTo>
                  <a:pt x="2947285" y="0"/>
                </a:lnTo>
                <a:lnTo>
                  <a:pt x="2947285" y="692612"/>
                </a:lnTo>
                <a:lnTo>
                  <a:pt x="0" y="6926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518225" y="755342"/>
            <a:ext cx="10728350" cy="48345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766"/>
              </a:lnSpc>
            </a:pPr>
            <a:r>
              <a:rPr lang="en-US" sz="9600" dirty="0"/>
              <a:t>Best Practices for Combined SFR/OFR Committees</a:t>
            </a:r>
            <a:endParaRPr lang="en-US" sz="10213" dirty="0">
              <a:solidFill>
                <a:srgbClr val="FFFFFF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0918640" y="2918225"/>
            <a:ext cx="6993848" cy="7005505"/>
            <a:chOff x="0" y="0"/>
            <a:chExt cx="9325131" cy="934067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325131" cy="9340673"/>
            </a:xfrm>
            <a:custGeom>
              <a:avLst/>
              <a:gdLst/>
              <a:ahLst/>
              <a:cxnLst/>
              <a:rect l="l" t="t" r="r" b="b"/>
              <a:pathLst>
                <a:path w="9325131" h="9340673">
                  <a:moveTo>
                    <a:pt x="0" y="0"/>
                  </a:moveTo>
                  <a:lnTo>
                    <a:pt x="9325131" y="0"/>
                  </a:lnTo>
                  <a:lnTo>
                    <a:pt x="9325131" y="9340673"/>
                  </a:lnTo>
                  <a:lnTo>
                    <a:pt x="0" y="9340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0838" y="2813545"/>
              <a:ext cx="9043455" cy="1921734"/>
            </a:xfrm>
            <a:custGeom>
              <a:avLst/>
              <a:gdLst/>
              <a:ahLst/>
              <a:cxnLst/>
              <a:rect l="l" t="t" r="r" b="b"/>
              <a:pathLst>
                <a:path w="9043455" h="1921734">
                  <a:moveTo>
                    <a:pt x="0" y="0"/>
                  </a:moveTo>
                  <a:lnTo>
                    <a:pt x="9043455" y="0"/>
                  </a:lnTo>
                  <a:lnTo>
                    <a:pt x="9043455" y="1921734"/>
                  </a:lnTo>
                  <a:lnTo>
                    <a:pt x="0" y="1921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50629" y="4893739"/>
              <a:ext cx="8623874" cy="33627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51"/>
                </a:lnSpc>
              </a:pPr>
              <a:r>
                <a:rPr lang="en-US" sz="5849" spc="17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806067" y="613992"/>
              <a:ext cx="5712994" cy="6617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2"/>
                </a:lnSpc>
              </a:pPr>
              <a:r>
                <a:rPr lang="en-US" sz="3195" dirty="0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947548" y="2208129"/>
              <a:ext cx="5407988" cy="664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6"/>
                </a:lnSpc>
              </a:pPr>
              <a:r>
                <a:rPr lang="en-US" sz="3199" dirty="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868658" y="5906061"/>
            <a:ext cx="8808742" cy="30314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4"/>
              </a:lnSpc>
              <a:spcBef>
                <a:spcPct val="0"/>
              </a:spcBef>
            </a:pPr>
            <a:r>
              <a:rPr lang="en-US" sz="4400" dirty="0"/>
              <a:t>Presented by: Hancock Public Health, Huron County Public Health, and Zanesville-Muskingum County Health Department  </a:t>
            </a:r>
          </a:p>
          <a:p>
            <a:pPr algn="l">
              <a:lnSpc>
                <a:spcPts val="4754"/>
              </a:lnSpc>
              <a:spcBef>
                <a:spcPct val="0"/>
              </a:spcBef>
            </a:pPr>
            <a:endParaRPr lang="en-US" sz="3396" spc="118" dirty="0">
              <a:solidFill>
                <a:srgbClr val="F9F9F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461657" y="2736267"/>
            <a:ext cx="4017908" cy="4814466"/>
            <a:chOff x="0" y="0"/>
            <a:chExt cx="3632200" cy="4352290"/>
          </a:xfrm>
        </p:grpSpPr>
        <p:sp>
          <p:nvSpPr>
            <p:cNvPr id="9" name="Freeform 9"/>
            <p:cNvSpPr/>
            <p:nvPr/>
          </p:nvSpPr>
          <p:spPr>
            <a:xfrm>
              <a:off x="15240" y="15240"/>
              <a:ext cx="3600450" cy="4320540"/>
            </a:xfrm>
            <a:custGeom>
              <a:avLst/>
              <a:gdLst/>
              <a:ahLst/>
              <a:cxnLst/>
              <a:rect l="l" t="t" r="r" b="b"/>
              <a:pathLst>
                <a:path w="3600450" h="4320540">
                  <a:moveTo>
                    <a:pt x="0" y="0"/>
                  </a:moveTo>
                  <a:lnTo>
                    <a:pt x="3600450" y="0"/>
                  </a:lnTo>
                  <a:lnTo>
                    <a:pt x="3600450" y="4320540"/>
                  </a:lnTo>
                  <a:lnTo>
                    <a:pt x="0" y="43205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632200" cy="4352290"/>
            </a:xfrm>
            <a:custGeom>
              <a:avLst/>
              <a:gdLst/>
              <a:ahLst/>
              <a:cxnLst/>
              <a:rect l="l" t="t" r="r" b="b"/>
              <a:pathLst>
                <a:path w="3632200" h="4352290">
                  <a:moveTo>
                    <a:pt x="3632200" y="4352290"/>
                  </a:moveTo>
                  <a:lnTo>
                    <a:pt x="0" y="4352290"/>
                  </a:lnTo>
                  <a:lnTo>
                    <a:pt x="0" y="0"/>
                  </a:lnTo>
                  <a:lnTo>
                    <a:pt x="3632200" y="0"/>
                  </a:lnTo>
                  <a:lnTo>
                    <a:pt x="3632200" y="4352290"/>
                  </a:lnTo>
                  <a:close/>
                  <a:moveTo>
                    <a:pt x="31750" y="4320540"/>
                  </a:moveTo>
                  <a:lnTo>
                    <a:pt x="3600450" y="4320540"/>
                  </a:lnTo>
                  <a:lnTo>
                    <a:pt x="3600450" y="31750"/>
                  </a:lnTo>
                  <a:lnTo>
                    <a:pt x="31750" y="31750"/>
                  </a:lnTo>
                  <a:lnTo>
                    <a:pt x="31750" y="4320540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933450"/>
            <a:ext cx="11849100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60" dirty="0">
                <a:latin typeface="Montserrat Bold" panose="00000800000000000000" charset="0"/>
              </a:rPr>
              <a:t>Hancock county SOFR</a:t>
            </a:r>
            <a:endParaRPr lang="en-US" sz="5060" dirty="0">
              <a:solidFill>
                <a:srgbClr val="000000"/>
              </a:solidFill>
              <a:latin typeface="Montserrat Bold" panose="00000800000000000000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56584" y="2019939"/>
            <a:ext cx="11527638" cy="3675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Meetings are held quarterly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In 2021 20 deaths by suicide were reviewed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IN 2021 20 overdose deaths were reviewed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IN 2022 28 deaths by suicide were reviewed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In 2022 20 overdose deaths were reviewed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Still waiting on 2023 death certificates for final numbers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1CB18183-E002-8751-429D-A3A36AD37E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46477" y="3390899"/>
            <a:ext cx="3472874" cy="363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63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pic>
        <p:nvPicPr>
          <p:cNvPr id="8" name="Picture 10" descr="Huron County">
            <a:extLst>
              <a:ext uri="{FF2B5EF4-FFF2-40B4-BE49-F238E27FC236}">
                <a16:creationId xmlns:a16="http://schemas.microsoft.com/office/drawing/2014/main" id="{DB97A652-CEFC-6985-C420-7450880D5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267566"/>
            <a:ext cx="7736450" cy="841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logo of a public health service&#10;&#10;Description automatically generated">
            <a:extLst>
              <a:ext uri="{FF2B5EF4-FFF2-40B4-BE49-F238E27FC236}">
                <a16:creationId xmlns:a16="http://schemas.microsoft.com/office/drawing/2014/main" id="{23705931-95F3-B5B9-0ABD-AE59733FE6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48814"/>
            <a:ext cx="5147725" cy="529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88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map of ohio state with a red square&#10;&#10;Description automatically generated">
            <a:extLst>
              <a:ext uri="{FF2B5EF4-FFF2-40B4-BE49-F238E27FC236}">
                <a16:creationId xmlns:a16="http://schemas.microsoft.com/office/drawing/2014/main" id="{8C1F544C-8093-08AA-F4AD-81CC4041C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38605"/>
            <a:ext cx="6831854" cy="6565906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933450"/>
            <a:ext cx="6591300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83"/>
              </a:lnSpc>
            </a:pPr>
            <a:r>
              <a:rPr lang="en-US" sz="5059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Hancock County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012646" y="2400300"/>
            <a:ext cx="7810995" cy="1799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43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700" dirty="0">
                <a:latin typeface="Montserrat" panose="00000500000000000000" pitchFamily="2" charset="0"/>
              </a:rPr>
              <a:t>Rural county located in northwest Ohio</a:t>
            </a:r>
          </a:p>
          <a:p>
            <a:pPr marL="1143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700" dirty="0">
                <a:latin typeface="Montserrat" panose="00000500000000000000" pitchFamily="2" charset="0"/>
              </a:rPr>
              <a:t>Population of Hancock County is 55,457</a:t>
            </a:r>
          </a:p>
          <a:p>
            <a:pPr marL="1143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700" dirty="0">
                <a:latin typeface="Montserrat" panose="00000500000000000000" pitchFamily="2" charset="0"/>
              </a:rPr>
              <a:t>Largest city is Findlay, population 40,313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178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461657" y="2736267"/>
            <a:ext cx="4017908" cy="4814466"/>
            <a:chOff x="0" y="0"/>
            <a:chExt cx="3632200" cy="4352290"/>
          </a:xfrm>
        </p:grpSpPr>
        <p:sp>
          <p:nvSpPr>
            <p:cNvPr id="9" name="Freeform 9"/>
            <p:cNvSpPr/>
            <p:nvPr/>
          </p:nvSpPr>
          <p:spPr>
            <a:xfrm>
              <a:off x="15240" y="15240"/>
              <a:ext cx="3600450" cy="4320540"/>
            </a:xfrm>
            <a:custGeom>
              <a:avLst/>
              <a:gdLst/>
              <a:ahLst/>
              <a:cxnLst/>
              <a:rect l="l" t="t" r="r" b="b"/>
              <a:pathLst>
                <a:path w="3600450" h="4320540">
                  <a:moveTo>
                    <a:pt x="0" y="0"/>
                  </a:moveTo>
                  <a:lnTo>
                    <a:pt x="3600450" y="0"/>
                  </a:lnTo>
                  <a:lnTo>
                    <a:pt x="3600450" y="4320540"/>
                  </a:lnTo>
                  <a:lnTo>
                    <a:pt x="0" y="43205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632200" cy="4352290"/>
            </a:xfrm>
            <a:custGeom>
              <a:avLst/>
              <a:gdLst/>
              <a:ahLst/>
              <a:cxnLst/>
              <a:rect l="l" t="t" r="r" b="b"/>
              <a:pathLst>
                <a:path w="3632200" h="4352290">
                  <a:moveTo>
                    <a:pt x="3632200" y="4352290"/>
                  </a:moveTo>
                  <a:lnTo>
                    <a:pt x="0" y="4352290"/>
                  </a:lnTo>
                  <a:lnTo>
                    <a:pt x="0" y="0"/>
                  </a:lnTo>
                  <a:lnTo>
                    <a:pt x="3632200" y="0"/>
                  </a:lnTo>
                  <a:lnTo>
                    <a:pt x="3632200" y="4352290"/>
                  </a:lnTo>
                  <a:close/>
                  <a:moveTo>
                    <a:pt x="31750" y="4320540"/>
                  </a:moveTo>
                  <a:lnTo>
                    <a:pt x="3600450" y="4320540"/>
                  </a:lnTo>
                  <a:lnTo>
                    <a:pt x="3600450" y="31750"/>
                  </a:lnTo>
                  <a:lnTo>
                    <a:pt x="31750" y="31750"/>
                  </a:lnTo>
                  <a:lnTo>
                    <a:pt x="31750" y="4320540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933450"/>
            <a:ext cx="16116300" cy="17623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60" dirty="0">
                <a:latin typeface="Montserrat Bold" panose="00000800000000000000" charset="0"/>
              </a:rPr>
              <a:t>Huron County Drug Overdose &amp; Suicide </a:t>
            </a:r>
          </a:p>
          <a:p>
            <a:pPr>
              <a:lnSpc>
                <a:spcPts val="7083"/>
              </a:lnSpc>
            </a:pPr>
            <a:r>
              <a:rPr lang="en-US" sz="5060" dirty="0">
                <a:latin typeface="Montserrat Bold" panose="00000800000000000000" charset="0"/>
              </a:rPr>
              <a:t>Fatality Review Committee</a:t>
            </a:r>
            <a:endParaRPr lang="en-US" sz="5060" dirty="0">
              <a:solidFill>
                <a:srgbClr val="000000"/>
              </a:solidFill>
              <a:latin typeface="Montserrat Bold" panose="00000800000000000000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0" y="2928206"/>
            <a:ext cx="11527638" cy="366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Hybrid committee – combined SFR/OFR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Facilitated by Huron County Public Health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First meeting was held on July 27, 2022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Currently unfunded, but will receive $10,000.00 in SFY25 through the Ohio Department of Health’s Youth Suicide Prevention Grant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pic>
        <p:nvPicPr>
          <p:cNvPr id="20" name="Picture 19" descr="A logo of a public health service&#10;&#10;Description automatically generated">
            <a:extLst>
              <a:ext uri="{FF2B5EF4-FFF2-40B4-BE49-F238E27FC236}">
                <a16:creationId xmlns:a16="http://schemas.microsoft.com/office/drawing/2014/main" id="{ADEC4608-AE1F-67FB-FA7E-1C06213B34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182" y="3716249"/>
            <a:ext cx="311145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49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933450"/>
            <a:ext cx="16116300" cy="851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60" dirty="0">
                <a:latin typeface="Montserrat Bold" panose="00000800000000000000" charset="0"/>
              </a:rPr>
              <a:t>Huron County SOFR Committee Makeup</a:t>
            </a:r>
            <a:endParaRPr lang="en-US" sz="5060" dirty="0">
              <a:solidFill>
                <a:srgbClr val="000000"/>
              </a:solidFill>
              <a:latin typeface="Montserrat Bold" panose="00000800000000000000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75805" y="1941141"/>
            <a:ext cx="6667995" cy="6162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Huron County Public Health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Huron County Board of Mental Health and Addiction Services*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Huron County Coroner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Law Enforcement: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Huron County Sheriff’s Office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City of Norwalk Police Department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First Responders: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Willard Fire &amp; Rescue 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FC64D11-378A-24CB-2FCB-4449FDEB55A1}"/>
              </a:ext>
            </a:extLst>
          </p:cNvPr>
          <p:cNvSpPr txBox="1"/>
          <p:nvPr/>
        </p:nvSpPr>
        <p:spPr>
          <a:xfrm>
            <a:off x="7795146" y="1957527"/>
            <a:ext cx="10035654" cy="6877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Mental Health/Substance Use Treatment Agencies: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Family Life Counseling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Firelands Counseling &amp; Recovery Services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Oriana House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Veteran-Serving Organizations: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VA Northeast Ohio Healthcare System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Huron County Veteran Service Office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Huron County Prosecutor’s Office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Evans Funeral Home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Mercy Health – Willard Hospital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Huron County Department of Job &amp; Family Services</a:t>
            </a:r>
          </a:p>
        </p:txBody>
      </p:sp>
    </p:spTree>
    <p:extLst>
      <p:ext uri="{BB962C8B-B14F-4D97-AF65-F5344CB8AC3E}">
        <p14:creationId xmlns:p14="http://schemas.microsoft.com/office/powerpoint/2010/main" val="4072618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933450"/>
            <a:ext cx="16802100" cy="17623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60" dirty="0">
                <a:latin typeface="Montserrat Bold" panose="00000800000000000000" charset="0"/>
              </a:rPr>
              <a:t>Huron County Drug Overdose &amp; Suicide </a:t>
            </a:r>
          </a:p>
          <a:p>
            <a:pPr>
              <a:lnSpc>
                <a:spcPts val="7083"/>
              </a:lnSpc>
            </a:pPr>
            <a:r>
              <a:rPr lang="en-US" sz="5060" dirty="0">
                <a:latin typeface="Montserrat Bold" panose="00000800000000000000" charset="0"/>
              </a:rPr>
              <a:t>Fatality Review Committee</a:t>
            </a:r>
            <a:endParaRPr lang="en-US" sz="5060" dirty="0">
              <a:solidFill>
                <a:srgbClr val="000000"/>
              </a:solidFill>
              <a:latin typeface="Montserrat Bold" panose="00000800000000000000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52678" y="2848205"/>
            <a:ext cx="14827516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b="1" dirty="0">
                <a:latin typeface="Montserrat" panose="00000500000000000000" pitchFamily="2" charset="0"/>
              </a:rPr>
              <a:t>Quarterly</a:t>
            </a:r>
            <a:r>
              <a:rPr lang="en-US" sz="2700" dirty="0">
                <a:latin typeface="Montserrat" panose="00000500000000000000" pitchFamily="2" charset="0"/>
              </a:rPr>
              <a:t> meeting cadence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Review suicide and overdose-related deaths that occurred two quarters prior (example: April, May and June cases are reviewed in October)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Having this build-in delay allows members time to investigate deaths and collect needed information </a:t>
            </a:r>
          </a:p>
          <a:p>
            <a:pPr lvl="2"/>
            <a:endParaRPr lang="en-US" sz="2700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u="sng" dirty="0">
                <a:latin typeface="Montserrat" panose="00000500000000000000" pitchFamily="2" charset="0"/>
              </a:rPr>
              <a:t>All</a:t>
            </a:r>
            <a:r>
              <a:rPr lang="en-US" sz="2700" dirty="0">
                <a:latin typeface="Montserrat" panose="00000500000000000000" pitchFamily="2" charset="0"/>
              </a:rPr>
              <a:t> Huron County resident suicide/overdose deaths that occur in Huron County are reviewed by the Committee (excluding cases with ongoing investigations, these could be reviewed later)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700" b="1" dirty="0">
                <a:latin typeface="Montserrat" panose="00000500000000000000" pitchFamily="2" charset="0"/>
              </a:rPr>
              <a:t>2022</a:t>
            </a:r>
            <a:r>
              <a:rPr lang="en-US" sz="2700" dirty="0">
                <a:latin typeface="Montserrat" panose="00000500000000000000" pitchFamily="2" charset="0"/>
              </a:rPr>
              <a:t> – 9 cases reviewed (two meetings – July &amp; October)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700" b="1" dirty="0">
                <a:latin typeface="Montserrat" panose="00000500000000000000" pitchFamily="2" charset="0"/>
              </a:rPr>
              <a:t>2023</a:t>
            </a:r>
            <a:r>
              <a:rPr lang="en-US" sz="2700" dirty="0">
                <a:latin typeface="Montserrat" panose="00000500000000000000" pitchFamily="2" charset="0"/>
              </a:rPr>
              <a:t> – 23 cases reviewed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700" b="1" dirty="0">
                <a:latin typeface="Montserrat" panose="00000500000000000000" pitchFamily="2" charset="0"/>
              </a:rPr>
              <a:t>2024</a:t>
            </a:r>
            <a:r>
              <a:rPr lang="en-US" sz="2700" dirty="0">
                <a:latin typeface="Montserrat" panose="00000500000000000000" pitchFamily="2" charset="0"/>
              </a:rPr>
              <a:t> – 15 cases reviewed (count includes January, April, July meetings)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7418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305220" y="1257300"/>
            <a:ext cx="8753180" cy="3574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83"/>
              </a:lnSpc>
            </a:pPr>
            <a:r>
              <a:rPr lang="en-US" sz="5060" dirty="0">
                <a:latin typeface="Montserrat Bold" panose="00000800000000000000" charset="0"/>
              </a:rPr>
              <a:t>Zanesville-Muskingum County Health Department</a:t>
            </a:r>
            <a:br>
              <a:rPr lang="en-US" sz="5060" dirty="0">
                <a:latin typeface="Montserrat Bold" panose="00000800000000000000" charset="0"/>
              </a:rPr>
            </a:br>
            <a:r>
              <a:rPr lang="en-US" sz="5060" dirty="0">
                <a:latin typeface="Montserrat Bold" panose="00000800000000000000" charset="0"/>
              </a:rPr>
              <a:t>(ZMCHD) </a:t>
            </a:r>
            <a:endParaRPr lang="en-US" sz="5060" dirty="0">
              <a:solidFill>
                <a:srgbClr val="000000"/>
              </a:solidFill>
              <a:latin typeface="Montserrat Bold" panose="00000800000000000000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974A770-AD25-BAA0-D716-5D79AC265C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27166" y="419100"/>
            <a:ext cx="7060734" cy="7696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856729-462B-41B3-823E-8CE349BD83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1905" y="4926378"/>
            <a:ext cx="4719810" cy="340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23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933450"/>
            <a:ext cx="8801100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59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Muskingum County, Ohio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75805" y="1941141"/>
            <a:ext cx="8953995" cy="6232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Rural, Appalachian County located in Southeastern Ohio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(&lt;1%</a:t>
            </a:r>
            <a:r>
              <a:rPr lang="en-US" sz="2700" dirty="0">
                <a:latin typeface="Montserrat" panose="00000500000000000000" pitchFamily="2" charset="0"/>
                <a:ea typeface="+mn-lt"/>
                <a:cs typeface="+mn-lt"/>
              </a:rPr>
              <a:t> of the county's 665 square miles consists of urban areas)</a:t>
            </a:r>
            <a:endParaRPr lang="en-US" sz="2700" dirty="0">
              <a:latin typeface="Montserrat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Population: 86,305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Largest City: Zanesville, (pop. 24,651)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Major Industries: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Educational Services, Health Care, and Social Assistance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Retail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Manufacturing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Known for: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The Y-Bridge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Tom's Ice Cream Bowl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Excellent Deer Hunting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890A38FC-AAA1-587E-C12A-C505E5284B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90618" y="671970"/>
            <a:ext cx="7441611" cy="768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3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699" y="933450"/>
            <a:ext cx="11925301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60" dirty="0">
                <a:latin typeface="Montserrat Bold" panose="00000800000000000000" charset="0"/>
              </a:rPr>
              <a:t>ZMCHD SOFR Committee History</a:t>
            </a:r>
            <a:endParaRPr lang="en-US" sz="5060" dirty="0">
              <a:solidFill>
                <a:srgbClr val="000000"/>
              </a:solidFill>
              <a:latin typeface="Montserrat Bold" panose="00000800000000000000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699" y="2061745"/>
            <a:ext cx="7638613" cy="366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Hybrid committee – combined OFR/SFR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Facilitated by Zanesville-Muskingum County Health Department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First meeting was held in 2018; hybrid since its beginning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Currently unfunded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E4F2F010-C9DD-D64A-4D4A-49D1A0FE1E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42850" y="2293374"/>
            <a:ext cx="8096560" cy="551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11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933450"/>
            <a:ext cx="11849100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60" dirty="0">
                <a:latin typeface="Montserrat Bold" panose="00000800000000000000" charset="0"/>
              </a:rPr>
              <a:t>ZMCHD SOFR Committee Makeup</a:t>
            </a:r>
            <a:endParaRPr lang="en-US" sz="5060" dirty="0">
              <a:solidFill>
                <a:srgbClr val="000000"/>
              </a:solidFill>
              <a:latin typeface="Montserrat Bold" panose="00000800000000000000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56584" y="2019939"/>
            <a:ext cx="7382616" cy="5057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ZMCHD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Harm Reduction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Social Work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Family Advocate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Director of Nursing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Medical Director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Epidemiologist/SOFR Data Person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SOFR Facilitator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Muskingum County Coroner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Muskingum County EMA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Muskingum County Prosecutor’s Office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E40F47E-7670-C30D-D4AA-09CF5C0D92AE}"/>
              </a:ext>
            </a:extLst>
          </p:cNvPr>
          <p:cNvSpPr txBox="1"/>
          <p:nvPr/>
        </p:nvSpPr>
        <p:spPr>
          <a:xfrm>
            <a:off x="8991600" y="2006362"/>
            <a:ext cx="7543800" cy="503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  <a:cs typeface="Arial"/>
              </a:rPr>
              <a:t>Muskingum Area Board of Mental Health &amp; Recovery Services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  <a:cs typeface="Arial"/>
              </a:rPr>
              <a:t>Multiple Behavioral Health and Treatment Center partners</a:t>
            </a:r>
            <a:endParaRPr lang="en-US" sz="2700" dirty="0">
              <a:latin typeface="Montserrat" panose="00000500000000000000" pitchFamily="2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  <a:cs typeface="Arial"/>
              </a:rPr>
              <a:t>Muskingum County Sheriff’s Office</a:t>
            </a:r>
            <a:endParaRPr lang="en-US" sz="2700" dirty="0">
              <a:latin typeface="Montserrat" panose="00000500000000000000" pitchFamily="2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  <a:cs typeface="Arial"/>
              </a:rPr>
              <a:t>Zanesville Police Department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  <a:cs typeface="Arial"/>
              </a:rPr>
              <a:t>Genesis HealthCare System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  <a:cs typeface="Arial"/>
              </a:rPr>
              <a:t>Genesis Community Ambulance Service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  <a:cs typeface="Arial"/>
              </a:rPr>
              <a:t>Muskingum County Adult and Child Protective Services</a:t>
            </a:r>
          </a:p>
        </p:txBody>
      </p:sp>
    </p:spTree>
    <p:extLst>
      <p:ext uri="{BB962C8B-B14F-4D97-AF65-F5344CB8AC3E}">
        <p14:creationId xmlns:p14="http://schemas.microsoft.com/office/powerpoint/2010/main" val="748215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461657" y="2736267"/>
            <a:ext cx="4017908" cy="4814466"/>
            <a:chOff x="0" y="0"/>
            <a:chExt cx="3632200" cy="4352290"/>
          </a:xfrm>
        </p:grpSpPr>
        <p:sp>
          <p:nvSpPr>
            <p:cNvPr id="9" name="Freeform 9"/>
            <p:cNvSpPr/>
            <p:nvPr/>
          </p:nvSpPr>
          <p:spPr>
            <a:xfrm>
              <a:off x="15240" y="15240"/>
              <a:ext cx="3600450" cy="4320540"/>
            </a:xfrm>
            <a:custGeom>
              <a:avLst/>
              <a:gdLst/>
              <a:ahLst/>
              <a:cxnLst/>
              <a:rect l="l" t="t" r="r" b="b"/>
              <a:pathLst>
                <a:path w="3600450" h="4320540">
                  <a:moveTo>
                    <a:pt x="0" y="0"/>
                  </a:moveTo>
                  <a:lnTo>
                    <a:pt x="3600450" y="0"/>
                  </a:lnTo>
                  <a:lnTo>
                    <a:pt x="3600450" y="4320540"/>
                  </a:lnTo>
                  <a:lnTo>
                    <a:pt x="0" y="43205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632200" cy="4352290"/>
            </a:xfrm>
            <a:custGeom>
              <a:avLst/>
              <a:gdLst/>
              <a:ahLst/>
              <a:cxnLst/>
              <a:rect l="l" t="t" r="r" b="b"/>
              <a:pathLst>
                <a:path w="3632200" h="4352290">
                  <a:moveTo>
                    <a:pt x="3632200" y="4352290"/>
                  </a:moveTo>
                  <a:lnTo>
                    <a:pt x="0" y="4352290"/>
                  </a:lnTo>
                  <a:lnTo>
                    <a:pt x="0" y="0"/>
                  </a:lnTo>
                  <a:lnTo>
                    <a:pt x="3632200" y="0"/>
                  </a:lnTo>
                  <a:lnTo>
                    <a:pt x="3632200" y="4352290"/>
                  </a:lnTo>
                  <a:close/>
                  <a:moveTo>
                    <a:pt x="31750" y="4320540"/>
                  </a:moveTo>
                  <a:lnTo>
                    <a:pt x="3600450" y="4320540"/>
                  </a:lnTo>
                  <a:lnTo>
                    <a:pt x="3600450" y="31750"/>
                  </a:lnTo>
                  <a:lnTo>
                    <a:pt x="31750" y="31750"/>
                  </a:lnTo>
                  <a:lnTo>
                    <a:pt x="31750" y="4320540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933450"/>
            <a:ext cx="12611100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60" dirty="0">
                <a:latin typeface="Montserrat Bold" panose="00000800000000000000" charset="0"/>
              </a:rPr>
              <a:t>Session objectives:</a:t>
            </a:r>
            <a:endParaRPr lang="en-US" sz="5060" dirty="0">
              <a:solidFill>
                <a:srgbClr val="000000"/>
              </a:solidFill>
              <a:latin typeface="Montserrat Bold" panose="00000800000000000000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3737" y="2100513"/>
            <a:ext cx="11527638" cy="4182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Learn about some of the Ohio Revised Code concerning SFRs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Compare and contrast LHDs presenting in this session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Discuss benefits of hybrid SFR-OFR committees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Discuss cons of hybrid SFR-OFR committees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Discuss recommendations and best practices regarding hybrid SFR-OFR committees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461657" y="2736267"/>
            <a:ext cx="4017908" cy="4814466"/>
            <a:chOff x="0" y="0"/>
            <a:chExt cx="3632200" cy="4352290"/>
          </a:xfrm>
        </p:grpSpPr>
        <p:sp>
          <p:nvSpPr>
            <p:cNvPr id="9" name="Freeform 9"/>
            <p:cNvSpPr/>
            <p:nvPr/>
          </p:nvSpPr>
          <p:spPr>
            <a:xfrm>
              <a:off x="15240" y="15240"/>
              <a:ext cx="3600450" cy="4320540"/>
            </a:xfrm>
            <a:custGeom>
              <a:avLst/>
              <a:gdLst/>
              <a:ahLst/>
              <a:cxnLst/>
              <a:rect l="l" t="t" r="r" b="b"/>
              <a:pathLst>
                <a:path w="3600450" h="4320540">
                  <a:moveTo>
                    <a:pt x="0" y="0"/>
                  </a:moveTo>
                  <a:lnTo>
                    <a:pt x="3600450" y="0"/>
                  </a:lnTo>
                  <a:lnTo>
                    <a:pt x="3600450" y="4320540"/>
                  </a:lnTo>
                  <a:lnTo>
                    <a:pt x="0" y="43205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632200" cy="4352290"/>
            </a:xfrm>
            <a:custGeom>
              <a:avLst/>
              <a:gdLst/>
              <a:ahLst/>
              <a:cxnLst/>
              <a:rect l="l" t="t" r="r" b="b"/>
              <a:pathLst>
                <a:path w="3632200" h="4352290">
                  <a:moveTo>
                    <a:pt x="3632200" y="4352290"/>
                  </a:moveTo>
                  <a:lnTo>
                    <a:pt x="0" y="4352290"/>
                  </a:lnTo>
                  <a:lnTo>
                    <a:pt x="0" y="0"/>
                  </a:lnTo>
                  <a:lnTo>
                    <a:pt x="3632200" y="0"/>
                  </a:lnTo>
                  <a:lnTo>
                    <a:pt x="3632200" y="4352290"/>
                  </a:lnTo>
                  <a:close/>
                  <a:moveTo>
                    <a:pt x="31750" y="4320540"/>
                  </a:moveTo>
                  <a:lnTo>
                    <a:pt x="3600450" y="4320540"/>
                  </a:lnTo>
                  <a:lnTo>
                    <a:pt x="3600450" y="31750"/>
                  </a:lnTo>
                  <a:lnTo>
                    <a:pt x="31750" y="31750"/>
                  </a:lnTo>
                  <a:lnTo>
                    <a:pt x="31750" y="4320540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699" y="933450"/>
            <a:ext cx="12449815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59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ZMCHD SOFR Meeting Schedule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01499" y="2105489"/>
            <a:ext cx="11527638" cy="4985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1" dirty="0">
                <a:latin typeface="Montserrat" panose="00000500000000000000" pitchFamily="2" charset="0"/>
              </a:rPr>
              <a:t>Quarterly</a:t>
            </a:r>
            <a:r>
              <a:rPr lang="en-US" sz="2700" dirty="0">
                <a:latin typeface="Montserrat" panose="00000500000000000000" pitchFamily="2" charset="0"/>
              </a:rPr>
              <a:t> meetings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Historically, were reviewing aggregate data only (including combined suicide and overdose deaths occurring in Muskingum County)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Starting Q2, 2023, began separating Overdose and Suicide data (but still aggregate)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Starting Q3, 2024, first overdose case review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Planning to perform 1 case review per quarter, ~ 6-month lag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Q2 = suicide case review (from the prior year)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Q1, Q3, Q4 = overdose case review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Will continue to present aggregate data to see trends and choose themes for case reviews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AE1EA3AE-99C6-2D36-9B44-7CBCB1AB1DA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9476" r="7635"/>
          <a:stretch/>
        </p:blipFill>
        <p:spPr>
          <a:xfrm>
            <a:off x="13562841" y="3506258"/>
            <a:ext cx="3810759" cy="331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34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699" y="933450"/>
            <a:ext cx="11925301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60" dirty="0">
                <a:latin typeface="Montserrat Bold" panose="00000800000000000000" charset="0"/>
              </a:rPr>
              <a:t>ZMCHD SOFR Meeting Timeline</a:t>
            </a:r>
            <a:endParaRPr lang="en-US" sz="5060" dirty="0">
              <a:solidFill>
                <a:srgbClr val="000000"/>
              </a:solidFill>
              <a:latin typeface="Montserrat Bold" panose="00000800000000000000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667A2E01-3F7B-034A-FA65-3ACDDC93C70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9145"/>
          <a:stretch/>
        </p:blipFill>
        <p:spPr>
          <a:xfrm>
            <a:off x="2276066" y="1828812"/>
            <a:ext cx="13344934" cy="679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2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461657" y="2736267"/>
            <a:ext cx="4017908" cy="4814466"/>
            <a:chOff x="0" y="0"/>
            <a:chExt cx="3632200" cy="4352290"/>
          </a:xfrm>
        </p:grpSpPr>
        <p:sp>
          <p:nvSpPr>
            <p:cNvPr id="9" name="Freeform 9"/>
            <p:cNvSpPr/>
            <p:nvPr/>
          </p:nvSpPr>
          <p:spPr>
            <a:xfrm>
              <a:off x="15240" y="15240"/>
              <a:ext cx="3600450" cy="4320540"/>
            </a:xfrm>
            <a:custGeom>
              <a:avLst/>
              <a:gdLst/>
              <a:ahLst/>
              <a:cxnLst/>
              <a:rect l="l" t="t" r="r" b="b"/>
              <a:pathLst>
                <a:path w="3600450" h="4320540">
                  <a:moveTo>
                    <a:pt x="0" y="0"/>
                  </a:moveTo>
                  <a:lnTo>
                    <a:pt x="3600450" y="0"/>
                  </a:lnTo>
                  <a:lnTo>
                    <a:pt x="3600450" y="4320540"/>
                  </a:lnTo>
                  <a:lnTo>
                    <a:pt x="0" y="43205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632200" cy="4352290"/>
            </a:xfrm>
            <a:custGeom>
              <a:avLst/>
              <a:gdLst/>
              <a:ahLst/>
              <a:cxnLst/>
              <a:rect l="l" t="t" r="r" b="b"/>
              <a:pathLst>
                <a:path w="3632200" h="4352290">
                  <a:moveTo>
                    <a:pt x="3632200" y="4352290"/>
                  </a:moveTo>
                  <a:lnTo>
                    <a:pt x="0" y="4352290"/>
                  </a:lnTo>
                  <a:lnTo>
                    <a:pt x="0" y="0"/>
                  </a:lnTo>
                  <a:lnTo>
                    <a:pt x="3632200" y="0"/>
                  </a:lnTo>
                  <a:lnTo>
                    <a:pt x="3632200" y="4352290"/>
                  </a:lnTo>
                  <a:close/>
                  <a:moveTo>
                    <a:pt x="31750" y="4320540"/>
                  </a:moveTo>
                  <a:lnTo>
                    <a:pt x="3600450" y="4320540"/>
                  </a:lnTo>
                  <a:lnTo>
                    <a:pt x="3600450" y="31750"/>
                  </a:lnTo>
                  <a:lnTo>
                    <a:pt x="31750" y="31750"/>
                  </a:lnTo>
                  <a:lnTo>
                    <a:pt x="31750" y="4320540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933450"/>
            <a:ext cx="11849100" cy="851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60" dirty="0">
                <a:latin typeface="Montserrat Bold" panose="00000800000000000000" charset="0"/>
              </a:rPr>
              <a:t>What is going well vs. barriers:</a:t>
            </a:r>
            <a:endParaRPr lang="en-US" sz="5060" dirty="0">
              <a:solidFill>
                <a:srgbClr val="000000"/>
              </a:solidFill>
              <a:latin typeface="Montserrat Bold" panose="00000800000000000000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83302" y="2034884"/>
            <a:ext cx="5249016" cy="54014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700" dirty="0">
                <a:latin typeface="Montserrat Bold" panose="00000800000000000000" charset="0"/>
              </a:rPr>
              <a:t>Good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Large number of community partner agencies are involved/ attend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Aggregate data presentation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Existing committees in the county exist to help with recommendations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Recently partnered with our contact at the Ohio Board of Pharmacy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sp>
        <p:nvSpPr>
          <p:cNvPr id="20" name="TextBox 12">
            <a:extLst>
              <a:ext uri="{FF2B5EF4-FFF2-40B4-BE49-F238E27FC236}">
                <a16:creationId xmlns:a16="http://schemas.microsoft.com/office/drawing/2014/main" id="{7FB509AC-91B3-6309-14BC-9F2A45C76FC0}"/>
              </a:ext>
            </a:extLst>
          </p:cNvPr>
          <p:cNvSpPr txBox="1"/>
          <p:nvPr/>
        </p:nvSpPr>
        <p:spPr>
          <a:xfrm>
            <a:off x="6935053" y="2291426"/>
            <a:ext cx="5249016" cy="3739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700" dirty="0">
                <a:latin typeface="Montserrat Bold" panose="00000800000000000000" charset="0"/>
              </a:rPr>
              <a:t>Needs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Still confusion around: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Ohio Revised Code &amp; Confidentiality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42 CFR Part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What is expected of partners to prepare for a case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Hybrid virtual and in-person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6255AEC-5A98-C25C-AF51-EEACDCC8E1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37323" y="3632049"/>
            <a:ext cx="3810330" cy="33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54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9076854"/>
            <a:ext cx="13191464" cy="1245783"/>
            <a:chOff x="0" y="0"/>
            <a:chExt cx="3474295" cy="3281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74295" cy="328107"/>
            </a:xfrm>
            <a:custGeom>
              <a:avLst/>
              <a:gdLst/>
              <a:ahLst/>
              <a:cxnLst/>
              <a:rect l="l" t="t" r="r" b="b"/>
              <a:pathLst>
                <a:path w="3474295" h="328107">
                  <a:moveTo>
                    <a:pt x="0" y="0"/>
                  </a:moveTo>
                  <a:lnTo>
                    <a:pt x="3474295" y="0"/>
                  </a:lnTo>
                  <a:lnTo>
                    <a:pt x="3474295" y="328107"/>
                  </a:lnTo>
                  <a:lnTo>
                    <a:pt x="0" y="328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474295" cy="366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880021" y="-630447"/>
            <a:ext cx="9407979" cy="11965633"/>
          </a:xfrm>
          <a:custGeom>
            <a:avLst/>
            <a:gdLst/>
            <a:ahLst/>
            <a:cxnLst/>
            <a:rect l="l" t="t" r="r" b="b"/>
            <a:pathLst>
              <a:path w="9407979" h="11965633">
                <a:moveTo>
                  <a:pt x="0" y="0"/>
                </a:moveTo>
                <a:lnTo>
                  <a:pt x="9407979" y="0"/>
                </a:lnTo>
                <a:lnTo>
                  <a:pt x="9407979" y="11965633"/>
                </a:lnTo>
                <a:lnTo>
                  <a:pt x="0" y="119656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-1120174" y="6682833"/>
            <a:ext cx="7996836" cy="85534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9" name="Freeform 9"/>
          <p:cNvSpPr/>
          <p:nvPr/>
        </p:nvSpPr>
        <p:spPr>
          <a:xfrm>
            <a:off x="3181862" y="9076854"/>
            <a:ext cx="3279901" cy="1131566"/>
          </a:xfrm>
          <a:custGeom>
            <a:avLst/>
            <a:gdLst/>
            <a:ahLst/>
            <a:cxnLst/>
            <a:rect l="l" t="t" r="r" b="b"/>
            <a:pathLst>
              <a:path w="3279901" h="1131566">
                <a:moveTo>
                  <a:pt x="0" y="0"/>
                </a:moveTo>
                <a:lnTo>
                  <a:pt x="3279900" y="0"/>
                </a:lnTo>
                <a:lnTo>
                  <a:pt x="3279900" y="1131566"/>
                </a:lnTo>
                <a:lnTo>
                  <a:pt x="0" y="11315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821071" y="9258300"/>
            <a:ext cx="1883880" cy="785694"/>
          </a:xfrm>
          <a:custGeom>
            <a:avLst/>
            <a:gdLst/>
            <a:ahLst/>
            <a:cxnLst/>
            <a:rect l="l" t="t" r="r" b="b"/>
            <a:pathLst>
              <a:path w="1883880" h="785694">
                <a:moveTo>
                  <a:pt x="0" y="0"/>
                </a:moveTo>
                <a:lnTo>
                  <a:pt x="1883879" y="0"/>
                </a:lnTo>
                <a:lnTo>
                  <a:pt x="1883879" y="785694"/>
                </a:lnTo>
                <a:lnTo>
                  <a:pt x="0" y="7856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6876662" y="9355497"/>
            <a:ext cx="2947286" cy="692612"/>
          </a:xfrm>
          <a:custGeom>
            <a:avLst/>
            <a:gdLst/>
            <a:ahLst/>
            <a:cxnLst/>
            <a:rect l="l" t="t" r="r" b="b"/>
            <a:pathLst>
              <a:path w="2947286" h="692612">
                <a:moveTo>
                  <a:pt x="0" y="0"/>
                </a:moveTo>
                <a:lnTo>
                  <a:pt x="2947285" y="0"/>
                </a:lnTo>
                <a:lnTo>
                  <a:pt x="2947285" y="692612"/>
                </a:lnTo>
                <a:lnTo>
                  <a:pt x="0" y="6926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530523" y="1409696"/>
            <a:ext cx="10728350" cy="3193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766"/>
              </a:lnSpc>
            </a:pPr>
            <a:r>
              <a:rPr lang="en-US" sz="9600" dirty="0"/>
              <a:t>Benefits of Hybrid SFR/OFR Committees</a:t>
            </a:r>
            <a:endParaRPr lang="en-US" sz="10213" dirty="0">
              <a:solidFill>
                <a:srgbClr val="FFFFFF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0918640" y="2918225"/>
            <a:ext cx="6993848" cy="7005505"/>
            <a:chOff x="0" y="0"/>
            <a:chExt cx="9325131" cy="934067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325131" cy="9340673"/>
            </a:xfrm>
            <a:custGeom>
              <a:avLst/>
              <a:gdLst/>
              <a:ahLst/>
              <a:cxnLst/>
              <a:rect l="l" t="t" r="r" b="b"/>
              <a:pathLst>
                <a:path w="9325131" h="9340673">
                  <a:moveTo>
                    <a:pt x="0" y="0"/>
                  </a:moveTo>
                  <a:lnTo>
                    <a:pt x="9325131" y="0"/>
                  </a:lnTo>
                  <a:lnTo>
                    <a:pt x="9325131" y="9340673"/>
                  </a:lnTo>
                  <a:lnTo>
                    <a:pt x="0" y="9340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0838" y="2813545"/>
              <a:ext cx="9043455" cy="1921734"/>
            </a:xfrm>
            <a:custGeom>
              <a:avLst/>
              <a:gdLst/>
              <a:ahLst/>
              <a:cxnLst/>
              <a:rect l="l" t="t" r="r" b="b"/>
              <a:pathLst>
                <a:path w="9043455" h="1921734">
                  <a:moveTo>
                    <a:pt x="0" y="0"/>
                  </a:moveTo>
                  <a:lnTo>
                    <a:pt x="9043455" y="0"/>
                  </a:lnTo>
                  <a:lnTo>
                    <a:pt x="9043455" y="1921734"/>
                  </a:lnTo>
                  <a:lnTo>
                    <a:pt x="0" y="1921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50629" y="4893739"/>
              <a:ext cx="8623874" cy="33627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51"/>
                </a:lnSpc>
              </a:pPr>
              <a:r>
                <a:rPr lang="en-US" sz="5849" spc="17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806067" y="613992"/>
              <a:ext cx="5712994" cy="6617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2"/>
                </a:lnSpc>
              </a:pPr>
              <a:r>
                <a:rPr lang="en-US" sz="3195" dirty="0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947548" y="2208129"/>
              <a:ext cx="5407988" cy="664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6"/>
                </a:lnSpc>
              </a:pPr>
              <a:r>
                <a:rPr lang="en-US" sz="3199" dirty="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sp>
        <p:nvSpPr>
          <p:cNvPr id="6" name="TextBox 22">
            <a:extLst>
              <a:ext uri="{FF2B5EF4-FFF2-40B4-BE49-F238E27FC236}">
                <a16:creationId xmlns:a16="http://schemas.microsoft.com/office/drawing/2014/main" id="{7FBE231B-A4A7-B275-4BED-2BFEE108E75B}"/>
              </a:ext>
            </a:extLst>
          </p:cNvPr>
          <p:cNvSpPr txBox="1"/>
          <p:nvPr/>
        </p:nvSpPr>
        <p:spPr>
          <a:xfrm>
            <a:off x="638483" y="4888173"/>
            <a:ext cx="8808742" cy="1800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4"/>
              </a:lnSpc>
              <a:spcBef>
                <a:spcPct val="0"/>
              </a:spcBef>
            </a:pPr>
            <a:r>
              <a:rPr lang="en-US" sz="4400" dirty="0"/>
              <a:t>Presented by: </a:t>
            </a:r>
            <a:r>
              <a:rPr lang="en-US" sz="4400" dirty="0" err="1"/>
              <a:t>Kalynn</a:t>
            </a:r>
            <a:r>
              <a:rPr lang="en-US" sz="4400" dirty="0"/>
              <a:t> Sommers</a:t>
            </a:r>
          </a:p>
          <a:p>
            <a:pPr>
              <a:lnSpc>
                <a:spcPts val="4754"/>
              </a:lnSpc>
              <a:spcBef>
                <a:spcPct val="0"/>
              </a:spcBef>
            </a:pPr>
            <a:r>
              <a:rPr lang="en-US" sz="4400" dirty="0"/>
              <a:t>Hancock Public Health</a:t>
            </a:r>
          </a:p>
          <a:p>
            <a:pPr algn="l">
              <a:lnSpc>
                <a:spcPts val="4754"/>
              </a:lnSpc>
              <a:spcBef>
                <a:spcPct val="0"/>
              </a:spcBef>
            </a:pPr>
            <a:endParaRPr lang="en-US" sz="3396" spc="118" dirty="0">
              <a:solidFill>
                <a:srgbClr val="F9F9F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83928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461657" y="2736267"/>
            <a:ext cx="4017908" cy="4814466"/>
            <a:chOff x="0" y="0"/>
            <a:chExt cx="3632200" cy="4352290"/>
          </a:xfrm>
        </p:grpSpPr>
        <p:sp>
          <p:nvSpPr>
            <p:cNvPr id="9" name="Freeform 9"/>
            <p:cNvSpPr/>
            <p:nvPr/>
          </p:nvSpPr>
          <p:spPr>
            <a:xfrm>
              <a:off x="15240" y="15240"/>
              <a:ext cx="3600450" cy="4320540"/>
            </a:xfrm>
            <a:custGeom>
              <a:avLst/>
              <a:gdLst/>
              <a:ahLst/>
              <a:cxnLst/>
              <a:rect l="l" t="t" r="r" b="b"/>
              <a:pathLst>
                <a:path w="3600450" h="4320540">
                  <a:moveTo>
                    <a:pt x="0" y="0"/>
                  </a:moveTo>
                  <a:lnTo>
                    <a:pt x="3600450" y="0"/>
                  </a:lnTo>
                  <a:lnTo>
                    <a:pt x="3600450" y="4320540"/>
                  </a:lnTo>
                  <a:lnTo>
                    <a:pt x="0" y="43205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632200" cy="4352290"/>
            </a:xfrm>
            <a:custGeom>
              <a:avLst/>
              <a:gdLst/>
              <a:ahLst/>
              <a:cxnLst/>
              <a:rect l="l" t="t" r="r" b="b"/>
              <a:pathLst>
                <a:path w="3632200" h="4352290">
                  <a:moveTo>
                    <a:pt x="3632200" y="4352290"/>
                  </a:moveTo>
                  <a:lnTo>
                    <a:pt x="0" y="4352290"/>
                  </a:lnTo>
                  <a:lnTo>
                    <a:pt x="0" y="0"/>
                  </a:lnTo>
                  <a:lnTo>
                    <a:pt x="3632200" y="0"/>
                  </a:lnTo>
                  <a:lnTo>
                    <a:pt x="3632200" y="4352290"/>
                  </a:lnTo>
                  <a:close/>
                  <a:moveTo>
                    <a:pt x="31750" y="4320540"/>
                  </a:moveTo>
                  <a:lnTo>
                    <a:pt x="3600450" y="4320540"/>
                  </a:lnTo>
                  <a:lnTo>
                    <a:pt x="3600450" y="31750"/>
                  </a:lnTo>
                  <a:lnTo>
                    <a:pt x="31750" y="31750"/>
                  </a:lnTo>
                  <a:lnTo>
                    <a:pt x="31750" y="4320540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933450"/>
            <a:ext cx="8801100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59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Benefits - Logistics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95400" y="2215808"/>
            <a:ext cx="11527638" cy="4292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Many of the same people need to be at the table for the SFR and the OFR – especially in a rural community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Helps with time management – decreased number of partner meetings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Makes financial sense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With small numbers, makes the meetings more worthwhile (i.e., not just holding meetings to review one or two cases</a:t>
            </a:r>
            <a:r>
              <a:rPr lang="en-US" dirty="0"/>
              <a:t>)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225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461657" y="2736267"/>
            <a:ext cx="4017908" cy="4814466"/>
            <a:chOff x="0" y="0"/>
            <a:chExt cx="3632200" cy="4352290"/>
          </a:xfrm>
        </p:grpSpPr>
        <p:sp>
          <p:nvSpPr>
            <p:cNvPr id="9" name="Freeform 9"/>
            <p:cNvSpPr/>
            <p:nvPr/>
          </p:nvSpPr>
          <p:spPr>
            <a:xfrm>
              <a:off x="15240" y="15240"/>
              <a:ext cx="3600450" cy="4320540"/>
            </a:xfrm>
            <a:custGeom>
              <a:avLst/>
              <a:gdLst/>
              <a:ahLst/>
              <a:cxnLst/>
              <a:rect l="l" t="t" r="r" b="b"/>
              <a:pathLst>
                <a:path w="3600450" h="4320540">
                  <a:moveTo>
                    <a:pt x="0" y="0"/>
                  </a:moveTo>
                  <a:lnTo>
                    <a:pt x="3600450" y="0"/>
                  </a:lnTo>
                  <a:lnTo>
                    <a:pt x="3600450" y="4320540"/>
                  </a:lnTo>
                  <a:lnTo>
                    <a:pt x="0" y="43205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632200" cy="4352290"/>
            </a:xfrm>
            <a:custGeom>
              <a:avLst/>
              <a:gdLst/>
              <a:ahLst/>
              <a:cxnLst/>
              <a:rect l="l" t="t" r="r" b="b"/>
              <a:pathLst>
                <a:path w="3632200" h="4352290">
                  <a:moveTo>
                    <a:pt x="3632200" y="4352290"/>
                  </a:moveTo>
                  <a:lnTo>
                    <a:pt x="0" y="4352290"/>
                  </a:lnTo>
                  <a:lnTo>
                    <a:pt x="0" y="0"/>
                  </a:lnTo>
                  <a:lnTo>
                    <a:pt x="3632200" y="0"/>
                  </a:lnTo>
                  <a:lnTo>
                    <a:pt x="3632200" y="4352290"/>
                  </a:lnTo>
                  <a:close/>
                  <a:moveTo>
                    <a:pt x="31750" y="4320540"/>
                  </a:moveTo>
                  <a:lnTo>
                    <a:pt x="3600450" y="4320540"/>
                  </a:lnTo>
                  <a:lnTo>
                    <a:pt x="3600450" y="31750"/>
                  </a:lnTo>
                  <a:lnTo>
                    <a:pt x="31750" y="31750"/>
                  </a:lnTo>
                  <a:lnTo>
                    <a:pt x="31750" y="4320540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699" y="933450"/>
            <a:ext cx="11925301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60" dirty="0">
                <a:latin typeface="Montserrat Bold" panose="00000800000000000000" charset="0"/>
              </a:rPr>
              <a:t>Shared Risk &amp; Prevention Factors</a:t>
            </a:r>
            <a:endParaRPr lang="en-US" sz="5060" dirty="0">
              <a:solidFill>
                <a:srgbClr val="000000"/>
              </a:solidFill>
              <a:latin typeface="Montserrat Bold" panose="00000800000000000000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86714" y="2185340"/>
            <a:ext cx="11879166" cy="49157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Adverse Childhood Experiences (ACEs) play a role in both suicides and overdoses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Individuals who die by suicide and overdose often have underlying drug and/or mental health issues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Situations in which suicide is not apparent (i.e., no note left behind) make sense to discuss with the combined group of SMEs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Recommendation: psychological autopsy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Prevention efforts may apply to both suicide and overdose 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4138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9076854"/>
            <a:ext cx="13191464" cy="1245783"/>
            <a:chOff x="0" y="0"/>
            <a:chExt cx="3474295" cy="3281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74295" cy="328107"/>
            </a:xfrm>
            <a:custGeom>
              <a:avLst/>
              <a:gdLst/>
              <a:ahLst/>
              <a:cxnLst/>
              <a:rect l="l" t="t" r="r" b="b"/>
              <a:pathLst>
                <a:path w="3474295" h="328107">
                  <a:moveTo>
                    <a:pt x="0" y="0"/>
                  </a:moveTo>
                  <a:lnTo>
                    <a:pt x="3474295" y="0"/>
                  </a:lnTo>
                  <a:lnTo>
                    <a:pt x="3474295" y="328107"/>
                  </a:lnTo>
                  <a:lnTo>
                    <a:pt x="0" y="328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474295" cy="366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880021" y="-630447"/>
            <a:ext cx="9407979" cy="11965633"/>
          </a:xfrm>
          <a:custGeom>
            <a:avLst/>
            <a:gdLst/>
            <a:ahLst/>
            <a:cxnLst/>
            <a:rect l="l" t="t" r="r" b="b"/>
            <a:pathLst>
              <a:path w="9407979" h="11965633">
                <a:moveTo>
                  <a:pt x="0" y="0"/>
                </a:moveTo>
                <a:lnTo>
                  <a:pt x="9407979" y="0"/>
                </a:lnTo>
                <a:lnTo>
                  <a:pt x="9407979" y="11965633"/>
                </a:lnTo>
                <a:lnTo>
                  <a:pt x="0" y="119656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-1120174" y="6682833"/>
            <a:ext cx="7996836" cy="85534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9" name="Freeform 9"/>
          <p:cNvSpPr/>
          <p:nvPr/>
        </p:nvSpPr>
        <p:spPr>
          <a:xfrm>
            <a:off x="3181862" y="9076854"/>
            <a:ext cx="3279901" cy="1131566"/>
          </a:xfrm>
          <a:custGeom>
            <a:avLst/>
            <a:gdLst/>
            <a:ahLst/>
            <a:cxnLst/>
            <a:rect l="l" t="t" r="r" b="b"/>
            <a:pathLst>
              <a:path w="3279901" h="1131566">
                <a:moveTo>
                  <a:pt x="0" y="0"/>
                </a:moveTo>
                <a:lnTo>
                  <a:pt x="3279900" y="0"/>
                </a:lnTo>
                <a:lnTo>
                  <a:pt x="3279900" y="1131566"/>
                </a:lnTo>
                <a:lnTo>
                  <a:pt x="0" y="11315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821071" y="9258300"/>
            <a:ext cx="1883880" cy="785694"/>
          </a:xfrm>
          <a:custGeom>
            <a:avLst/>
            <a:gdLst/>
            <a:ahLst/>
            <a:cxnLst/>
            <a:rect l="l" t="t" r="r" b="b"/>
            <a:pathLst>
              <a:path w="1883880" h="785694">
                <a:moveTo>
                  <a:pt x="0" y="0"/>
                </a:moveTo>
                <a:lnTo>
                  <a:pt x="1883879" y="0"/>
                </a:lnTo>
                <a:lnTo>
                  <a:pt x="1883879" y="785694"/>
                </a:lnTo>
                <a:lnTo>
                  <a:pt x="0" y="7856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6876662" y="9355497"/>
            <a:ext cx="2947286" cy="692612"/>
          </a:xfrm>
          <a:custGeom>
            <a:avLst/>
            <a:gdLst/>
            <a:ahLst/>
            <a:cxnLst/>
            <a:rect l="l" t="t" r="r" b="b"/>
            <a:pathLst>
              <a:path w="2947286" h="692612">
                <a:moveTo>
                  <a:pt x="0" y="0"/>
                </a:moveTo>
                <a:lnTo>
                  <a:pt x="2947285" y="0"/>
                </a:lnTo>
                <a:lnTo>
                  <a:pt x="2947285" y="692612"/>
                </a:lnTo>
                <a:lnTo>
                  <a:pt x="0" y="6926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530523" y="1409696"/>
            <a:ext cx="10728350" cy="3193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766"/>
              </a:lnSpc>
            </a:pPr>
            <a:r>
              <a:rPr lang="en-US" sz="9600" dirty="0"/>
              <a:t>Cons of Hybrid SFR/OFR Committees</a:t>
            </a:r>
            <a:endParaRPr lang="en-US" sz="10213" dirty="0">
              <a:solidFill>
                <a:srgbClr val="FFFFFF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0918640" y="2918225"/>
            <a:ext cx="6993848" cy="7005505"/>
            <a:chOff x="0" y="0"/>
            <a:chExt cx="9325131" cy="934067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325131" cy="9340673"/>
            </a:xfrm>
            <a:custGeom>
              <a:avLst/>
              <a:gdLst/>
              <a:ahLst/>
              <a:cxnLst/>
              <a:rect l="l" t="t" r="r" b="b"/>
              <a:pathLst>
                <a:path w="9325131" h="9340673">
                  <a:moveTo>
                    <a:pt x="0" y="0"/>
                  </a:moveTo>
                  <a:lnTo>
                    <a:pt x="9325131" y="0"/>
                  </a:lnTo>
                  <a:lnTo>
                    <a:pt x="9325131" y="9340673"/>
                  </a:lnTo>
                  <a:lnTo>
                    <a:pt x="0" y="9340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0838" y="2813545"/>
              <a:ext cx="9043455" cy="1921734"/>
            </a:xfrm>
            <a:custGeom>
              <a:avLst/>
              <a:gdLst/>
              <a:ahLst/>
              <a:cxnLst/>
              <a:rect l="l" t="t" r="r" b="b"/>
              <a:pathLst>
                <a:path w="9043455" h="1921734">
                  <a:moveTo>
                    <a:pt x="0" y="0"/>
                  </a:moveTo>
                  <a:lnTo>
                    <a:pt x="9043455" y="0"/>
                  </a:lnTo>
                  <a:lnTo>
                    <a:pt x="9043455" y="1921734"/>
                  </a:lnTo>
                  <a:lnTo>
                    <a:pt x="0" y="1921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50629" y="4893739"/>
              <a:ext cx="8623874" cy="33627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51"/>
                </a:lnSpc>
              </a:pPr>
              <a:r>
                <a:rPr lang="en-US" sz="5849" spc="17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806067" y="613992"/>
              <a:ext cx="5712994" cy="6617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2"/>
                </a:lnSpc>
              </a:pPr>
              <a:r>
                <a:rPr lang="en-US" sz="3195" dirty="0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947548" y="2208129"/>
              <a:ext cx="5407988" cy="664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6"/>
                </a:lnSpc>
              </a:pPr>
              <a:r>
                <a:rPr lang="en-US" sz="3199" dirty="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sp>
        <p:nvSpPr>
          <p:cNvPr id="6" name="TextBox 22">
            <a:extLst>
              <a:ext uri="{FF2B5EF4-FFF2-40B4-BE49-F238E27FC236}">
                <a16:creationId xmlns:a16="http://schemas.microsoft.com/office/drawing/2014/main" id="{1C31C9F1-A5D8-E741-D368-A15B444FA66B}"/>
              </a:ext>
            </a:extLst>
          </p:cNvPr>
          <p:cNvSpPr txBox="1"/>
          <p:nvPr/>
        </p:nvSpPr>
        <p:spPr>
          <a:xfrm>
            <a:off x="638483" y="4888173"/>
            <a:ext cx="8808742" cy="1800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4"/>
              </a:lnSpc>
              <a:spcBef>
                <a:spcPct val="0"/>
              </a:spcBef>
            </a:pPr>
            <a:r>
              <a:rPr lang="en-US" sz="4400" dirty="0"/>
              <a:t>Presented by: </a:t>
            </a:r>
          </a:p>
          <a:p>
            <a:pPr>
              <a:lnSpc>
                <a:spcPts val="4754"/>
              </a:lnSpc>
              <a:spcBef>
                <a:spcPct val="0"/>
              </a:spcBef>
            </a:pPr>
            <a:r>
              <a:rPr lang="en-US" sz="4400" dirty="0"/>
              <a:t>Huron County Public Health</a:t>
            </a:r>
          </a:p>
          <a:p>
            <a:pPr algn="l">
              <a:lnSpc>
                <a:spcPts val="4754"/>
              </a:lnSpc>
              <a:spcBef>
                <a:spcPct val="0"/>
              </a:spcBef>
            </a:pPr>
            <a:endParaRPr lang="en-US" sz="3396" spc="118" dirty="0">
              <a:solidFill>
                <a:srgbClr val="F9F9F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62163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461657" y="2736267"/>
            <a:ext cx="4017908" cy="4814466"/>
            <a:chOff x="0" y="0"/>
            <a:chExt cx="3632200" cy="4352290"/>
          </a:xfrm>
        </p:grpSpPr>
        <p:sp>
          <p:nvSpPr>
            <p:cNvPr id="9" name="Freeform 9"/>
            <p:cNvSpPr/>
            <p:nvPr/>
          </p:nvSpPr>
          <p:spPr>
            <a:xfrm>
              <a:off x="15240" y="15240"/>
              <a:ext cx="3600450" cy="4320540"/>
            </a:xfrm>
            <a:custGeom>
              <a:avLst/>
              <a:gdLst/>
              <a:ahLst/>
              <a:cxnLst/>
              <a:rect l="l" t="t" r="r" b="b"/>
              <a:pathLst>
                <a:path w="3600450" h="4320540">
                  <a:moveTo>
                    <a:pt x="0" y="0"/>
                  </a:moveTo>
                  <a:lnTo>
                    <a:pt x="3600450" y="0"/>
                  </a:lnTo>
                  <a:lnTo>
                    <a:pt x="3600450" y="4320540"/>
                  </a:lnTo>
                  <a:lnTo>
                    <a:pt x="0" y="43205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632200" cy="4352290"/>
            </a:xfrm>
            <a:custGeom>
              <a:avLst/>
              <a:gdLst/>
              <a:ahLst/>
              <a:cxnLst/>
              <a:rect l="l" t="t" r="r" b="b"/>
              <a:pathLst>
                <a:path w="3632200" h="4352290">
                  <a:moveTo>
                    <a:pt x="3632200" y="4352290"/>
                  </a:moveTo>
                  <a:lnTo>
                    <a:pt x="0" y="4352290"/>
                  </a:lnTo>
                  <a:lnTo>
                    <a:pt x="0" y="0"/>
                  </a:lnTo>
                  <a:lnTo>
                    <a:pt x="3632200" y="0"/>
                  </a:lnTo>
                  <a:lnTo>
                    <a:pt x="3632200" y="4352290"/>
                  </a:lnTo>
                  <a:close/>
                  <a:moveTo>
                    <a:pt x="31750" y="4320540"/>
                  </a:moveTo>
                  <a:lnTo>
                    <a:pt x="3600450" y="4320540"/>
                  </a:lnTo>
                  <a:lnTo>
                    <a:pt x="3600450" y="31750"/>
                  </a:lnTo>
                  <a:lnTo>
                    <a:pt x="31750" y="31750"/>
                  </a:lnTo>
                  <a:lnTo>
                    <a:pt x="31750" y="4320540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933450"/>
            <a:ext cx="11849100" cy="851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60" dirty="0">
                <a:solidFill>
                  <a:srgbClr val="000000"/>
                </a:solidFill>
                <a:latin typeface="Montserrat Bold" panose="00000800000000000000" charset="0"/>
                <a:ea typeface="Montserrat Bold"/>
                <a:cs typeface="Montserrat Bold"/>
                <a:sym typeface="Montserrat Bold"/>
              </a:rPr>
              <a:t>Cons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56584" y="2019939"/>
            <a:ext cx="11527638" cy="4915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Depending on committee makeup, could be more stigma towards either overdose or suicide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SFR sometimes gets overshadowed by OFR – if you have larger numbers for overdoses in your community or more subject-matter experts surrounding overdoses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Can also occur vice-versa if suicide is more prevalent in your area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OFR/SFR case demographics may vary greatly 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1011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9076854"/>
            <a:ext cx="13191464" cy="1245783"/>
            <a:chOff x="0" y="0"/>
            <a:chExt cx="3474295" cy="3281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74295" cy="328107"/>
            </a:xfrm>
            <a:custGeom>
              <a:avLst/>
              <a:gdLst/>
              <a:ahLst/>
              <a:cxnLst/>
              <a:rect l="l" t="t" r="r" b="b"/>
              <a:pathLst>
                <a:path w="3474295" h="328107">
                  <a:moveTo>
                    <a:pt x="0" y="0"/>
                  </a:moveTo>
                  <a:lnTo>
                    <a:pt x="3474295" y="0"/>
                  </a:lnTo>
                  <a:lnTo>
                    <a:pt x="3474295" y="328107"/>
                  </a:lnTo>
                  <a:lnTo>
                    <a:pt x="0" y="328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474295" cy="366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880021" y="-630447"/>
            <a:ext cx="9407979" cy="11965633"/>
          </a:xfrm>
          <a:custGeom>
            <a:avLst/>
            <a:gdLst/>
            <a:ahLst/>
            <a:cxnLst/>
            <a:rect l="l" t="t" r="r" b="b"/>
            <a:pathLst>
              <a:path w="9407979" h="11965633">
                <a:moveTo>
                  <a:pt x="0" y="0"/>
                </a:moveTo>
                <a:lnTo>
                  <a:pt x="9407979" y="0"/>
                </a:lnTo>
                <a:lnTo>
                  <a:pt x="9407979" y="11965633"/>
                </a:lnTo>
                <a:lnTo>
                  <a:pt x="0" y="119656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-1120174" y="6682833"/>
            <a:ext cx="7996836" cy="85534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9" name="Freeform 9"/>
          <p:cNvSpPr/>
          <p:nvPr/>
        </p:nvSpPr>
        <p:spPr>
          <a:xfrm>
            <a:off x="3181862" y="9076854"/>
            <a:ext cx="3279901" cy="1131566"/>
          </a:xfrm>
          <a:custGeom>
            <a:avLst/>
            <a:gdLst/>
            <a:ahLst/>
            <a:cxnLst/>
            <a:rect l="l" t="t" r="r" b="b"/>
            <a:pathLst>
              <a:path w="3279901" h="1131566">
                <a:moveTo>
                  <a:pt x="0" y="0"/>
                </a:moveTo>
                <a:lnTo>
                  <a:pt x="3279900" y="0"/>
                </a:lnTo>
                <a:lnTo>
                  <a:pt x="3279900" y="1131566"/>
                </a:lnTo>
                <a:lnTo>
                  <a:pt x="0" y="11315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821071" y="9258300"/>
            <a:ext cx="1883880" cy="785694"/>
          </a:xfrm>
          <a:custGeom>
            <a:avLst/>
            <a:gdLst/>
            <a:ahLst/>
            <a:cxnLst/>
            <a:rect l="l" t="t" r="r" b="b"/>
            <a:pathLst>
              <a:path w="1883880" h="785694">
                <a:moveTo>
                  <a:pt x="0" y="0"/>
                </a:moveTo>
                <a:lnTo>
                  <a:pt x="1883879" y="0"/>
                </a:lnTo>
                <a:lnTo>
                  <a:pt x="1883879" y="785694"/>
                </a:lnTo>
                <a:lnTo>
                  <a:pt x="0" y="7856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6876662" y="9355497"/>
            <a:ext cx="2947286" cy="692612"/>
          </a:xfrm>
          <a:custGeom>
            <a:avLst/>
            <a:gdLst/>
            <a:ahLst/>
            <a:cxnLst/>
            <a:rect l="l" t="t" r="r" b="b"/>
            <a:pathLst>
              <a:path w="2947286" h="692612">
                <a:moveTo>
                  <a:pt x="0" y="0"/>
                </a:moveTo>
                <a:lnTo>
                  <a:pt x="2947285" y="0"/>
                </a:lnTo>
                <a:lnTo>
                  <a:pt x="2947285" y="692612"/>
                </a:lnTo>
                <a:lnTo>
                  <a:pt x="0" y="6926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530523" y="1409696"/>
            <a:ext cx="10728350" cy="3193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766"/>
              </a:lnSpc>
            </a:pPr>
            <a:r>
              <a:rPr lang="en-US" sz="9600" dirty="0"/>
              <a:t>Recommendations: Best Practices</a:t>
            </a:r>
            <a:endParaRPr lang="en-US" sz="10213" dirty="0">
              <a:solidFill>
                <a:srgbClr val="FFFFFF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0918640" y="2918225"/>
            <a:ext cx="6993848" cy="7005505"/>
            <a:chOff x="0" y="0"/>
            <a:chExt cx="9325131" cy="934067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325131" cy="9340673"/>
            </a:xfrm>
            <a:custGeom>
              <a:avLst/>
              <a:gdLst/>
              <a:ahLst/>
              <a:cxnLst/>
              <a:rect l="l" t="t" r="r" b="b"/>
              <a:pathLst>
                <a:path w="9325131" h="9340673">
                  <a:moveTo>
                    <a:pt x="0" y="0"/>
                  </a:moveTo>
                  <a:lnTo>
                    <a:pt x="9325131" y="0"/>
                  </a:lnTo>
                  <a:lnTo>
                    <a:pt x="9325131" y="9340673"/>
                  </a:lnTo>
                  <a:lnTo>
                    <a:pt x="0" y="9340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0838" y="2813545"/>
              <a:ext cx="9043455" cy="1921734"/>
            </a:xfrm>
            <a:custGeom>
              <a:avLst/>
              <a:gdLst/>
              <a:ahLst/>
              <a:cxnLst/>
              <a:rect l="l" t="t" r="r" b="b"/>
              <a:pathLst>
                <a:path w="9043455" h="1921734">
                  <a:moveTo>
                    <a:pt x="0" y="0"/>
                  </a:moveTo>
                  <a:lnTo>
                    <a:pt x="9043455" y="0"/>
                  </a:lnTo>
                  <a:lnTo>
                    <a:pt x="9043455" y="1921734"/>
                  </a:lnTo>
                  <a:lnTo>
                    <a:pt x="0" y="1921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50629" y="4893739"/>
              <a:ext cx="8623874" cy="33627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51"/>
                </a:lnSpc>
              </a:pPr>
              <a:r>
                <a:rPr lang="en-US" sz="5849" spc="17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806067" y="613992"/>
              <a:ext cx="5712994" cy="6617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2"/>
                </a:lnSpc>
              </a:pPr>
              <a:r>
                <a:rPr lang="en-US" sz="3195" dirty="0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947548" y="2208129"/>
              <a:ext cx="5407988" cy="664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6"/>
                </a:lnSpc>
              </a:pPr>
              <a:r>
                <a:rPr lang="en-US" sz="3199" dirty="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sp>
        <p:nvSpPr>
          <p:cNvPr id="6" name="TextBox 22">
            <a:extLst>
              <a:ext uri="{FF2B5EF4-FFF2-40B4-BE49-F238E27FC236}">
                <a16:creationId xmlns:a16="http://schemas.microsoft.com/office/drawing/2014/main" id="{21C1CACC-9116-B4B4-7FFF-AC9C81EEC83C}"/>
              </a:ext>
            </a:extLst>
          </p:cNvPr>
          <p:cNvSpPr txBox="1"/>
          <p:nvPr/>
        </p:nvSpPr>
        <p:spPr>
          <a:xfrm>
            <a:off x="638483" y="5093384"/>
            <a:ext cx="8808742" cy="2415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4"/>
              </a:lnSpc>
              <a:spcBef>
                <a:spcPct val="0"/>
              </a:spcBef>
            </a:pPr>
            <a:r>
              <a:rPr lang="en-US" sz="4400" dirty="0"/>
              <a:t>Presented by: Amanda McPeck</a:t>
            </a:r>
          </a:p>
          <a:p>
            <a:pPr>
              <a:lnSpc>
                <a:spcPts val="4754"/>
              </a:lnSpc>
              <a:spcBef>
                <a:spcPct val="0"/>
              </a:spcBef>
            </a:pPr>
            <a:r>
              <a:rPr lang="en-US" sz="4400" dirty="0"/>
              <a:t>Zanesville-Muskingum County Health Department</a:t>
            </a:r>
          </a:p>
          <a:p>
            <a:pPr algn="l">
              <a:lnSpc>
                <a:spcPts val="4754"/>
              </a:lnSpc>
              <a:spcBef>
                <a:spcPct val="0"/>
              </a:spcBef>
            </a:pPr>
            <a:endParaRPr lang="en-US" sz="3396" spc="118" dirty="0">
              <a:solidFill>
                <a:srgbClr val="F9F9F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75387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461657" y="2736267"/>
            <a:ext cx="4017908" cy="4814466"/>
            <a:chOff x="0" y="0"/>
            <a:chExt cx="3632200" cy="4352290"/>
          </a:xfrm>
        </p:grpSpPr>
        <p:sp>
          <p:nvSpPr>
            <p:cNvPr id="9" name="Freeform 9"/>
            <p:cNvSpPr/>
            <p:nvPr/>
          </p:nvSpPr>
          <p:spPr>
            <a:xfrm>
              <a:off x="15240" y="15240"/>
              <a:ext cx="3600450" cy="4320540"/>
            </a:xfrm>
            <a:custGeom>
              <a:avLst/>
              <a:gdLst/>
              <a:ahLst/>
              <a:cxnLst/>
              <a:rect l="l" t="t" r="r" b="b"/>
              <a:pathLst>
                <a:path w="3600450" h="4320540">
                  <a:moveTo>
                    <a:pt x="0" y="0"/>
                  </a:moveTo>
                  <a:lnTo>
                    <a:pt x="3600450" y="0"/>
                  </a:lnTo>
                  <a:lnTo>
                    <a:pt x="3600450" y="4320540"/>
                  </a:lnTo>
                  <a:lnTo>
                    <a:pt x="0" y="43205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632200" cy="4352290"/>
            </a:xfrm>
            <a:custGeom>
              <a:avLst/>
              <a:gdLst/>
              <a:ahLst/>
              <a:cxnLst/>
              <a:rect l="l" t="t" r="r" b="b"/>
              <a:pathLst>
                <a:path w="3632200" h="4352290">
                  <a:moveTo>
                    <a:pt x="3632200" y="4352290"/>
                  </a:moveTo>
                  <a:lnTo>
                    <a:pt x="0" y="4352290"/>
                  </a:lnTo>
                  <a:lnTo>
                    <a:pt x="0" y="0"/>
                  </a:lnTo>
                  <a:lnTo>
                    <a:pt x="3632200" y="0"/>
                  </a:lnTo>
                  <a:lnTo>
                    <a:pt x="3632200" y="4352290"/>
                  </a:lnTo>
                  <a:close/>
                  <a:moveTo>
                    <a:pt x="31750" y="4320540"/>
                  </a:moveTo>
                  <a:lnTo>
                    <a:pt x="3600450" y="4320540"/>
                  </a:lnTo>
                  <a:lnTo>
                    <a:pt x="3600450" y="31750"/>
                  </a:lnTo>
                  <a:lnTo>
                    <a:pt x="31750" y="31750"/>
                  </a:lnTo>
                  <a:lnTo>
                    <a:pt x="31750" y="4320540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933450"/>
            <a:ext cx="8801100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59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Best Practices - Meetings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2022704"/>
            <a:ext cx="11772900" cy="46465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Break the meeting into distinct sections – discuss all suicide fatalities together and discuss all overdose fatalities together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Splitting data is important, too!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Make sure that both suicide and overdose deaths get the same amount of attention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If your county does not review all deaths, make sure it you balance SFR/OFR case reviews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Make sure you have the right mix of agencies at the table, too.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250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461657" y="2736267"/>
            <a:ext cx="4017908" cy="4814466"/>
            <a:chOff x="0" y="0"/>
            <a:chExt cx="3632200" cy="4352290"/>
          </a:xfrm>
        </p:grpSpPr>
        <p:sp>
          <p:nvSpPr>
            <p:cNvPr id="9" name="Freeform 9"/>
            <p:cNvSpPr/>
            <p:nvPr/>
          </p:nvSpPr>
          <p:spPr>
            <a:xfrm>
              <a:off x="15240" y="15240"/>
              <a:ext cx="3600450" cy="4320540"/>
            </a:xfrm>
            <a:custGeom>
              <a:avLst/>
              <a:gdLst/>
              <a:ahLst/>
              <a:cxnLst/>
              <a:rect l="l" t="t" r="r" b="b"/>
              <a:pathLst>
                <a:path w="3600450" h="4320540">
                  <a:moveTo>
                    <a:pt x="0" y="0"/>
                  </a:moveTo>
                  <a:lnTo>
                    <a:pt x="3600450" y="0"/>
                  </a:lnTo>
                  <a:lnTo>
                    <a:pt x="3600450" y="4320540"/>
                  </a:lnTo>
                  <a:lnTo>
                    <a:pt x="0" y="43205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632200" cy="4352290"/>
            </a:xfrm>
            <a:custGeom>
              <a:avLst/>
              <a:gdLst/>
              <a:ahLst/>
              <a:cxnLst/>
              <a:rect l="l" t="t" r="r" b="b"/>
              <a:pathLst>
                <a:path w="3632200" h="4352290">
                  <a:moveTo>
                    <a:pt x="3632200" y="4352290"/>
                  </a:moveTo>
                  <a:lnTo>
                    <a:pt x="0" y="4352290"/>
                  </a:lnTo>
                  <a:lnTo>
                    <a:pt x="0" y="0"/>
                  </a:lnTo>
                  <a:lnTo>
                    <a:pt x="3632200" y="0"/>
                  </a:lnTo>
                  <a:lnTo>
                    <a:pt x="3632200" y="4352290"/>
                  </a:lnTo>
                  <a:close/>
                  <a:moveTo>
                    <a:pt x="31750" y="4320540"/>
                  </a:moveTo>
                  <a:lnTo>
                    <a:pt x="3600450" y="4320540"/>
                  </a:lnTo>
                  <a:lnTo>
                    <a:pt x="3600450" y="31750"/>
                  </a:lnTo>
                  <a:lnTo>
                    <a:pt x="31750" y="31750"/>
                  </a:lnTo>
                  <a:lnTo>
                    <a:pt x="31750" y="4320540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933450"/>
            <a:ext cx="15354300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60" dirty="0">
                <a:latin typeface="Montserrat Bold" panose="00000800000000000000" charset="0"/>
              </a:rPr>
              <a:t>Authorization for Hybrid Review Committee</a:t>
            </a:r>
            <a:endParaRPr lang="en-US" sz="5060" dirty="0">
              <a:solidFill>
                <a:srgbClr val="000000"/>
              </a:solidFill>
              <a:latin typeface="Montserrat Bold" panose="00000800000000000000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10598" y="2110607"/>
            <a:ext cx="11527638" cy="3622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“A board of county commissioners may appoint a health commissioner of the board of health of a city or general health district that is entirely or partially located in the county in which the board of county commissioners is located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to establish a hybrid drug overdose fatality and suicide fatality review committee to review drug overdose deaths, opioid-involved deaths, and deaths by suicide occurring in the county.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”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See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hlinkClick r:id="rId5"/>
              </a:rPr>
              <a:t>https://codes.ohio.gov/ohio-revised-code/section-307.6410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461657" y="2736267"/>
            <a:ext cx="4017908" cy="4814466"/>
            <a:chOff x="0" y="0"/>
            <a:chExt cx="3632200" cy="4352290"/>
          </a:xfrm>
        </p:grpSpPr>
        <p:sp>
          <p:nvSpPr>
            <p:cNvPr id="9" name="Freeform 9"/>
            <p:cNvSpPr/>
            <p:nvPr/>
          </p:nvSpPr>
          <p:spPr>
            <a:xfrm>
              <a:off x="15240" y="15240"/>
              <a:ext cx="3600450" cy="4320540"/>
            </a:xfrm>
            <a:custGeom>
              <a:avLst/>
              <a:gdLst/>
              <a:ahLst/>
              <a:cxnLst/>
              <a:rect l="l" t="t" r="r" b="b"/>
              <a:pathLst>
                <a:path w="3600450" h="4320540">
                  <a:moveTo>
                    <a:pt x="0" y="0"/>
                  </a:moveTo>
                  <a:lnTo>
                    <a:pt x="3600450" y="0"/>
                  </a:lnTo>
                  <a:lnTo>
                    <a:pt x="3600450" y="4320540"/>
                  </a:lnTo>
                  <a:lnTo>
                    <a:pt x="0" y="43205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632200" cy="4352290"/>
            </a:xfrm>
            <a:custGeom>
              <a:avLst/>
              <a:gdLst/>
              <a:ahLst/>
              <a:cxnLst/>
              <a:rect l="l" t="t" r="r" b="b"/>
              <a:pathLst>
                <a:path w="3632200" h="4352290">
                  <a:moveTo>
                    <a:pt x="3632200" y="4352290"/>
                  </a:moveTo>
                  <a:lnTo>
                    <a:pt x="0" y="4352290"/>
                  </a:lnTo>
                  <a:lnTo>
                    <a:pt x="0" y="0"/>
                  </a:lnTo>
                  <a:lnTo>
                    <a:pt x="3632200" y="0"/>
                  </a:lnTo>
                  <a:lnTo>
                    <a:pt x="3632200" y="4352290"/>
                  </a:lnTo>
                  <a:close/>
                  <a:moveTo>
                    <a:pt x="31750" y="4320540"/>
                  </a:moveTo>
                  <a:lnTo>
                    <a:pt x="3600450" y="4320540"/>
                  </a:lnTo>
                  <a:lnTo>
                    <a:pt x="3600450" y="31750"/>
                  </a:lnTo>
                  <a:lnTo>
                    <a:pt x="31750" y="31750"/>
                  </a:lnTo>
                  <a:lnTo>
                    <a:pt x="31750" y="4320540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699" y="933450"/>
            <a:ext cx="11925301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60" dirty="0">
                <a:latin typeface="Montserrat Bold" panose="00000800000000000000" charset="0"/>
              </a:rPr>
              <a:t>Best Practices – Next Steps</a:t>
            </a:r>
            <a:endParaRPr lang="en-US" sz="5060" dirty="0">
              <a:solidFill>
                <a:srgbClr val="000000"/>
              </a:solidFill>
              <a:latin typeface="Montserrat Bold" panose="00000800000000000000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52234" y="2211491"/>
            <a:ext cx="12136338" cy="4092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Any recommendations for the community should come out of your case review meeting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Report-out on your recommendations to the suicide prevention coalition, if your county has one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Invite your suicide prevention coordinator to attend SFR/OFR meetings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Start with the intent to connect SFR with your prevention coalition and align your work– this isn’t always the case!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9135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461657" y="2736267"/>
            <a:ext cx="4017908" cy="4814466"/>
            <a:chOff x="0" y="0"/>
            <a:chExt cx="3632200" cy="4352290"/>
          </a:xfrm>
        </p:grpSpPr>
        <p:sp>
          <p:nvSpPr>
            <p:cNvPr id="9" name="Freeform 9"/>
            <p:cNvSpPr/>
            <p:nvPr/>
          </p:nvSpPr>
          <p:spPr>
            <a:xfrm>
              <a:off x="15240" y="15240"/>
              <a:ext cx="3600450" cy="4320540"/>
            </a:xfrm>
            <a:custGeom>
              <a:avLst/>
              <a:gdLst/>
              <a:ahLst/>
              <a:cxnLst/>
              <a:rect l="l" t="t" r="r" b="b"/>
              <a:pathLst>
                <a:path w="3600450" h="4320540">
                  <a:moveTo>
                    <a:pt x="0" y="0"/>
                  </a:moveTo>
                  <a:lnTo>
                    <a:pt x="3600450" y="0"/>
                  </a:lnTo>
                  <a:lnTo>
                    <a:pt x="3600450" y="4320540"/>
                  </a:lnTo>
                  <a:lnTo>
                    <a:pt x="0" y="43205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632200" cy="4352290"/>
            </a:xfrm>
            <a:custGeom>
              <a:avLst/>
              <a:gdLst/>
              <a:ahLst/>
              <a:cxnLst/>
              <a:rect l="l" t="t" r="r" b="b"/>
              <a:pathLst>
                <a:path w="3632200" h="4352290">
                  <a:moveTo>
                    <a:pt x="3632200" y="4352290"/>
                  </a:moveTo>
                  <a:lnTo>
                    <a:pt x="0" y="4352290"/>
                  </a:lnTo>
                  <a:lnTo>
                    <a:pt x="0" y="0"/>
                  </a:lnTo>
                  <a:lnTo>
                    <a:pt x="3632200" y="0"/>
                  </a:lnTo>
                  <a:lnTo>
                    <a:pt x="3632200" y="4352290"/>
                  </a:lnTo>
                  <a:close/>
                  <a:moveTo>
                    <a:pt x="31750" y="4320540"/>
                  </a:moveTo>
                  <a:lnTo>
                    <a:pt x="3600450" y="4320540"/>
                  </a:lnTo>
                  <a:lnTo>
                    <a:pt x="3600450" y="31750"/>
                  </a:lnTo>
                  <a:lnTo>
                    <a:pt x="31750" y="31750"/>
                  </a:lnTo>
                  <a:lnTo>
                    <a:pt x="31750" y="4320540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933450"/>
            <a:ext cx="11849100" cy="851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60" dirty="0">
                <a:latin typeface="Montserrat Bold" panose="00000800000000000000" charset="0"/>
              </a:rPr>
              <a:t>Reminder</a:t>
            </a:r>
            <a:endParaRPr lang="en-US" sz="5060" dirty="0">
              <a:solidFill>
                <a:srgbClr val="000000"/>
              </a:solidFill>
              <a:latin typeface="Montserrat Bold" panose="00000800000000000000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89431" y="2210703"/>
            <a:ext cx="11231169" cy="42924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Start somewhere!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Our experiences are not meant to discourage you from going in any direction.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Do what you can with what you have and where you’re at today.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What we discussed in this presentation are just ideas to get you operating more efficiently and effectively. 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3213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569044"/>
            <a:ext cx="19757722" cy="1753593"/>
            <a:chOff x="0" y="0"/>
            <a:chExt cx="5203680" cy="4618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461852"/>
            </a:xfrm>
            <a:custGeom>
              <a:avLst/>
              <a:gdLst/>
              <a:ahLst/>
              <a:cxnLst/>
              <a:rect l="l" t="t" r="r" b="b"/>
              <a:pathLst>
                <a:path w="5203680" h="461852">
                  <a:moveTo>
                    <a:pt x="0" y="0"/>
                  </a:moveTo>
                  <a:lnTo>
                    <a:pt x="5203680" y="0"/>
                  </a:lnTo>
                  <a:lnTo>
                    <a:pt x="5203680" y="461852"/>
                  </a:lnTo>
                  <a:lnTo>
                    <a:pt x="0" y="461852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999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745727">
            <a:off x="-946783" y="-159253"/>
            <a:ext cx="3343532" cy="334353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2D2D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745727">
            <a:off x="-573196" y="174363"/>
            <a:ext cx="4043501" cy="3404854"/>
            <a:chOff x="0" y="0"/>
            <a:chExt cx="982960" cy="82770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82960" cy="827707"/>
            </a:xfrm>
            <a:custGeom>
              <a:avLst/>
              <a:gdLst/>
              <a:ahLst/>
              <a:cxnLst/>
              <a:rect l="l" t="t" r="r" b="b"/>
              <a:pathLst>
                <a:path w="982960" h="827707">
                  <a:moveTo>
                    <a:pt x="491480" y="0"/>
                  </a:moveTo>
                  <a:cubicBezTo>
                    <a:pt x="220043" y="0"/>
                    <a:pt x="0" y="185289"/>
                    <a:pt x="0" y="413854"/>
                  </a:cubicBezTo>
                  <a:cubicBezTo>
                    <a:pt x="0" y="642418"/>
                    <a:pt x="220043" y="827707"/>
                    <a:pt x="491480" y="827707"/>
                  </a:cubicBezTo>
                  <a:cubicBezTo>
                    <a:pt x="762917" y="827707"/>
                    <a:pt x="982960" y="642418"/>
                    <a:pt x="982960" y="413854"/>
                  </a:cubicBezTo>
                  <a:cubicBezTo>
                    <a:pt x="982960" y="185289"/>
                    <a:pt x="762917" y="0"/>
                    <a:pt x="491480" y="0"/>
                  </a:cubicBezTo>
                  <a:close/>
                </a:path>
              </a:pathLst>
            </a:custGeom>
            <a:solidFill>
              <a:srgbClr val="F9F9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92152" y="39498"/>
              <a:ext cx="798655" cy="7106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48789">
            <a:off x="-249362" y="398748"/>
            <a:ext cx="3137365" cy="313736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48789">
            <a:off x="-316845" y="724858"/>
            <a:ext cx="4029294" cy="2825155"/>
            <a:chOff x="0" y="0"/>
            <a:chExt cx="1007127" cy="70615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07127" cy="706151"/>
            </a:xfrm>
            <a:custGeom>
              <a:avLst/>
              <a:gdLst/>
              <a:ahLst/>
              <a:cxnLst/>
              <a:rect l="l" t="t" r="r" b="b"/>
              <a:pathLst>
                <a:path w="1007127" h="706151">
                  <a:moveTo>
                    <a:pt x="503564" y="0"/>
                  </a:moveTo>
                  <a:cubicBezTo>
                    <a:pt x="225453" y="0"/>
                    <a:pt x="0" y="158077"/>
                    <a:pt x="0" y="353076"/>
                  </a:cubicBezTo>
                  <a:cubicBezTo>
                    <a:pt x="0" y="548074"/>
                    <a:pt x="225453" y="706151"/>
                    <a:pt x="503564" y="706151"/>
                  </a:cubicBezTo>
                  <a:cubicBezTo>
                    <a:pt x="781674" y="706151"/>
                    <a:pt x="1007127" y="548074"/>
                    <a:pt x="1007127" y="353076"/>
                  </a:cubicBezTo>
                  <a:cubicBezTo>
                    <a:pt x="1007127" y="158077"/>
                    <a:pt x="781674" y="0"/>
                    <a:pt x="503564" y="0"/>
                  </a:cubicBezTo>
                  <a:close/>
                </a:path>
              </a:pathLst>
            </a:custGeom>
            <a:solidFill>
              <a:srgbClr val="F9F9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94418" y="28102"/>
              <a:ext cx="818291" cy="6118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1022990" y="5590494"/>
            <a:ext cx="9421201" cy="963899"/>
            <a:chOff x="0" y="0"/>
            <a:chExt cx="2481304" cy="25386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481304" cy="253866"/>
            </a:xfrm>
            <a:custGeom>
              <a:avLst/>
              <a:gdLst/>
              <a:ahLst/>
              <a:cxnLst/>
              <a:rect l="l" t="t" r="r" b="b"/>
              <a:pathLst>
                <a:path w="2481304" h="253866">
                  <a:moveTo>
                    <a:pt x="82176" y="0"/>
                  </a:moveTo>
                  <a:lnTo>
                    <a:pt x="2399128" y="0"/>
                  </a:lnTo>
                  <a:cubicBezTo>
                    <a:pt x="2444513" y="0"/>
                    <a:pt x="2481304" y="36791"/>
                    <a:pt x="2481304" y="82176"/>
                  </a:cubicBezTo>
                  <a:lnTo>
                    <a:pt x="2481304" y="171691"/>
                  </a:lnTo>
                  <a:cubicBezTo>
                    <a:pt x="2481304" y="217075"/>
                    <a:pt x="2444513" y="253866"/>
                    <a:pt x="2399128" y="253866"/>
                  </a:cubicBezTo>
                  <a:lnTo>
                    <a:pt x="82176" y="253866"/>
                  </a:lnTo>
                  <a:cubicBezTo>
                    <a:pt x="60381" y="253866"/>
                    <a:pt x="39480" y="245209"/>
                    <a:pt x="24069" y="229798"/>
                  </a:cubicBezTo>
                  <a:cubicBezTo>
                    <a:pt x="8658" y="214387"/>
                    <a:pt x="0" y="193485"/>
                    <a:pt x="0" y="171691"/>
                  </a:cubicBezTo>
                  <a:lnTo>
                    <a:pt x="0" y="82176"/>
                  </a:lnTo>
                  <a:cubicBezTo>
                    <a:pt x="0" y="36791"/>
                    <a:pt x="36791" y="0"/>
                    <a:pt x="82176" y="0"/>
                  </a:cubicBez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2481304" cy="2919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026363" y="3729647"/>
            <a:ext cx="8427605" cy="1622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752"/>
              </a:lnSpc>
            </a:pPr>
            <a:r>
              <a:rPr lang="en-US" sz="10627">
                <a:solidFill>
                  <a:srgbClr val="145DA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Thank You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63525" y="5748865"/>
            <a:ext cx="6509694" cy="580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4"/>
              </a:lnSpc>
              <a:spcBef>
                <a:spcPct val="0"/>
              </a:spcBef>
            </a:pPr>
            <a:r>
              <a:rPr lang="en-US" sz="3396" spc="132">
                <a:solidFill>
                  <a:srgbClr val="F9F9F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For Your Attention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1739345" y="1851574"/>
            <a:ext cx="5379429" cy="5388394"/>
            <a:chOff x="0" y="0"/>
            <a:chExt cx="7172572" cy="718452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172572" cy="7184526"/>
            </a:xfrm>
            <a:custGeom>
              <a:avLst/>
              <a:gdLst/>
              <a:ahLst/>
              <a:cxnLst/>
              <a:rect l="l" t="t" r="r" b="b"/>
              <a:pathLst>
                <a:path w="7172572" h="7184526">
                  <a:moveTo>
                    <a:pt x="0" y="0"/>
                  </a:moveTo>
                  <a:lnTo>
                    <a:pt x="7172572" y="0"/>
                  </a:lnTo>
                  <a:lnTo>
                    <a:pt x="7172572" y="7184526"/>
                  </a:lnTo>
                  <a:lnTo>
                    <a:pt x="0" y="7184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08328" y="2164082"/>
              <a:ext cx="6955916" cy="1478132"/>
            </a:xfrm>
            <a:custGeom>
              <a:avLst/>
              <a:gdLst/>
              <a:ahLst/>
              <a:cxnLst/>
              <a:rect l="l" t="t" r="r" b="b"/>
              <a:pathLst>
                <a:path w="6955916" h="1478132">
                  <a:moveTo>
                    <a:pt x="0" y="0"/>
                  </a:moveTo>
                  <a:lnTo>
                    <a:pt x="6955916" y="0"/>
                  </a:lnTo>
                  <a:lnTo>
                    <a:pt x="6955916" y="1478132"/>
                  </a:lnTo>
                  <a:lnTo>
                    <a:pt x="0" y="14781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269692" y="3770692"/>
              <a:ext cx="6633188" cy="2579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39"/>
                </a:lnSpc>
              </a:pPr>
              <a:r>
                <a:rPr lang="en-US" sz="4499" spc="134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472153" y="501728"/>
              <a:ext cx="4394239" cy="506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71"/>
                </a:lnSpc>
              </a:pPr>
              <a:r>
                <a:rPr lang="en-US" sz="2458" dirty="0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506465" y="1671549"/>
              <a:ext cx="4159639" cy="507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74"/>
                </a:lnSpc>
              </a:pPr>
              <a:r>
                <a:rPr lang="en-US" sz="2460" dirty="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sp>
        <p:nvSpPr>
          <p:cNvPr id="28" name="Freeform 28"/>
          <p:cNvSpPr/>
          <p:nvPr/>
        </p:nvSpPr>
        <p:spPr>
          <a:xfrm>
            <a:off x="1448555" y="8777715"/>
            <a:ext cx="3203963" cy="1336250"/>
          </a:xfrm>
          <a:custGeom>
            <a:avLst/>
            <a:gdLst/>
            <a:ahLst/>
            <a:cxnLst/>
            <a:rect l="l" t="t" r="r" b="b"/>
            <a:pathLst>
              <a:path w="3203963" h="1336250">
                <a:moveTo>
                  <a:pt x="0" y="0"/>
                </a:moveTo>
                <a:lnTo>
                  <a:pt x="3203963" y="0"/>
                </a:lnTo>
                <a:lnTo>
                  <a:pt x="3203963" y="1336250"/>
                </a:lnTo>
                <a:lnTo>
                  <a:pt x="0" y="13362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6950320" y="8843507"/>
            <a:ext cx="4387360" cy="1204667"/>
          </a:xfrm>
          <a:custGeom>
            <a:avLst/>
            <a:gdLst/>
            <a:ahLst/>
            <a:cxnLst/>
            <a:rect l="l" t="t" r="r" b="b"/>
            <a:pathLst>
              <a:path w="4387360" h="1204667">
                <a:moveTo>
                  <a:pt x="0" y="0"/>
                </a:moveTo>
                <a:lnTo>
                  <a:pt x="4387360" y="0"/>
                </a:lnTo>
                <a:lnTo>
                  <a:pt x="4387360" y="1204667"/>
                </a:lnTo>
                <a:lnTo>
                  <a:pt x="0" y="12046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871" t="-18382" r="-10635" b="-267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12843460" y="8926979"/>
            <a:ext cx="4415840" cy="1037722"/>
          </a:xfrm>
          <a:custGeom>
            <a:avLst/>
            <a:gdLst/>
            <a:ahLst/>
            <a:cxnLst/>
            <a:rect l="l" t="t" r="r" b="b"/>
            <a:pathLst>
              <a:path w="4415840" h="1037722">
                <a:moveTo>
                  <a:pt x="0" y="0"/>
                </a:moveTo>
                <a:lnTo>
                  <a:pt x="4415840" y="0"/>
                </a:lnTo>
                <a:lnTo>
                  <a:pt x="4415840" y="1037722"/>
                </a:lnTo>
                <a:lnTo>
                  <a:pt x="0" y="103772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AutoShape 31"/>
          <p:cNvSpPr/>
          <p:nvPr/>
        </p:nvSpPr>
        <p:spPr>
          <a:xfrm flipV="1">
            <a:off x="20" y="8417815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0899334" y="2906874"/>
            <a:ext cx="12750498" cy="1275049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990600" y="712269"/>
            <a:ext cx="7447266" cy="1280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70"/>
              </a:lnSpc>
            </a:pPr>
            <a:r>
              <a:rPr lang="en-US" sz="8475" dirty="0">
                <a:solidFill>
                  <a:srgbClr val="145DA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Contact Us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-912502" y="8895813"/>
            <a:ext cx="11811836" cy="1048357"/>
            <a:chOff x="0" y="0"/>
            <a:chExt cx="5203680" cy="46185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203680" cy="461852"/>
            </a:xfrm>
            <a:custGeom>
              <a:avLst/>
              <a:gdLst/>
              <a:ahLst/>
              <a:cxnLst/>
              <a:rect l="l" t="t" r="r" b="b"/>
              <a:pathLst>
                <a:path w="5203680" h="461852">
                  <a:moveTo>
                    <a:pt x="0" y="0"/>
                  </a:moveTo>
                  <a:lnTo>
                    <a:pt x="5203680" y="0"/>
                  </a:lnTo>
                  <a:lnTo>
                    <a:pt x="5203680" y="461852"/>
                  </a:lnTo>
                  <a:lnTo>
                    <a:pt x="0" y="461852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5203680" cy="4999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832143" y="9020564"/>
            <a:ext cx="1915438" cy="798856"/>
          </a:xfrm>
          <a:custGeom>
            <a:avLst/>
            <a:gdLst/>
            <a:ahLst/>
            <a:cxnLst/>
            <a:rect l="l" t="t" r="r" b="b"/>
            <a:pathLst>
              <a:path w="1915438" h="798856">
                <a:moveTo>
                  <a:pt x="0" y="0"/>
                </a:moveTo>
                <a:lnTo>
                  <a:pt x="1915437" y="0"/>
                </a:lnTo>
                <a:lnTo>
                  <a:pt x="1915437" y="798855"/>
                </a:lnTo>
                <a:lnTo>
                  <a:pt x="0" y="7988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4121285" y="9059896"/>
            <a:ext cx="2622912" cy="720191"/>
          </a:xfrm>
          <a:custGeom>
            <a:avLst/>
            <a:gdLst/>
            <a:ahLst/>
            <a:cxnLst/>
            <a:rect l="l" t="t" r="r" b="b"/>
            <a:pathLst>
              <a:path w="2622912" h="720191">
                <a:moveTo>
                  <a:pt x="0" y="0"/>
                </a:moveTo>
                <a:lnTo>
                  <a:pt x="2622912" y="0"/>
                </a:lnTo>
                <a:lnTo>
                  <a:pt x="2622912" y="720191"/>
                </a:lnTo>
                <a:lnTo>
                  <a:pt x="0" y="7201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871" t="-18382" r="-10635" b="-267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7644403" y="9109799"/>
            <a:ext cx="2639939" cy="620386"/>
          </a:xfrm>
          <a:custGeom>
            <a:avLst/>
            <a:gdLst/>
            <a:ahLst/>
            <a:cxnLst/>
            <a:rect l="l" t="t" r="r" b="b"/>
            <a:pathLst>
              <a:path w="2639939" h="620386">
                <a:moveTo>
                  <a:pt x="0" y="0"/>
                </a:moveTo>
                <a:lnTo>
                  <a:pt x="2639939" y="0"/>
                </a:lnTo>
                <a:lnTo>
                  <a:pt x="2639939" y="620385"/>
                </a:lnTo>
                <a:lnTo>
                  <a:pt x="0" y="6203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AutoShape 24"/>
          <p:cNvSpPr/>
          <p:nvPr/>
        </p:nvSpPr>
        <p:spPr>
          <a:xfrm flipV="1">
            <a:off x="-33841" y="8805404"/>
            <a:ext cx="10933187" cy="11389"/>
          </a:xfrm>
          <a:prstGeom prst="line">
            <a:avLst/>
          </a:prstGeom>
          <a:ln w="1905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1B1276-7130-FBB8-6D4B-5F15DAF852E2}"/>
              </a:ext>
            </a:extLst>
          </p:cNvPr>
          <p:cNvSpPr txBox="1"/>
          <p:nvPr/>
        </p:nvSpPr>
        <p:spPr>
          <a:xfrm>
            <a:off x="7293102" y="2388512"/>
            <a:ext cx="7321528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>
                <a:latin typeface="Montserrat" panose="00000500000000000000" pitchFamily="2" charset="0"/>
              </a:rPr>
              <a:t>Hancock Public Health </a:t>
            </a:r>
          </a:p>
          <a:p>
            <a:pPr marL="0" indent="0">
              <a:buNone/>
            </a:pPr>
            <a:r>
              <a:rPr lang="en-US" sz="2400" dirty="0" err="1">
                <a:latin typeface="Montserrat" panose="00000500000000000000" pitchFamily="2" charset="0"/>
              </a:rPr>
              <a:t>Kalynn</a:t>
            </a:r>
            <a:r>
              <a:rPr lang="en-US" sz="2400" dirty="0">
                <a:latin typeface="Montserrat" panose="00000500000000000000" pitchFamily="2" charset="0"/>
              </a:rPr>
              <a:t> Sommers, OCPRS</a:t>
            </a:r>
          </a:p>
          <a:p>
            <a:pPr marL="0" indent="0">
              <a:buNone/>
            </a:pPr>
            <a:r>
              <a:rPr lang="en-US" sz="2400" dirty="0">
                <a:latin typeface="Montserrat" panose="00000500000000000000" pitchFamily="2" charset="0"/>
              </a:rPr>
              <a:t>Harm Reduction Coordinator/Peer Support Specialist</a:t>
            </a:r>
          </a:p>
          <a:p>
            <a:pPr marL="0" indent="0">
              <a:buNone/>
            </a:pPr>
            <a:r>
              <a:rPr lang="en-US" sz="2400" dirty="0">
                <a:latin typeface="Montserrat" panose="00000500000000000000" pitchFamily="2" charset="0"/>
                <a:hlinkClick r:id="rId5"/>
              </a:rPr>
              <a:t>ksommers@hancockph.com</a:t>
            </a:r>
            <a:r>
              <a:rPr lang="en-US" sz="2400" dirty="0">
                <a:latin typeface="Montserrat" panose="000005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Montserrat" panose="00000500000000000000" pitchFamily="2" charset="0"/>
              </a:rPr>
              <a:t>567-250-5151</a:t>
            </a:r>
          </a:p>
          <a:p>
            <a:pPr marL="0" indent="0">
              <a:buNone/>
            </a:pPr>
            <a:endParaRPr lang="en-US" sz="2400" dirty="0">
              <a:latin typeface="Montserrat" panose="00000500000000000000" pitchFamily="2" charset="0"/>
            </a:endParaRPr>
          </a:p>
          <a:p>
            <a:pPr marL="0" indent="0">
              <a:buNone/>
            </a:pPr>
            <a:r>
              <a:rPr lang="en-US" sz="2400" b="1" dirty="0">
                <a:latin typeface="Montserrat" panose="00000500000000000000" pitchFamily="2" charset="0"/>
              </a:rPr>
              <a:t>Zanesville-Muskingum County </a:t>
            </a:r>
          </a:p>
          <a:p>
            <a:pPr marL="0" indent="0">
              <a:buNone/>
            </a:pPr>
            <a:r>
              <a:rPr lang="en-US" sz="2400" b="1" dirty="0">
                <a:latin typeface="Montserrat" panose="00000500000000000000" pitchFamily="2" charset="0"/>
              </a:rPr>
              <a:t>Health Department</a:t>
            </a:r>
          </a:p>
          <a:p>
            <a:pPr marL="0" indent="0">
              <a:buNone/>
            </a:pPr>
            <a:r>
              <a:rPr lang="en-US" sz="2400" dirty="0">
                <a:latin typeface="Montserrat" panose="00000500000000000000" pitchFamily="2" charset="0"/>
              </a:rPr>
              <a:t>Amanda McPeck</a:t>
            </a:r>
          </a:p>
          <a:p>
            <a:pPr marL="0" indent="0">
              <a:buNone/>
            </a:pPr>
            <a:r>
              <a:rPr lang="en-US" sz="2400" dirty="0">
                <a:latin typeface="Montserrat" panose="00000500000000000000" pitchFamily="2" charset="0"/>
              </a:rPr>
              <a:t>Community Health Planner</a:t>
            </a:r>
          </a:p>
          <a:p>
            <a:pPr marL="0" indent="0">
              <a:buNone/>
            </a:pPr>
            <a:r>
              <a:rPr lang="en-US" sz="2400" dirty="0">
                <a:latin typeface="Montserrat" panose="00000500000000000000" pitchFamily="2" charset="0"/>
                <a:hlinkClick r:id="rId6"/>
              </a:rPr>
              <a:t>amandam@zmchd.org</a:t>
            </a:r>
            <a:endParaRPr lang="en-US" sz="2400" dirty="0">
              <a:latin typeface="Montserrat" panose="00000500000000000000" pitchFamily="2" charset="0"/>
            </a:endParaRPr>
          </a:p>
          <a:p>
            <a:pPr marL="0" indent="0">
              <a:buNone/>
            </a:pPr>
            <a:r>
              <a:rPr lang="en-US" sz="2400" dirty="0">
                <a:latin typeface="Montserrat" panose="00000500000000000000" pitchFamily="2" charset="0"/>
              </a:rPr>
              <a:t>740-454-9741 ext. 253</a:t>
            </a:r>
          </a:p>
          <a:p>
            <a:pPr marL="0" indent="0">
              <a:buNone/>
            </a:pPr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7232B3-D24D-0090-ADD7-6CCE5E1178D3}"/>
              </a:ext>
            </a:extLst>
          </p:cNvPr>
          <p:cNvSpPr txBox="1"/>
          <p:nvPr/>
        </p:nvSpPr>
        <p:spPr>
          <a:xfrm>
            <a:off x="832143" y="2388512"/>
            <a:ext cx="722928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>
                <a:latin typeface="Montserrat" panose="00000500000000000000" pitchFamily="2" charset="0"/>
              </a:rPr>
              <a:t>Huron County Public Health </a:t>
            </a:r>
          </a:p>
          <a:p>
            <a:pPr marL="0" indent="0">
              <a:buNone/>
            </a:pPr>
            <a:r>
              <a:rPr lang="en-US" sz="2400" dirty="0">
                <a:latin typeface="Montserrat" panose="00000500000000000000" pitchFamily="2" charset="0"/>
              </a:rPr>
              <a:t>Tim Hollinger, MPH </a:t>
            </a:r>
          </a:p>
          <a:p>
            <a:pPr marL="0" indent="0">
              <a:buNone/>
            </a:pPr>
            <a:r>
              <a:rPr lang="en-US" sz="2400" dirty="0">
                <a:latin typeface="Montserrat" panose="00000500000000000000" pitchFamily="2" charset="0"/>
              </a:rPr>
              <a:t>Health Commissioner</a:t>
            </a:r>
          </a:p>
          <a:p>
            <a:pPr marL="0" indent="0">
              <a:buNone/>
            </a:pPr>
            <a:r>
              <a:rPr lang="en-US" sz="2400" dirty="0">
                <a:latin typeface="Montserrat" panose="00000500000000000000" pitchFamily="2" charset="0"/>
                <a:hlinkClick r:id="rId7"/>
              </a:rPr>
              <a:t>thollinger@huroncohealth.com</a:t>
            </a:r>
            <a:endParaRPr lang="en-US" sz="2400" dirty="0">
              <a:latin typeface="Montserrat" panose="00000500000000000000" pitchFamily="2" charset="0"/>
            </a:endParaRPr>
          </a:p>
          <a:p>
            <a:pPr marL="0" indent="0">
              <a:buNone/>
            </a:pPr>
            <a:r>
              <a:rPr lang="en-US" sz="2400" dirty="0">
                <a:latin typeface="Montserrat" panose="00000500000000000000" pitchFamily="2" charset="0"/>
              </a:rPr>
              <a:t>567-244-3228</a:t>
            </a:r>
          </a:p>
          <a:p>
            <a:pPr marL="0" indent="0">
              <a:buNone/>
            </a:pPr>
            <a:endParaRPr lang="en-US" sz="2400" dirty="0">
              <a:latin typeface="Montserrat" panose="00000500000000000000" pitchFamily="2" charset="0"/>
            </a:endParaRPr>
          </a:p>
          <a:p>
            <a:pPr marL="0" indent="0">
              <a:buNone/>
            </a:pPr>
            <a:r>
              <a:rPr lang="en-US" sz="2400" dirty="0">
                <a:latin typeface="Montserrat" panose="00000500000000000000" pitchFamily="2" charset="0"/>
              </a:rPr>
              <a:t>Nicole Marks, MPH</a:t>
            </a:r>
          </a:p>
          <a:p>
            <a:pPr marL="0" indent="0">
              <a:buNone/>
            </a:pPr>
            <a:r>
              <a:rPr lang="en-US" sz="2400" dirty="0">
                <a:latin typeface="Montserrat" panose="00000500000000000000" pitchFamily="2" charset="0"/>
              </a:rPr>
              <a:t>Community Programs Division Director</a:t>
            </a:r>
          </a:p>
          <a:p>
            <a:pPr marL="0" indent="0">
              <a:buNone/>
            </a:pPr>
            <a:r>
              <a:rPr lang="en-US" sz="2400" dirty="0">
                <a:latin typeface="Montserrat" panose="00000500000000000000" pitchFamily="2" charset="0"/>
                <a:hlinkClick r:id="rId8"/>
              </a:rPr>
              <a:t>nmarks@huroncohealth.com</a:t>
            </a:r>
            <a:r>
              <a:rPr lang="en-US" sz="2400" dirty="0">
                <a:latin typeface="Montserrat" panose="000005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Montserrat" panose="00000500000000000000" pitchFamily="2" charset="0"/>
              </a:rPr>
              <a:t>567-244-3225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461657" y="2736267"/>
            <a:ext cx="4017908" cy="4814466"/>
            <a:chOff x="0" y="0"/>
            <a:chExt cx="3632200" cy="4352290"/>
          </a:xfrm>
        </p:grpSpPr>
        <p:sp>
          <p:nvSpPr>
            <p:cNvPr id="9" name="Freeform 9"/>
            <p:cNvSpPr/>
            <p:nvPr/>
          </p:nvSpPr>
          <p:spPr>
            <a:xfrm>
              <a:off x="15240" y="15240"/>
              <a:ext cx="3600450" cy="4320540"/>
            </a:xfrm>
            <a:custGeom>
              <a:avLst/>
              <a:gdLst/>
              <a:ahLst/>
              <a:cxnLst/>
              <a:rect l="l" t="t" r="r" b="b"/>
              <a:pathLst>
                <a:path w="3600450" h="4320540">
                  <a:moveTo>
                    <a:pt x="0" y="0"/>
                  </a:moveTo>
                  <a:lnTo>
                    <a:pt x="3600450" y="0"/>
                  </a:lnTo>
                  <a:lnTo>
                    <a:pt x="3600450" y="4320540"/>
                  </a:lnTo>
                  <a:lnTo>
                    <a:pt x="0" y="43205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632200" cy="4352290"/>
            </a:xfrm>
            <a:custGeom>
              <a:avLst/>
              <a:gdLst/>
              <a:ahLst/>
              <a:cxnLst/>
              <a:rect l="l" t="t" r="r" b="b"/>
              <a:pathLst>
                <a:path w="3632200" h="4352290">
                  <a:moveTo>
                    <a:pt x="3632200" y="4352290"/>
                  </a:moveTo>
                  <a:lnTo>
                    <a:pt x="0" y="4352290"/>
                  </a:lnTo>
                  <a:lnTo>
                    <a:pt x="0" y="0"/>
                  </a:lnTo>
                  <a:lnTo>
                    <a:pt x="3632200" y="0"/>
                  </a:lnTo>
                  <a:lnTo>
                    <a:pt x="3632200" y="4352290"/>
                  </a:lnTo>
                  <a:close/>
                  <a:moveTo>
                    <a:pt x="31750" y="4320540"/>
                  </a:moveTo>
                  <a:lnTo>
                    <a:pt x="3600450" y="4320540"/>
                  </a:lnTo>
                  <a:lnTo>
                    <a:pt x="3600450" y="31750"/>
                  </a:lnTo>
                  <a:lnTo>
                    <a:pt x="31750" y="31750"/>
                  </a:lnTo>
                  <a:lnTo>
                    <a:pt x="31750" y="4320540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933450"/>
            <a:ext cx="8343900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59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Ohio Revised Code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15147" y="2068185"/>
            <a:ext cx="11527638" cy="5596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Establishing an SFR – Section 307.641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Required Members – Section 307.642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Chief of Police/County Sheriff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Public Health Official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Executive Director of ADAMHS Board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Physician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Annual Report – Section 307.646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Due to ODH by April 1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st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Providing information to SFR – Section 307.647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(A)(3) “…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Montserrat" panose="00000500000000000000" pitchFamily="2" charset="0"/>
              </a:rPr>
              <a:t>a county coroner shall make available to the review committee the coroner's full and complete record…”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Confidentiality – Section 307.649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Hybrid Review Committee – Section 307.6410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933450"/>
            <a:ext cx="9334500" cy="1753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59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Background on Presenting Counties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04238" y="2958772"/>
            <a:ext cx="11527638" cy="1425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1436" lvl="1" algn="l">
              <a:lnSpc>
                <a:spcPts val="3779"/>
              </a:lnSpc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Hancock County, Huron County, and Zanesville-Muskingum County</a:t>
            </a:r>
          </a:p>
          <a:p>
            <a:pPr algn="l">
              <a:lnSpc>
                <a:spcPts val="3779"/>
              </a:lnSpc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pic>
        <p:nvPicPr>
          <p:cNvPr id="1026" name="Picture 2" descr="List of counties in Ohio - Wikipedia">
            <a:extLst>
              <a:ext uri="{FF2B5EF4-FFF2-40B4-BE49-F238E27FC236}">
                <a16:creationId xmlns:a16="http://schemas.microsoft.com/office/drawing/2014/main" id="{82D79283-45D6-1205-3F2B-B15EBD9BD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0" y="1185353"/>
            <a:ext cx="5463279" cy="594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960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305220" y="1257300"/>
            <a:ext cx="7124700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83"/>
              </a:lnSpc>
            </a:pPr>
            <a:r>
              <a:rPr lang="en-US" sz="5059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Hancock County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pic>
        <p:nvPicPr>
          <p:cNvPr id="20" name="Picture 19" descr="A map of ohio state with a red square&#10;&#10;Description automatically generated">
            <a:extLst>
              <a:ext uri="{FF2B5EF4-FFF2-40B4-BE49-F238E27FC236}">
                <a16:creationId xmlns:a16="http://schemas.microsoft.com/office/drawing/2014/main" id="{D5DB8AD8-5517-C5D1-7BB4-406618CE38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643" y="889973"/>
            <a:ext cx="7772400" cy="74698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449E9E7-2A09-B244-4164-127A0E3DC7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8400" y="2313768"/>
            <a:ext cx="56388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67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map of ohio state with a red square&#10;&#10;Description automatically generated">
            <a:extLst>
              <a:ext uri="{FF2B5EF4-FFF2-40B4-BE49-F238E27FC236}">
                <a16:creationId xmlns:a16="http://schemas.microsoft.com/office/drawing/2014/main" id="{8C1F544C-8093-08AA-F4AD-81CC4041C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38605"/>
            <a:ext cx="6831854" cy="6565906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933450"/>
            <a:ext cx="6591300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83"/>
              </a:lnSpc>
            </a:pPr>
            <a:r>
              <a:rPr lang="en-US" sz="5059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Hancock County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012646" y="2400300"/>
            <a:ext cx="7810995" cy="1799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43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700" dirty="0">
                <a:latin typeface="Montserrat" panose="00000500000000000000" pitchFamily="2" charset="0"/>
              </a:rPr>
              <a:t>Rural county located in northwest Ohio</a:t>
            </a:r>
          </a:p>
          <a:p>
            <a:pPr marL="1143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700" dirty="0">
                <a:latin typeface="Montserrat" panose="00000500000000000000" pitchFamily="2" charset="0"/>
              </a:rPr>
              <a:t>Population of Hancock County is 55,457</a:t>
            </a:r>
          </a:p>
          <a:p>
            <a:pPr marL="1143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700" dirty="0">
                <a:latin typeface="Montserrat" panose="00000500000000000000" pitchFamily="2" charset="0"/>
              </a:rPr>
              <a:t>Largest city is Findlay, population 40,313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9570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461657" y="2736267"/>
            <a:ext cx="4017908" cy="4814466"/>
            <a:chOff x="0" y="0"/>
            <a:chExt cx="3632200" cy="4352290"/>
          </a:xfrm>
        </p:grpSpPr>
        <p:sp>
          <p:nvSpPr>
            <p:cNvPr id="9" name="Freeform 9"/>
            <p:cNvSpPr/>
            <p:nvPr/>
          </p:nvSpPr>
          <p:spPr>
            <a:xfrm>
              <a:off x="15240" y="15240"/>
              <a:ext cx="3600450" cy="4320540"/>
            </a:xfrm>
            <a:custGeom>
              <a:avLst/>
              <a:gdLst/>
              <a:ahLst/>
              <a:cxnLst/>
              <a:rect l="l" t="t" r="r" b="b"/>
              <a:pathLst>
                <a:path w="3600450" h="4320540">
                  <a:moveTo>
                    <a:pt x="0" y="0"/>
                  </a:moveTo>
                  <a:lnTo>
                    <a:pt x="3600450" y="0"/>
                  </a:lnTo>
                  <a:lnTo>
                    <a:pt x="3600450" y="4320540"/>
                  </a:lnTo>
                  <a:lnTo>
                    <a:pt x="0" y="43205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632200" cy="4352290"/>
            </a:xfrm>
            <a:custGeom>
              <a:avLst/>
              <a:gdLst/>
              <a:ahLst/>
              <a:cxnLst/>
              <a:rect l="l" t="t" r="r" b="b"/>
              <a:pathLst>
                <a:path w="3632200" h="4352290">
                  <a:moveTo>
                    <a:pt x="3632200" y="4352290"/>
                  </a:moveTo>
                  <a:lnTo>
                    <a:pt x="0" y="4352290"/>
                  </a:lnTo>
                  <a:lnTo>
                    <a:pt x="0" y="0"/>
                  </a:lnTo>
                  <a:lnTo>
                    <a:pt x="3632200" y="0"/>
                  </a:lnTo>
                  <a:lnTo>
                    <a:pt x="3632200" y="4352290"/>
                  </a:lnTo>
                  <a:close/>
                  <a:moveTo>
                    <a:pt x="31750" y="4320540"/>
                  </a:moveTo>
                  <a:lnTo>
                    <a:pt x="3600450" y="4320540"/>
                  </a:lnTo>
                  <a:lnTo>
                    <a:pt x="3600450" y="31750"/>
                  </a:lnTo>
                  <a:lnTo>
                    <a:pt x="31750" y="31750"/>
                  </a:lnTo>
                  <a:lnTo>
                    <a:pt x="31750" y="4320540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933450"/>
            <a:ext cx="8801100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59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Hancock County SOFR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36562" y="1940656"/>
            <a:ext cx="11365301" cy="3045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700" dirty="0">
                <a:latin typeface="Montserrat" panose="00000500000000000000" pitchFamily="2" charset="0"/>
              </a:rPr>
              <a:t>Combined Overdose fatality review and suicide fatality review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700" dirty="0">
                <a:latin typeface="Montserrat" panose="00000500000000000000" pitchFamily="2" charset="0"/>
              </a:rPr>
              <a:t>Facilitated by Hancock Public Health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700" dirty="0">
                <a:latin typeface="Montserrat" panose="00000500000000000000" pitchFamily="2" charset="0"/>
              </a:rPr>
              <a:t>Started reviewing Overdoses in 2016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700" dirty="0">
                <a:latin typeface="Montserrat" panose="00000500000000000000" pitchFamily="2" charset="0"/>
              </a:rPr>
              <a:t>Fully funded position for SOFR through the SOS grant, and local mental health board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C8977D27-FD1E-D716-08B2-FF9761371B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39800" y="3215447"/>
            <a:ext cx="3581400" cy="375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26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699" y="933450"/>
            <a:ext cx="11925301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60" dirty="0">
                <a:latin typeface="Montserrat Bold" panose="00000800000000000000" charset="0"/>
              </a:rPr>
              <a:t>Hancock county SOFR Committee</a:t>
            </a:r>
            <a:endParaRPr lang="en-US" sz="5060" dirty="0">
              <a:solidFill>
                <a:srgbClr val="000000"/>
              </a:solidFill>
              <a:latin typeface="Montserrat Bold" panose="00000800000000000000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699" y="2061745"/>
            <a:ext cx="7638613" cy="42924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700" dirty="0">
                <a:latin typeface="Montserrat" panose="00000500000000000000" pitchFamily="2" charset="0"/>
              </a:rPr>
              <a:t>Local ADAMHS Board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700" dirty="0">
                <a:latin typeface="Montserrat" panose="00000500000000000000" pitchFamily="2" charset="0"/>
              </a:rPr>
              <a:t>Local police department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700" dirty="0">
                <a:latin typeface="Montserrat" panose="00000500000000000000" pitchFamily="2" charset="0"/>
              </a:rPr>
              <a:t>County Sheriffs office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700" dirty="0">
                <a:latin typeface="Montserrat" panose="00000500000000000000" pitchFamily="2" charset="0"/>
              </a:rPr>
              <a:t>Adult probation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700" dirty="0">
                <a:latin typeface="Montserrat" panose="00000500000000000000" pitchFamily="2" charset="0"/>
              </a:rPr>
              <a:t>Juvenile probation (if applicable to case)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700" dirty="0">
                <a:latin typeface="Montserrat" panose="00000500000000000000" pitchFamily="2" charset="0"/>
              </a:rPr>
              <a:t>Local School district (if applicable to case)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700" dirty="0">
                <a:latin typeface="Montserrat" panose="00000500000000000000" pitchFamily="2" charset="0"/>
              </a:rPr>
              <a:t>Local hospital system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00CF850-0291-7D21-AEAF-0EA885057843}"/>
              </a:ext>
            </a:extLst>
          </p:cNvPr>
          <p:cNvSpPr txBox="1"/>
          <p:nvPr/>
        </p:nvSpPr>
        <p:spPr>
          <a:xfrm>
            <a:off x="9144000" y="2076326"/>
            <a:ext cx="5318799" cy="3761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Pain management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Veteran affairs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Local behavioral health facilities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Coroner is invited (often doesn’t attend)</a:t>
            </a:r>
          </a:p>
        </p:txBody>
      </p:sp>
    </p:spTree>
    <p:extLst>
      <p:ext uri="{BB962C8B-B14F-4D97-AF65-F5344CB8AC3E}">
        <p14:creationId xmlns:p14="http://schemas.microsoft.com/office/powerpoint/2010/main" val="4227519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9F2B89DD2D8C4492928E1BC4130F1C" ma:contentTypeVersion="18" ma:contentTypeDescription="Create a new document." ma:contentTypeScope="" ma:versionID="6c934f7a17a66da8ca910ca723b05fa8">
  <xsd:schema xmlns:xsd="http://www.w3.org/2001/XMLSchema" xmlns:xs="http://www.w3.org/2001/XMLSchema" xmlns:p="http://schemas.microsoft.com/office/2006/metadata/properties" xmlns:ns2="ec9b89ea-7ffe-4e99-8726-783532f2f74b" xmlns:ns3="8bf79b80-29e5-436c-bdcd-160857f4f0e5" targetNamespace="http://schemas.microsoft.com/office/2006/metadata/properties" ma:root="true" ma:fieldsID="f1e0fe955ae0f2b4bc8f52ca16b6c674" ns2:_="" ns3:_="">
    <xsd:import namespace="ec9b89ea-7ffe-4e99-8726-783532f2f74b"/>
    <xsd:import namespace="8bf79b80-29e5-436c-bdcd-160857f4f0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b89ea-7ffe-4e99-8726-783532f2f7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4c77c9d-87c5-4a7a-bc3d-66fdfa0a56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f79b80-29e5-436c-bdcd-160857f4f0e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ea466d5-6306-4bb4-bf09-c0e1675dd215}" ma:internalName="TaxCatchAll" ma:showField="CatchAllData" ma:web="8bf79b80-29e5-436c-bdcd-160857f4f0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9b89ea-7ffe-4e99-8726-783532f2f74b">
      <Terms xmlns="http://schemas.microsoft.com/office/infopath/2007/PartnerControls"/>
    </lcf76f155ced4ddcb4097134ff3c332f>
    <TaxCatchAll xmlns="8bf79b80-29e5-436c-bdcd-160857f4f0e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51CAFF-383D-4174-8343-EE6D11A93996}"/>
</file>

<file path=customXml/itemProps2.xml><?xml version="1.0" encoding="utf-8"?>
<ds:datastoreItem xmlns:ds="http://schemas.openxmlformats.org/officeDocument/2006/customXml" ds:itemID="{26527666-D6A9-4566-AEEC-0E6B230D6F37}">
  <ds:schemaRefs>
    <ds:schemaRef ds:uri="http://schemas.microsoft.com/office/2006/metadata/properties"/>
    <ds:schemaRef ds:uri="http://schemas.microsoft.com/office/infopath/2007/PartnerControls"/>
    <ds:schemaRef ds:uri="01a33754-8f45-48cc-83b0-9e0036c49310"/>
  </ds:schemaRefs>
</ds:datastoreItem>
</file>

<file path=customXml/itemProps3.xml><?xml version="1.0" encoding="utf-8"?>
<ds:datastoreItem xmlns:ds="http://schemas.openxmlformats.org/officeDocument/2006/customXml" ds:itemID="{16471C4D-C2DF-403A-8472-6B2C1C9D82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2869</TotalTime>
  <Words>1985</Words>
  <Application>Microsoft Macintosh PowerPoint</Application>
  <PresentationFormat>Custom</PresentationFormat>
  <Paragraphs>318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Calibri</vt:lpstr>
      <vt:lpstr>Montserrat Ultra-Bold</vt:lpstr>
      <vt:lpstr>Wingdings</vt:lpstr>
      <vt:lpstr>Bebas Neue Bold</vt:lpstr>
      <vt:lpstr>Montserrat Bold</vt:lpstr>
      <vt:lpstr>Montserrat</vt:lpstr>
      <vt:lpstr>Montserrat Medium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OSFRBP Summit Slide Deck</dc:title>
  <cp:lastModifiedBy>Austin Lucas</cp:lastModifiedBy>
  <cp:revision>3</cp:revision>
  <dcterms:created xsi:type="dcterms:W3CDTF">2006-08-16T00:00:00Z</dcterms:created>
  <dcterms:modified xsi:type="dcterms:W3CDTF">2024-11-01T12:51:41Z</dcterms:modified>
  <dc:identifier>DAGOg7qj-wg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0x010100659F2B89DD2D8C4492928E1BC4130F1C</vt:lpwstr>
  </property>
  <property fmtid="{D5CDD505-2E9C-101B-9397-08002B2CF9AE}" pid="3" name="MediaServiceImageTags">
    <vt:lpwstr/>
  </property>
</Properties>
</file>