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comments/modernComment_10A_D2A4BD80.xml" ContentType="application/vnd.ms-powerpoint.comments+xml"/>
  <Override PartName="/ppt/comments/modernComment_110_44E17060.xml" ContentType="application/vnd.ms-powerpoint.comments+xml"/>
  <Override PartName="/ppt/comments/modernComment_10C_813E14DE.xml" ContentType="application/vnd.ms-powerpoint.comments+xml"/>
  <Override PartName="/ppt/diagrams/layout1.xml" ContentType="application/vnd.openxmlformats-officedocument.drawingml.diagramLayout+xml"/>
  <Override PartName="/ppt/webextensions/webextension1.xml" ContentType="application/vnd.ms-office.webextension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omments/modernComment_101_0.xml" ContentType="application/vnd.ms-powerpoint.comment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omments/modernComment_10B_AC35ED3D.xml" ContentType="application/vnd.ms-powerpoint.comments+xml"/>
  <Override PartName="/ppt/authors.xml" ContentType="application/vnd.ms-powerpoint.authors+xml"/>
  <Override PartName="/ppt/comments/modernComment_100_0.xml" ContentType="application/vnd.ms-powerpoint.comments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webextensions/taskpanes.xml" ContentType="application/vnd.ms-office.webextensiontaskpan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71" r:id="rId6"/>
    <p:sldId id="266" r:id="rId7"/>
    <p:sldId id="272" r:id="rId8"/>
    <p:sldId id="268" r:id="rId9"/>
    <p:sldId id="276" r:id="rId10"/>
    <p:sldId id="277" r:id="rId11"/>
    <p:sldId id="269" r:id="rId12"/>
    <p:sldId id="274" r:id="rId13"/>
    <p:sldId id="278" r:id="rId14"/>
    <p:sldId id="275" r:id="rId15"/>
    <p:sldId id="273" r:id="rId16"/>
    <p:sldId id="279" r:id="rId17"/>
    <p:sldId id="281" r:id="rId18"/>
    <p:sldId id="267" r:id="rId19"/>
    <p:sldId id="280" r:id="rId20"/>
    <p:sldId id="259" r:id="rId21"/>
    <p:sldId id="265" r:id="rId22"/>
    <p:sldId id="260" r:id="rId23"/>
    <p:sldId id="261" r:id="rId24"/>
  </p:sldIdLst>
  <p:sldSz cx="18288000" cy="10287000"/>
  <p:notesSz cx="6858000" cy="9144000"/>
  <p:embeddedFontLst>
    <p:embeddedFont>
      <p:font typeface="Arial Nova Cond" panose="020F0502020204030204" pitchFamily="34" charset="0"/>
      <p:regular r:id="rId25"/>
      <p:bold r:id="rId26"/>
      <p:italic r:id="rId27"/>
      <p:boldItalic r:id="rId28"/>
    </p:embeddedFont>
    <p:embeddedFont>
      <p:font typeface="Arial Nova Cond Light" panose="020F0302020204030204" pitchFamily="34" charset="0"/>
      <p:regular r:id="rId29"/>
      <p:italic r:id="rId30"/>
    </p:embeddedFont>
    <p:embeddedFont>
      <p:font typeface="Bebas Neue Bold" panose="020B0606020202050201" pitchFamily="34" charset="77"/>
      <p:regular r:id="rId31"/>
      <p:bold r:id="rId32"/>
    </p:embeddedFont>
    <p:embeddedFont>
      <p:font typeface="Montserrat" pitchFamily="2" charset="77"/>
      <p:regular r:id="rId33"/>
      <p:bold r:id="rId34"/>
      <p:italic r:id="rId35"/>
      <p:boldItalic r:id="rId36"/>
    </p:embeddedFont>
    <p:embeddedFont>
      <p:font typeface="Montserrat Bold" pitchFamily="2" charset="77"/>
      <p:regular r:id="rId37"/>
      <p:bold r:id="rId38"/>
    </p:embeddedFont>
    <p:embeddedFont>
      <p:font typeface="Montserrat Medium" panose="020F0502020204030204" pitchFamily="34" charset="0"/>
      <p:regular r:id="rId39"/>
      <p:italic r:id="rId40"/>
    </p:embeddedFont>
    <p:embeddedFont>
      <p:font typeface="Montserrat Ultra-Bold" pitchFamily="2" charset="77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560E51-D650-327A-43C4-106AF328C99C}" name="Lucille D. Rucker" initials="LR" userId="S::LucilleR@zmchd.org::d725de41-0fdb-4691-9cee-76da14dce6e7" providerId="AD"/>
  <p188:author id="{49DCA496-932B-929A-25A6-1D56815B3D9A}" name="Herzfeld, Susan" initials="HS" userId="S::SHerzfeld@phdmc.org::4da45e8e-7a7e-4f5d-a4b5-2677cb894e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DA0"/>
    <a:srgbClr val="5D3287"/>
    <a:srgbClr val="16BBB2"/>
    <a:srgbClr val="21467F"/>
    <a:srgbClr val="15844A"/>
    <a:srgbClr val="508367"/>
    <a:srgbClr val="A53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13B307-D360-4987-8586-AC0885BFDA9F}" v="35" dt="2024-10-28T20:04:08.124"/>
    <p1510:client id="{E8425D38-57F6-9827-C1E5-773AAC2F805D}" v="139" dt="2024-10-28T19:57:40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58" d="100"/>
          <a:sy n="58" d="100"/>
        </p:scale>
        <p:origin x="264" y="5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microsoft.com/office/2015/10/relationships/revisionInfo" Target="revisionInfo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phdmcfiles1\Shared\PHDMCCommon\EPIReports\Folders%20with%20Epi%20Names\Susan\Suicide%20Fatality%20Review\Annual%20Report\Data\SFR%20Data_Coroner.xlsm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/phdmcfiles1\Shared\PHDMCCommon\EPIReports\Tableau\Suicide%20Dashboard\Pivot%20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01399825021871"/>
          <c:y val="0.35827282348682232"/>
          <c:w val="0.80139566929133854"/>
          <c:h val="0.578272519951845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'Executive Summary'!$H$59</c:f>
              <c:strCache>
                <c:ptCount val="1"/>
                <c:pt idx="0">
                  <c:v>Poisoning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7030A0"/>
                    </a:solidFill>
                    <a:latin typeface="Arial Nova Cond Light" panose="020B03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'Executive Summary'!$B$64:$C$66</c:f>
              <c:multiLvlStrCache>
                <c:ptCount val="3"/>
                <c:lvl>
                  <c:pt idx="0">
                    <c:v>&lt;25</c:v>
                  </c:pt>
                  <c:pt idx="1">
                    <c:v>25-54</c:v>
                  </c:pt>
                  <c:pt idx="2">
                    <c:v>55+</c:v>
                  </c:pt>
                </c:lvl>
                <c:lvl>
                  <c:pt idx="0">
                    <c:v>Age</c:v>
                  </c:pt>
                </c:lvl>
              </c:multiLvlStrCache>
            </c:multiLvlStrRef>
          </c:cat>
          <c:val>
            <c:numRef>
              <c:f>'Executive Summary'!$H$64:$H$66</c:f>
              <c:numCache>
                <c:formatCode>0%</c:formatCode>
                <c:ptCount val="3"/>
                <c:pt idx="0">
                  <c:v>5.7142857142857141E-2</c:v>
                </c:pt>
                <c:pt idx="1">
                  <c:v>0.11570247933884298</c:v>
                </c:pt>
                <c:pt idx="2">
                  <c:v>0.16842105263157894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6-48E1-940C-D57D02D51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937736975"/>
        <c:axId val="1180096527"/>
      </c:barChart>
      <c:barChart>
        <c:barDir val="bar"/>
        <c:grouping val="clustered"/>
        <c:varyColors val="0"/>
        <c:ser>
          <c:idx val="1"/>
          <c:order val="1"/>
          <c:tx>
            <c:strRef>
              <c:f>'Executive Summary'!$I$59</c:f>
              <c:strCache>
                <c:ptCount val="1"/>
                <c:pt idx="0">
                  <c:v>Montgomery County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76-48E1-940C-D57D02D519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76-48E1-940C-D57D02D519A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859848484848484"/>
                      <c:h val="0.17024054982817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A76-48E1-940C-D57D02D519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 Cond Light" panose="020B03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'Executive Summary'!$B$64:$C$66</c:f>
              <c:multiLvlStrCache>
                <c:ptCount val="3"/>
                <c:lvl>
                  <c:pt idx="0">
                    <c:v>&lt;25</c:v>
                  </c:pt>
                  <c:pt idx="1">
                    <c:v>25-54</c:v>
                  </c:pt>
                  <c:pt idx="2">
                    <c:v>55+</c:v>
                  </c:pt>
                </c:lvl>
                <c:lvl>
                  <c:pt idx="0">
                    <c:v>Age</c:v>
                  </c:pt>
                </c:lvl>
              </c:multiLvlStrCache>
            </c:multiLvlStrRef>
          </c:cat>
          <c:val>
            <c:numRef>
              <c:f>'Executive Summary'!$I$64:$I$66</c:f>
              <c:numCache>
                <c:formatCode>0%</c:formatCode>
                <c:ptCount val="3"/>
                <c:pt idx="0">
                  <c:v>7.8651685393258425E-2</c:v>
                </c:pt>
                <c:pt idx="1">
                  <c:v>7.8651685393258425E-2</c:v>
                </c:pt>
                <c:pt idx="2">
                  <c:v>7.8651685393258425E-2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76-48E1-940C-D57D02D51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22887663"/>
        <c:axId val="1304356623"/>
      </c:barChart>
      <c:catAx>
        <c:axId val="193773697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en-US"/>
          </a:p>
        </c:txPr>
        <c:crossAx val="1180096527"/>
        <c:crosses val="autoZero"/>
        <c:auto val="1"/>
        <c:lblAlgn val="ctr"/>
        <c:lblOffset val="100"/>
        <c:noMultiLvlLbl val="0"/>
      </c:catAx>
      <c:valAx>
        <c:axId val="1180096527"/>
        <c:scaling>
          <c:orientation val="minMax"/>
          <c:max val="0.25"/>
        </c:scaling>
        <c:delete val="0"/>
        <c:axPos val="t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en-US"/>
          </a:p>
        </c:txPr>
        <c:crossAx val="1937736975"/>
        <c:crosses val="autoZero"/>
        <c:crossBetween val="between"/>
      </c:valAx>
      <c:valAx>
        <c:axId val="1304356623"/>
        <c:scaling>
          <c:orientation val="minMax"/>
          <c:max val="0.25"/>
          <c:min val="0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en-US"/>
          </a:p>
        </c:txPr>
        <c:crossAx val="2022887663"/>
        <c:crosses val="autoZero"/>
        <c:crossBetween val="between"/>
      </c:valAx>
      <c:catAx>
        <c:axId val="20228876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043566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 Nova Cond Light" panose="020B0306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88888888888889"/>
          <c:y val="0.20440841616109465"/>
          <c:w val="0.79166666666666663"/>
          <c:h val="0.58141962705989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Sheet1!$G$4:$G$7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2023*</c:v>
                </c:pt>
              </c:strCache>
            </c:strRef>
          </c:cat>
          <c:val>
            <c:numRef>
              <c:f>Sheet1!$H$4:$H$7</c:f>
              <c:numCache>
                <c:formatCode>General</c:formatCode>
                <c:ptCount val="4"/>
                <c:pt idx="0">
                  <c:v>79</c:v>
                </c:pt>
                <c:pt idx="1">
                  <c:v>83</c:v>
                </c:pt>
                <c:pt idx="2">
                  <c:v>89</c:v>
                </c:pt>
                <c:pt idx="3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4-4F62-9819-57F37913B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388100688"/>
        <c:axId val="1387847920"/>
      </c:barChart>
      <c:catAx>
        <c:axId val="138810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en-US"/>
          </a:p>
        </c:txPr>
        <c:crossAx val="1387847920"/>
        <c:crosses val="autoZero"/>
        <c:auto val="1"/>
        <c:lblAlgn val="ctr"/>
        <c:lblOffset val="100"/>
        <c:noMultiLvlLbl val="0"/>
      </c:catAx>
      <c:valAx>
        <c:axId val="138784792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38810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47867328728016"/>
          <c:y val="0.27379914911083847"/>
          <c:w val="0.82793438482302795"/>
          <c:h val="0.54665146610644988"/>
        </c:manualLayout>
      </c:layout>
      <c:lineChart>
        <c:grouping val="standard"/>
        <c:varyColors val="0"/>
        <c:ser>
          <c:idx val="0"/>
          <c:order val="0"/>
          <c:tx>
            <c:strRef>
              <c:f>Charts!$Q$18</c:f>
              <c:strCache>
                <c:ptCount val="1"/>
                <c:pt idx="0">
                  <c:v>Under 25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2478730271260326"/>
                  <c:y val="-8.8267427091112977E-3"/>
                </c:manualLayout>
              </c:layout>
              <c:tx>
                <c:rich>
                  <a:bodyPr/>
                  <a:lstStyle/>
                  <a:p>
                    <a:fld id="{9387C433-1696-4C68-9159-54E4583726B8}" type="SERIESNAME">
                      <a:rPr lang="en-US" sz="3200" b="1"/>
                      <a:pPr/>
                      <a:t>[SERIES NAME]</a:t>
                    </a:fld>
                    <a:r>
                      <a:rPr lang="en-US" sz="3200" b="1" baseline="0"/>
                      <a:t>   </a:t>
                    </a:r>
                    <a:fld id="{6D2C1ACF-6B04-48F9-9068-5BE29BD599FD}" type="VALUE">
                      <a:rPr lang="en-US" sz="3200" b="1" baseline="0"/>
                      <a:pPr/>
                      <a:t>[VALUE]</a:t>
                    </a:fld>
                    <a:endParaRPr lang="en-US" sz="3200" b="1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 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732167352088824"/>
                      <c:h val="0.158279149061234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A1E-44CF-BC93-F384F2742023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Charts!$R$1:$U$1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Charts!$R$18:$U$18</c:f>
              <c:numCache>
                <c:formatCode>0%</c:formatCode>
                <c:ptCount val="4"/>
                <c:pt idx="0">
                  <c:v>0.12658227848101267</c:v>
                </c:pt>
                <c:pt idx="1">
                  <c:v>0.10843373493975902</c:v>
                </c:pt>
                <c:pt idx="2">
                  <c:v>0.1797752808988764</c:v>
                </c:pt>
                <c:pt idx="3">
                  <c:v>0.19387755102040816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1E-44CF-BC93-F384F2742023}"/>
            </c:ext>
          </c:extLst>
        </c:ser>
        <c:ser>
          <c:idx val="1"/>
          <c:order val="1"/>
          <c:tx>
            <c:strRef>
              <c:f>Charts!$Q$19</c:f>
              <c:strCache>
                <c:ptCount val="1"/>
                <c:pt idx="0">
                  <c:v>25-54</c:v>
                </c:pt>
              </c:strCache>
            </c:strRef>
          </c:tx>
          <c:spPr>
            <a:ln w="28575" cap="rnd">
              <a:solidFill>
                <a:srgbClr val="ED7D31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4411248585326877"/>
                  <c:y val="-7.5727771272461556E-3"/>
                </c:manualLayout>
              </c:layout>
              <c:tx>
                <c:rich>
                  <a:bodyPr/>
                  <a:lstStyle/>
                  <a:p>
                    <a:fld id="{A8568BB9-8F82-45EE-BDAD-AC78EAD65431}" type="SERIESNAME">
                      <a:rPr lang="en-US" sz="3200" b="0"/>
                      <a:pPr/>
                      <a:t>[SERIES NAME]</a:t>
                    </a:fld>
                    <a:r>
                      <a:rPr lang="en-US" sz="3200" b="0"/>
                      <a:t>  </a:t>
                    </a:r>
                    <a:r>
                      <a:rPr lang="en-US" sz="3200" b="0" baseline="0"/>
                      <a:t> </a:t>
                    </a:r>
                    <a:fld id="{B0114FF4-16CA-489D-B704-02AC512E8C44}" type="VALUE">
                      <a:rPr lang="en-US" sz="3200" b="0" baseline="0"/>
                      <a:pPr/>
                      <a:t>[VALUE]</a:t>
                    </a:fld>
                    <a:endParaRPr lang="en-US" sz="3200" b="0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A1E-44CF-BC93-F384F2742023}"/>
                </c:ext>
              </c:extLst>
            </c:dLbl>
            <c:dLbl>
              <c:idx val="2"/>
              <c:layout>
                <c:manualLayout>
                  <c:x val="-4.4923665791776028E-2"/>
                  <c:y val="-1.7977523848530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1E-44CF-BC93-F384F2742023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Charts!$R$1:$U$1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Charts!$R$19:$U$19</c:f>
              <c:numCache>
                <c:formatCode>0%</c:formatCode>
                <c:ptCount val="4"/>
                <c:pt idx="0">
                  <c:v>0.48101265822784811</c:v>
                </c:pt>
                <c:pt idx="1">
                  <c:v>0.50602409638554213</c:v>
                </c:pt>
                <c:pt idx="2">
                  <c:v>0.4606741573033708</c:v>
                </c:pt>
                <c:pt idx="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1E-44CF-BC93-F384F2742023}"/>
            </c:ext>
          </c:extLst>
        </c:ser>
        <c:ser>
          <c:idx val="2"/>
          <c:order val="2"/>
          <c:tx>
            <c:strRef>
              <c:f>Charts!$Q$20</c:f>
              <c:strCache>
                <c:ptCount val="1"/>
                <c:pt idx="0">
                  <c:v>55+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930522216727444"/>
                  <c:y val="4.5232357597904492E-4"/>
                </c:manualLayout>
              </c:layout>
              <c:tx>
                <c:rich>
                  <a:bodyPr/>
                  <a:lstStyle/>
                  <a:p>
                    <a:fld id="{661056AF-847C-4B12-8175-6849D826D9AB}" type="SERIESNAME">
                      <a:rPr lang="en-US" sz="3200" b="0"/>
                      <a:pPr/>
                      <a:t>[SERIES NAME]</a:t>
                    </a:fld>
                    <a:r>
                      <a:rPr lang="en-US" sz="3200" b="1" baseline="0"/>
                      <a:t>   </a:t>
                    </a:r>
                    <a:fld id="{B03D0FBF-4A47-4C32-BB11-DCCFA203C2F7}" type="VALUE">
                      <a:rPr lang="en-US" sz="3200" baseline="0"/>
                      <a:pPr/>
                      <a:t>[VALUE]</a:t>
                    </a:fld>
                    <a:endParaRPr lang="en-US" sz="3200" b="1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  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A1E-44CF-BC93-F384F2742023}"/>
                </c:ext>
              </c:extLst>
            </c:dLbl>
            <c:dLbl>
              <c:idx val="2"/>
              <c:layout>
                <c:manualLayout>
                  <c:x val="-3.8673669095784957E-2"/>
                  <c:y val="7.5412856063559303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1E-44CF-BC93-F384F2742023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Charts!$R$1:$U$1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Charts!$R$20:$U$20</c:f>
              <c:numCache>
                <c:formatCode>0%</c:formatCode>
                <c:ptCount val="4"/>
                <c:pt idx="0">
                  <c:v>0.39240506329113928</c:v>
                </c:pt>
                <c:pt idx="1">
                  <c:v>0.38554216867469882</c:v>
                </c:pt>
                <c:pt idx="2">
                  <c:v>0.3595505617977528</c:v>
                </c:pt>
                <c:pt idx="3">
                  <c:v>0.30612244897959184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A1E-44CF-BC93-F384F2742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9322976"/>
        <c:axId val="1511154000"/>
      </c:lineChart>
      <c:catAx>
        <c:axId val="116932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1511154000"/>
        <c:crosses val="autoZero"/>
        <c:auto val="1"/>
        <c:lblAlgn val="ctr"/>
        <c:lblOffset val="100"/>
        <c:noMultiLvlLbl val="0"/>
      </c:catAx>
      <c:valAx>
        <c:axId val="15111540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6932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latin typeface="Arial Nova Cond" panose="020B0506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67051618133905"/>
          <c:y val="0.3259023864391698"/>
          <c:w val="0.79277385689158242"/>
          <c:h val="0.50638233367660501"/>
        </c:manualLayout>
      </c:layout>
      <c:lineChart>
        <c:grouping val="standard"/>
        <c:varyColors val="0"/>
        <c:ser>
          <c:idx val="0"/>
          <c:order val="0"/>
          <c:tx>
            <c:strRef>
              <c:f>Charts!$P$61</c:f>
              <c:strCache>
                <c:ptCount val="1"/>
                <c:pt idx="0">
                  <c:v>White Men</c:v>
                </c:pt>
              </c:strCache>
            </c:strRef>
          </c:tx>
          <c:spPr>
            <a:ln w="28575" cap="rnd">
              <a:solidFill>
                <a:srgbClr val="70AD47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8222066897576913"/>
                  <c:y val="-9.9474420038982714E-3"/>
                </c:manualLayout>
              </c:layout>
              <c:tx>
                <c:rich>
                  <a:bodyPr/>
                  <a:lstStyle/>
                  <a:p>
                    <a:fld id="{5F171B16-C757-4765-91FA-669A996DF96C}" type="SERIESNAME">
                      <a:rPr lang="en-US" sz="3200"/>
                      <a:pPr/>
                      <a:t>[SERIES NAME]</a:t>
                    </a:fld>
                    <a:r>
                      <a:rPr lang="en-US" sz="3200" baseline="0"/>
                      <a:t>   </a:t>
                    </a:r>
                    <a:fld id="{25D2C887-68E7-4B25-9C0D-9FCEEFB03D27}" type="VALUE">
                      <a:rPr lang="en-US" sz="3200" baseline="0"/>
                      <a:pPr/>
                      <a:t>[VALUE]</a:t>
                    </a:fld>
                    <a:endParaRPr lang="en-US" sz="3200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 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716985106190595"/>
                      <c:h val="0.151094990313513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BAA-46B5-A412-36AD9704B9F5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accent6"/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Charts!$Q$60:$T$60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Charts!$Q$61:$T$61</c:f>
              <c:numCache>
                <c:formatCode>0%</c:formatCode>
                <c:ptCount val="4"/>
                <c:pt idx="0">
                  <c:v>0.71014492753623193</c:v>
                </c:pt>
                <c:pt idx="1">
                  <c:v>0.79729729729729726</c:v>
                </c:pt>
                <c:pt idx="2">
                  <c:v>0.65753424657534243</c:v>
                </c:pt>
                <c:pt idx="3">
                  <c:v>0.620253164556962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AA-46B5-A412-36AD9704B9F5}"/>
            </c:ext>
          </c:extLst>
        </c:ser>
        <c:ser>
          <c:idx val="1"/>
          <c:order val="1"/>
          <c:tx>
            <c:strRef>
              <c:f>Charts!$P$62</c:f>
              <c:strCache>
                <c:ptCount val="1"/>
                <c:pt idx="0">
                  <c:v>Black Men</c:v>
                </c:pt>
              </c:strCache>
            </c:strRef>
          </c:tx>
          <c:spPr>
            <a:ln w="28575" cap="rnd">
              <a:solidFill>
                <a:srgbClr val="4472C4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8445511556085398"/>
                  <c:y val="1.0780840939775681E-2"/>
                </c:manualLayout>
              </c:layout>
              <c:tx>
                <c:rich>
                  <a:bodyPr/>
                  <a:lstStyle/>
                  <a:p>
                    <a:fld id="{98068FB4-7B11-4747-B155-414F9E57090D}" type="SERIESNAME">
                      <a:rPr lang="en-US" sz="3200">
                        <a:solidFill>
                          <a:schemeClr val="accent5"/>
                        </a:solidFill>
                      </a:rPr>
                      <a:pPr/>
                      <a:t>[SERIES NAME]</a:t>
                    </a:fld>
                    <a:r>
                      <a:rPr lang="en-US" sz="3200" baseline="0">
                        <a:solidFill>
                          <a:schemeClr val="accent5"/>
                        </a:solidFill>
                      </a:rPr>
                      <a:t> </a:t>
                    </a:r>
                    <a:fld id="{699D8BF7-0E94-4DF6-A0C9-E2DAD9A7482B}" type="VALUE">
                      <a:rPr lang="en-US" sz="3200" baseline="0">
                        <a:solidFill>
                          <a:schemeClr val="accent5"/>
                        </a:solidFill>
                      </a:rPr>
                      <a:pPr/>
                      <a:t>[VALUE]</a:t>
                    </a:fld>
                    <a:endParaRPr lang="en-US" sz="3200" baseline="0">
                      <a:solidFill>
                        <a:schemeClr val="accent5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977919065602506"/>
                      <c:h val="7.436768519302240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BAA-46B5-A412-36AD9704B9F5}"/>
                </c:ext>
              </c:extLst>
            </c:dLbl>
            <c:dLbl>
              <c:idx val="2"/>
              <c:layout>
                <c:manualLayout>
                  <c:x val="-2.4773956260059862E-2"/>
                  <c:y val="-5.80676282117238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3.5461030811486584E-2"/>
                      <c:h val="5.7399850487287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BAA-46B5-A412-36AD9704B9F5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accent5"/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Charts!$Q$60:$T$60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Charts!$Q$62:$T$62</c:f>
              <c:numCache>
                <c:formatCode>0%</c:formatCode>
                <c:ptCount val="4"/>
                <c:pt idx="0">
                  <c:v>0.11594202898550725</c:v>
                </c:pt>
                <c:pt idx="1">
                  <c:v>5.4054054054054057E-2</c:v>
                </c:pt>
                <c:pt idx="2">
                  <c:v>8.2191780821917804E-2</c:v>
                </c:pt>
                <c:pt idx="3">
                  <c:v>0.12658227848101267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BAA-46B5-A412-36AD9704B9F5}"/>
            </c:ext>
          </c:extLst>
        </c:ser>
        <c:ser>
          <c:idx val="2"/>
          <c:order val="2"/>
          <c:tx>
            <c:strRef>
              <c:f>Charts!$P$63</c:f>
              <c:strCache>
                <c:ptCount val="1"/>
                <c:pt idx="0">
                  <c:v>White Women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25051116537367996"/>
                  <c:y val="-4.6997218649432043E-2"/>
                </c:manualLayout>
              </c:layout>
              <c:tx>
                <c:rich>
                  <a:bodyPr/>
                  <a:lstStyle/>
                  <a:p>
                    <a:fld id="{9BD35489-DE77-4F63-8222-388248F8446F}" type="SERIESNAME">
                      <a:rPr lang="en-US" sz="3200"/>
                      <a:pPr/>
                      <a:t>[SERIES NAME]</a:t>
                    </a:fld>
                    <a:r>
                      <a:rPr lang="en-US" sz="3200" baseline="0"/>
                      <a:t>   </a:t>
                    </a:r>
                    <a:fld id="{E577C18F-7597-4CB4-887C-DF6E21AD1C1E}" type="VALUE">
                      <a:rPr lang="en-US" sz="3200" baseline="0"/>
                      <a:pPr/>
                      <a:t>[VALUE]</a:t>
                    </a:fld>
                    <a:endParaRPr lang="en-US" sz="3200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 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240364711766548"/>
                      <c:h val="8.34251275698193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BAA-46B5-A412-36AD9704B9F5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537634633535514E-2"/>
                      <c:h val="8.54202834385045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BAA-46B5-A412-36AD9704B9F5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rgbClr val="7030A0"/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Charts!$Q$60:$T$60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Charts!$Q$63:$T$63</c:f>
              <c:numCache>
                <c:formatCode>0%</c:formatCode>
                <c:ptCount val="4"/>
                <c:pt idx="0">
                  <c:v>0.13043478260869565</c:v>
                </c:pt>
                <c:pt idx="1">
                  <c:v>0.13513513513513514</c:v>
                </c:pt>
                <c:pt idx="2">
                  <c:v>0.15068493150684931</c:v>
                </c:pt>
                <c:pt idx="3">
                  <c:v>0.24050632911392406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BAA-46B5-A412-36AD9704B9F5}"/>
            </c:ext>
          </c:extLst>
        </c:ser>
        <c:ser>
          <c:idx val="3"/>
          <c:order val="3"/>
          <c:tx>
            <c:strRef>
              <c:f>Charts!$P$64</c:f>
              <c:strCache>
                <c:ptCount val="1"/>
                <c:pt idx="0">
                  <c:v>Black Women</c:v>
                </c:pt>
              </c:strCache>
            </c:strRef>
          </c:tx>
          <c:spPr>
            <a:ln w="28575" cap="rnd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21637561864899241"/>
                  <c:y val="9.5655908046738992E-3"/>
                </c:manualLayout>
              </c:layout>
              <c:tx>
                <c:rich>
                  <a:bodyPr/>
                  <a:lstStyle/>
                  <a:p>
                    <a:fld id="{86892EB7-BF6D-43AC-838F-E9AF7F409806}" type="SERIESNAME">
                      <a:rPr lang="en-US" sz="3200"/>
                      <a:pPr/>
                      <a:t>[SERIES NAME]</a:t>
                    </a:fld>
                    <a:r>
                      <a:rPr lang="en-US" sz="3200" baseline="0"/>
                      <a:t>   </a:t>
                    </a:r>
                    <a:fld id="{B1666AFD-D8CE-4CAD-9F54-75243000DF47}" type="VALUE">
                      <a:rPr lang="en-US" sz="3200" baseline="0"/>
                      <a:pPr/>
                      <a:t>[VALUE]</a:t>
                    </a:fld>
                    <a:endParaRPr lang="en-US" sz="3200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 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01022899193117"/>
                      <c:h val="6.68493376905260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BAA-46B5-A412-36AD9704B9F5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487782546911367E-2"/>
                      <c:h val="7.2322513550131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BAA-46B5-A412-36AD9704B9F5}"/>
                </c:ext>
              </c:extLst>
            </c:dLbl>
            <c:dLbl>
              <c:idx val="2"/>
              <c:layout>
                <c:manualLayout>
                  <c:x val="-3.5362252670198158E-2"/>
                  <c:y val="4.951561646365391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16155584665031E-2"/>
                      <c:h val="5.29656690542046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3BAA-46B5-A412-36AD9704B9F5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Charts!$Q$60:$T$60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Charts!$Q$64:$T$64</c:f>
              <c:numCache>
                <c:formatCode>0%</c:formatCode>
                <c:ptCount val="4"/>
                <c:pt idx="0">
                  <c:v>0</c:v>
                </c:pt>
                <c:pt idx="1">
                  <c:v>1.3513513513513514E-2</c:v>
                </c:pt>
                <c:pt idx="2">
                  <c:v>5.4794520547945202E-2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BAA-46B5-A412-36AD9704B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9322976"/>
        <c:axId val="1511154000"/>
      </c:lineChart>
      <c:catAx>
        <c:axId val="116932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1511154000"/>
        <c:crosses val="autoZero"/>
        <c:auto val="1"/>
        <c:lblAlgn val="ctr"/>
        <c:lblOffset val="100"/>
        <c:noMultiLvlLbl val="0"/>
      </c:catAx>
      <c:valAx>
        <c:axId val="15111540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6932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Arial Nova Cond" panose="020B0506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900A04B-CD29-4292-BC59-D6BFFDBC806B}" authorId="{49DCA496-932B-929A-25A6-1D56815B3D9A}" status="resolved" created="2024-10-22T16:09:12.55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22" creationId="{00000000-0000-0000-0000-000000000000}"/>
      <ac:txMk cp="17" len="11">
        <ac:context len="29" hash="1295883707"/>
      </ac:txMk>
    </ac:txMkLst>
    <p188:pos x="3054243" y="2175745"/>
    <p188:txBody>
      <a:bodyPr/>
      <a:lstStyle/>
      <a:p>
        <a:r>
          <a:rPr lang="en-US"/>
          <a:t>Austin said we should have headshots and logos here</a:t>
        </a:r>
      </a:p>
    </p188:txBody>
  </p188:cm>
</p188:cmLst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278D386-AD18-4E78-A5FE-C84F1FD2CAE1}" authorId="{49DCA496-932B-929A-25A6-1D56815B3D9A}" status="resolved" created="2024-10-22T18:05:36.86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grpSpMk id="8" creationId="{00000000-0000-0000-0000-000000000000}"/>
    </ac:deMkLst>
    <p188:txBody>
      <a:bodyPr/>
      <a:lstStyle/>
      <a:p>
        <a:r>
          <a:rPr lang="en-US"/>
          <a:t>Not sure what we want to have here</a:t>
        </a:r>
      </a:p>
    </p188:txBody>
  </p188:cm>
</p188:cmLst>
</file>

<file path=ppt/comments/modernComment_10A_D2A4BD8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334AC07-8B7A-4356-BA34-3AED17627DFB}" authorId="{C3560E51-D650-327A-43C4-106AF328C99C}" created="2024-10-22T20:04:22.19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34011776" sldId="266"/>
      <ac:spMk id="12" creationId="{00000000-0000-0000-0000-000000000000}"/>
    </ac:deMkLst>
    <p188:txBody>
      <a:bodyPr/>
      <a:lstStyle/>
      <a:p>
        <a:r>
          <a:rPr lang="en-US"/>
          <a:t>I added vital stats, obituaries, and social media here, if that’s ok.</a:t>
        </a:r>
      </a:p>
    </p188:txBody>
  </p188:cm>
</p188:cmLst>
</file>

<file path=ppt/comments/modernComment_10B_AC35ED3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F3894A7-4896-4058-BDB6-A09A624E2B11}" authorId="{49DCA496-932B-929A-25A6-1D56815B3D9A}" created="2024-10-22T18:07:35.20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89215293" sldId="267"/>
      <ac:spMk id="12" creationId="{00000000-0000-0000-0000-000000000000}"/>
      <ac:txMk cp="151">
        <ac:context len="259" hash="266902534"/>
      </ac:txMk>
    </ac:txMkLst>
    <p188:pos x="11519395" y="352116"/>
    <p188:replyLst>
      <p188:reply id="{E6B2F311-1654-408B-840A-918E1C4E9143}" authorId="{C3560E51-D650-327A-43C4-106AF328C99C}" created="2024-10-23T19:06:47.227">
        <p188:txBody>
          <a:bodyPr/>
          <a:lstStyle/>
          <a:p>
            <a:r>
              <a:rPr lang="en-US"/>
              <a:t>We just started performing case reviews this year, and we have only done 1 overdose case review so far.  I did include a couple of things previously identified, even through the aggregate data.  Feel free to add a couple examples.</a:t>
            </a:r>
          </a:p>
        </p188:txBody>
      </p188:reply>
    </p188:replyLst>
    <p188:txBody>
      <a:bodyPr/>
      <a:lstStyle/>
      <a:p>
        <a:r>
          <a:rPr lang="en-US"/>
          <a:t>I didn't get to this.  Do you have some examples you'd like to share?</a:t>
        </a:r>
      </a:p>
    </p188:txBody>
  </p188:cm>
</p188:cmLst>
</file>

<file path=ppt/comments/modernComment_10C_813E14D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BF9C6DE-0DE8-4E3D-8A05-A11EF3DD54E0}" authorId="{49DCA496-932B-929A-25A6-1D56815B3D9A}" status="resolved" created="2024-10-22T18:07:10.88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68329438" sldId="268"/>
      <ac:spMk id="12" creationId="{00000000-0000-0000-0000-000000000000}"/>
      <ac:txMk cp="246">
        <ac:context len="247" hash="82672637"/>
      </ac:txMk>
    </ac:txMkLst>
    <p188:pos x="11504881" y="352116"/>
    <p188:txBody>
      <a:bodyPr/>
      <a:lstStyle/>
      <a:p>
        <a:r>
          <a:rPr lang="en-US"/>
          <a:t>Left this for you to fill in</a:t>
        </a:r>
      </a:p>
    </p188:txBody>
  </p188:cm>
</p188:cmLst>
</file>

<file path=ppt/comments/modernComment_110_44E1706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C4B72DF-0A81-4AB6-9B57-0F0FA77956C0}" authorId="{49DCA496-932B-929A-25A6-1D56815B3D9A}" status="resolved" created="2024-10-22T18:06:52.62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55625056" sldId="272"/>
      <ac:spMk id="12" creationId="{00000000-0000-0000-0000-000000000000}"/>
      <ac:txMk cp="0" len="226">
        <ac:context len="455" hash="3684305445"/>
      </ac:txMk>
    </ac:txMkLst>
    <p188:pos x="9022938" y="352116"/>
    <p188:txBody>
      <a:bodyPr/>
      <a:lstStyle/>
      <a:p>
        <a:r>
          <a:rPr lang="en-US"/>
          <a:t>I only had time to outline this- can you add any additional information?  Solutions or strategies that have worked for you?  Would like a visual as well.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1DD70-EC29-41FE-BA83-7EBE714DB6BB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5AD1EB-03D7-4F3E-8437-2669ED163247}">
      <dgm:prSet phldrT="[Text]" custT="1"/>
      <dgm:spPr/>
      <dgm:t>
        <a:bodyPr/>
        <a:lstStyle/>
        <a:p>
          <a:r>
            <a:rPr lang="en-US" sz="3600" b="1">
              <a:latin typeface="Montserrat" panose="00000500000000000000" pitchFamily="2" charset="0"/>
            </a:rPr>
            <a:t>Benefits</a:t>
          </a:r>
        </a:p>
      </dgm:t>
    </dgm:pt>
    <dgm:pt modelId="{03A9CD7A-4234-4839-BF85-656DADB7DD8D}" type="parTrans" cxnId="{49640CBA-D74F-4D9D-A7CB-A9C183BDEA1F}">
      <dgm:prSet/>
      <dgm:spPr/>
      <dgm:t>
        <a:bodyPr/>
        <a:lstStyle/>
        <a:p>
          <a:endParaRPr lang="en-US"/>
        </a:p>
      </dgm:t>
    </dgm:pt>
    <dgm:pt modelId="{F3457471-2F37-4B51-98F0-9FB04F9573CC}" type="sibTrans" cxnId="{49640CBA-D74F-4D9D-A7CB-A9C183BDEA1F}">
      <dgm:prSet/>
      <dgm:spPr/>
      <dgm:t>
        <a:bodyPr/>
        <a:lstStyle/>
        <a:p>
          <a:endParaRPr lang="en-US"/>
        </a:p>
      </dgm:t>
    </dgm:pt>
    <dgm:pt modelId="{52E1048E-5A1F-4B85-8F0C-B4116C535400}">
      <dgm:prSet phldrT="[Text]" custT="1"/>
      <dgm:spPr/>
      <dgm:t>
        <a:bodyPr/>
        <a:lstStyle/>
        <a:p>
          <a:r>
            <a:rPr lang="en-US" sz="3200">
              <a:latin typeface="Montserrat" panose="00000500000000000000" pitchFamily="2" charset="0"/>
            </a:rPr>
            <a:t>Might be hard to keep up with data entry if you are in a county with many decedents</a:t>
          </a:r>
        </a:p>
      </dgm:t>
    </dgm:pt>
    <dgm:pt modelId="{C2616288-7FAA-4E71-B1B5-4723D27272A8}" type="parTrans" cxnId="{72A1B7C9-50FD-4D0F-960F-738FF86241A5}">
      <dgm:prSet/>
      <dgm:spPr/>
      <dgm:t>
        <a:bodyPr/>
        <a:lstStyle/>
        <a:p>
          <a:endParaRPr lang="en-US"/>
        </a:p>
      </dgm:t>
    </dgm:pt>
    <dgm:pt modelId="{2DB56877-FF44-487E-8EAA-9F1F056CDB60}" type="sibTrans" cxnId="{72A1B7C9-50FD-4D0F-960F-738FF86241A5}">
      <dgm:prSet/>
      <dgm:spPr/>
      <dgm:t>
        <a:bodyPr/>
        <a:lstStyle/>
        <a:p>
          <a:endParaRPr lang="en-US"/>
        </a:p>
      </dgm:t>
    </dgm:pt>
    <dgm:pt modelId="{B54C83C2-9F36-4663-A8E1-6A784D4BC2AE}">
      <dgm:prSet phldrT="[Text]" custT="1"/>
      <dgm:spPr/>
      <dgm:t>
        <a:bodyPr/>
        <a:lstStyle/>
        <a:p>
          <a:r>
            <a:rPr lang="en-US" sz="3600" b="1">
              <a:latin typeface="Montserrat" panose="00000500000000000000" pitchFamily="2" charset="0"/>
            </a:rPr>
            <a:t>Challenges</a:t>
          </a:r>
        </a:p>
      </dgm:t>
    </dgm:pt>
    <dgm:pt modelId="{FDCED949-9FE3-446C-9416-3B52CD77F4E9}" type="sibTrans" cxnId="{64F17B0B-86C8-4610-8C99-C257DD0E5850}">
      <dgm:prSet/>
      <dgm:spPr/>
      <dgm:t>
        <a:bodyPr/>
        <a:lstStyle/>
        <a:p>
          <a:endParaRPr lang="en-US"/>
        </a:p>
      </dgm:t>
    </dgm:pt>
    <dgm:pt modelId="{D06F9A3B-6262-4B95-AC23-F47AD1B12DE9}" type="parTrans" cxnId="{64F17B0B-86C8-4610-8C99-C257DD0E5850}">
      <dgm:prSet/>
      <dgm:spPr/>
      <dgm:t>
        <a:bodyPr/>
        <a:lstStyle/>
        <a:p>
          <a:endParaRPr lang="en-US"/>
        </a:p>
      </dgm:t>
    </dgm:pt>
    <dgm:pt modelId="{F8FAFEC9-234C-48E3-9E17-C323BC9D771B}">
      <dgm:prSet phldrT="[Text]" custT="1"/>
      <dgm:spPr/>
      <dgm:t>
        <a:bodyPr/>
        <a:lstStyle/>
        <a:p>
          <a:r>
            <a:rPr lang="en-US" sz="3200">
              <a:latin typeface="Montserrat" panose="00000500000000000000" pitchFamily="2" charset="0"/>
            </a:rPr>
            <a:t>Everyone probably has access to Excel</a:t>
          </a:r>
        </a:p>
      </dgm:t>
    </dgm:pt>
    <dgm:pt modelId="{D9191C66-4FF8-47A3-B523-240C9F24B8C3}" type="sibTrans" cxnId="{5EDC2B6F-A828-4BF8-9AB8-76EAFE27BC99}">
      <dgm:prSet/>
      <dgm:spPr/>
      <dgm:t>
        <a:bodyPr/>
        <a:lstStyle/>
        <a:p>
          <a:endParaRPr lang="en-US"/>
        </a:p>
      </dgm:t>
    </dgm:pt>
    <dgm:pt modelId="{D135B21C-049B-4048-9E64-EA6CECA327C0}" type="parTrans" cxnId="{5EDC2B6F-A828-4BF8-9AB8-76EAFE27BC99}">
      <dgm:prSet/>
      <dgm:spPr/>
      <dgm:t>
        <a:bodyPr/>
        <a:lstStyle/>
        <a:p>
          <a:endParaRPr lang="en-US"/>
        </a:p>
      </dgm:t>
    </dgm:pt>
    <dgm:pt modelId="{AD631B0D-D9A9-4D8E-9A4F-A8A59E0BE71F}">
      <dgm:prSet phldrT="[Text]" custT="1"/>
      <dgm:spPr/>
      <dgm:t>
        <a:bodyPr/>
        <a:lstStyle/>
        <a:p>
          <a:r>
            <a:rPr lang="en-US" sz="3200">
              <a:latin typeface="Montserrat" panose="00000500000000000000" pitchFamily="2" charset="0"/>
            </a:rPr>
            <a:t>Can make graphs in the spreadsheets where you are housing the data/ no need to export</a:t>
          </a:r>
        </a:p>
      </dgm:t>
    </dgm:pt>
    <dgm:pt modelId="{29484378-A24D-4DF2-AEA9-919A60BED59A}" type="sibTrans" cxnId="{0DB50964-7229-4357-8E08-605954C138B1}">
      <dgm:prSet/>
      <dgm:spPr/>
      <dgm:t>
        <a:bodyPr/>
        <a:lstStyle/>
        <a:p>
          <a:endParaRPr lang="en-US"/>
        </a:p>
      </dgm:t>
    </dgm:pt>
    <dgm:pt modelId="{A6DEF5AA-4A05-42DF-B35B-EA4CC98971D3}" type="parTrans" cxnId="{0DB50964-7229-4357-8E08-605954C138B1}">
      <dgm:prSet/>
      <dgm:spPr/>
      <dgm:t>
        <a:bodyPr/>
        <a:lstStyle/>
        <a:p>
          <a:endParaRPr lang="en-US"/>
        </a:p>
      </dgm:t>
    </dgm:pt>
    <dgm:pt modelId="{1C52D7AF-2EE7-4FBF-93B1-D421808615CD}" type="pres">
      <dgm:prSet presAssocID="{B7E1DD70-EC29-41FE-BA83-7EBE714DB6BB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84389406-DABB-4FE5-984D-CDAD067F42B9}" type="pres">
      <dgm:prSet presAssocID="{B7E1DD70-EC29-41FE-BA83-7EBE714DB6BB}" presName="Background" presStyleLbl="bgImgPlace1" presStyleIdx="0" presStyleCnt="1"/>
      <dgm:spPr/>
    </dgm:pt>
    <dgm:pt modelId="{04FC7F40-E1CB-4B75-AC25-AF0303923F1E}" type="pres">
      <dgm:prSet presAssocID="{B7E1DD70-EC29-41FE-BA83-7EBE714DB6BB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E355458-2A4B-4B01-9072-D7625283E442}" type="pres">
      <dgm:prSet presAssocID="{B7E1DD70-EC29-41FE-BA83-7EBE714DB6BB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30188B4-E950-4C03-BE26-343D14F9A0AE}" type="pres">
      <dgm:prSet presAssocID="{B7E1DD70-EC29-41FE-BA83-7EBE714DB6BB}" presName="Plus" presStyleLbl="alignNode1" presStyleIdx="0" presStyleCnt="2"/>
      <dgm:spPr/>
    </dgm:pt>
    <dgm:pt modelId="{B07294A7-750B-4252-941F-87550E4F9DAC}" type="pres">
      <dgm:prSet presAssocID="{B7E1DD70-EC29-41FE-BA83-7EBE714DB6BB}" presName="Minus" presStyleLbl="alignNode1" presStyleIdx="1" presStyleCnt="2"/>
      <dgm:spPr/>
    </dgm:pt>
    <dgm:pt modelId="{EAF9959D-0AB6-467E-9F88-87F30337CB8D}" type="pres">
      <dgm:prSet presAssocID="{B7E1DD70-EC29-41FE-BA83-7EBE714DB6BB}" presName="Divider" presStyleLbl="parChTrans1D1" presStyleIdx="0" presStyleCnt="1"/>
      <dgm:spPr/>
    </dgm:pt>
  </dgm:ptLst>
  <dgm:cxnLst>
    <dgm:cxn modelId="{64F17B0B-86C8-4610-8C99-C257DD0E5850}" srcId="{B7E1DD70-EC29-41FE-BA83-7EBE714DB6BB}" destId="{B54C83C2-9F36-4663-A8E1-6A784D4BC2AE}" srcOrd="1" destOrd="0" parTransId="{D06F9A3B-6262-4B95-AC23-F47AD1B12DE9}" sibTransId="{FDCED949-9FE3-446C-9416-3B52CD77F4E9}"/>
    <dgm:cxn modelId="{A06F4F0D-A9C1-496B-AAA9-1D107242F4C2}" type="presOf" srcId="{AD631B0D-D9A9-4D8E-9A4F-A8A59E0BE71F}" destId="{04FC7F40-E1CB-4B75-AC25-AF0303923F1E}" srcOrd="0" destOrd="2" presId="urn:microsoft.com/office/officeart/2009/3/layout/PlusandMinus"/>
    <dgm:cxn modelId="{0DB50964-7229-4357-8E08-605954C138B1}" srcId="{C55AD1EB-03D7-4F3E-8437-2669ED163247}" destId="{AD631B0D-D9A9-4D8E-9A4F-A8A59E0BE71F}" srcOrd="1" destOrd="0" parTransId="{A6DEF5AA-4A05-42DF-B35B-EA4CC98971D3}" sibTransId="{29484378-A24D-4DF2-AEA9-919A60BED59A}"/>
    <dgm:cxn modelId="{C2B10968-9BA7-4FBA-B1A1-3224DA20CF21}" type="presOf" srcId="{B7E1DD70-EC29-41FE-BA83-7EBE714DB6BB}" destId="{1C52D7AF-2EE7-4FBF-93B1-D421808615CD}" srcOrd="0" destOrd="0" presId="urn:microsoft.com/office/officeart/2009/3/layout/PlusandMinus"/>
    <dgm:cxn modelId="{5EDC2B6F-A828-4BF8-9AB8-76EAFE27BC99}" srcId="{C55AD1EB-03D7-4F3E-8437-2669ED163247}" destId="{F8FAFEC9-234C-48E3-9E17-C323BC9D771B}" srcOrd="0" destOrd="0" parTransId="{D135B21C-049B-4048-9E64-EA6CECA327C0}" sibTransId="{D9191C66-4FF8-47A3-B523-240C9F24B8C3}"/>
    <dgm:cxn modelId="{BB385E8D-8B1C-42E1-89A2-186227A93E8F}" type="presOf" srcId="{C55AD1EB-03D7-4F3E-8437-2669ED163247}" destId="{04FC7F40-E1CB-4B75-AC25-AF0303923F1E}" srcOrd="0" destOrd="0" presId="urn:microsoft.com/office/officeart/2009/3/layout/PlusandMinus"/>
    <dgm:cxn modelId="{4298659E-44E2-4808-B65B-F007557EDCDA}" type="presOf" srcId="{F8FAFEC9-234C-48E3-9E17-C323BC9D771B}" destId="{04FC7F40-E1CB-4B75-AC25-AF0303923F1E}" srcOrd="0" destOrd="1" presId="urn:microsoft.com/office/officeart/2009/3/layout/PlusandMinus"/>
    <dgm:cxn modelId="{43364EB1-225F-4FFA-AAED-2973618A63EE}" type="presOf" srcId="{52E1048E-5A1F-4B85-8F0C-B4116C535400}" destId="{DE355458-2A4B-4B01-9072-D7625283E442}" srcOrd="0" destOrd="1" presId="urn:microsoft.com/office/officeart/2009/3/layout/PlusandMinus"/>
    <dgm:cxn modelId="{49640CBA-D74F-4D9D-A7CB-A9C183BDEA1F}" srcId="{B7E1DD70-EC29-41FE-BA83-7EBE714DB6BB}" destId="{C55AD1EB-03D7-4F3E-8437-2669ED163247}" srcOrd="0" destOrd="0" parTransId="{03A9CD7A-4234-4839-BF85-656DADB7DD8D}" sibTransId="{F3457471-2F37-4B51-98F0-9FB04F9573CC}"/>
    <dgm:cxn modelId="{C95784C9-986B-4AA7-AA77-CC49A03EBA1A}" type="presOf" srcId="{B54C83C2-9F36-4663-A8E1-6A784D4BC2AE}" destId="{DE355458-2A4B-4B01-9072-D7625283E442}" srcOrd="0" destOrd="0" presId="urn:microsoft.com/office/officeart/2009/3/layout/PlusandMinus"/>
    <dgm:cxn modelId="{72A1B7C9-50FD-4D0F-960F-738FF86241A5}" srcId="{B54C83C2-9F36-4663-A8E1-6A784D4BC2AE}" destId="{52E1048E-5A1F-4B85-8F0C-B4116C535400}" srcOrd="0" destOrd="0" parTransId="{C2616288-7FAA-4E71-B1B5-4723D27272A8}" sibTransId="{2DB56877-FF44-487E-8EAA-9F1F056CDB60}"/>
    <dgm:cxn modelId="{3C08D721-B10C-4130-9200-C06BAD913D6B}" type="presParOf" srcId="{1C52D7AF-2EE7-4FBF-93B1-D421808615CD}" destId="{84389406-DABB-4FE5-984D-CDAD067F42B9}" srcOrd="0" destOrd="0" presId="urn:microsoft.com/office/officeart/2009/3/layout/PlusandMinus"/>
    <dgm:cxn modelId="{C893A271-B0D4-4419-BBC8-3B165514A050}" type="presParOf" srcId="{1C52D7AF-2EE7-4FBF-93B1-D421808615CD}" destId="{04FC7F40-E1CB-4B75-AC25-AF0303923F1E}" srcOrd="1" destOrd="0" presId="urn:microsoft.com/office/officeart/2009/3/layout/PlusandMinus"/>
    <dgm:cxn modelId="{F4462E18-F36A-4245-B622-D5E944229A14}" type="presParOf" srcId="{1C52D7AF-2EE7-4FBF-93B1-D421808615CD}" destId="{DE355458-2A4B-4B01-9072-D7625283E442}" srcOrd="2" destOrd="0" presId="urn:microsoft.com/office/officeart/2009/3/layout/PlusandMinus"/>
    <dgm:cxn modelId="{613F7828-F8EB-4925-858E-6E31CFB718B5}" type="presParOf" srcId="{1C52D7AF-2EE7-4FBF-93B1-D421808615CD}" destId="{B30188B4-E950-4C03-BE26-343D14F9A0AE}" srcOrd="3" destOrd="0" presId="urn:microsoft.com/office/officeart/2009/3/layout/PlusandMinus"/>
    <dgm:cxn modelId="{52C502DD-F4C1-421D-B3C2-F0D672E578BE}" type="presParOf" srcId="{1C52D7AF-2EE7-4FBF-93B1-D421808615CD}" destId="{B07294A7-750B-4252-941F-87550E4F9DAC}" srcOrd="4" destOrd="0" presId="urn:microsoft.com/office/officeart/2009/3/layout/PlusandMinus"/>
    <dgm:cxn modelId="{F52A9BF2-337E-4752-AD7C-33004B7D4DBA}" type="presParOf" srcId="{1C52D7AF-2EE7-4FBF-93B1-D421808615CD}" destId="{EAF9959D-0AB6-467E-9F88-87F30337CB8D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E1DD70-EC29-41FE-BA83-7EBE714DB6BB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5AD1EB-03D7-4F3E-8437-2669ED163247}">
      <dgm:prSet phldrT="[Text]" custT="1"/>
      <dgm:spPr/>
      <dgm:t>
        <a:bodyPr/>
        <a:lstStyle/>
        <a:p>
          <a:r>
            <a:rPr lang="en-US" sz="3600" b="1">
              <a:latin typeface="Montserrat" panose="00000500000000000000" pitchFamily="2" charset="0"/>
            </a:rPr>
            <a:t>Benefits</a:t>
          </a:r>
        </a:p>
      </dgm:t>
    </dgm:pt>
    <dgm:pt modelId="{03A9CD7A-4234-4839-BF85-656DADB7DD8D}" type="parTrans" cxnId="{49640CBA-D74F-4D9D-A7CB-A9C183BDEA1F}">
      <dgm:prSet/>
      <dgm:spPr/>
      <dgm:t>
        <a:bodyPr/>
        <a:lstStyle/>
        <a:p>
          <a:endParaRPr lang="en-US"/>
        </a:p>
      </dgm:t>
    </dgm:pt>
    <dgm:pt modelId="{F3457471-2F37-4B51-98F0-9FB04F9573CC}" type="sibTrans" cxnId="{49640CBA-D74F-4D9D-A7CB-A9C183BDEA1F}">
      <dgm:prSet/>
      <dgm:spPr/>
      <dgm:t>
        <a:bodyPr/>
        <a:lstStyle/>
        <a:p>
          <a:endParaRPr lang="en-US"/>
        </a:p>
      </dgm:t>
    </dgm:pt>
    <dgm:pt modelId="{52E1048E-5A1F-4B85-8F0C-B4116C535400}">
      <dgm:prSet phldrT="[Text]" custT="1"/>
      <dgm:spPr/>
      <dgm:t>
        <a:bodyPr/>
        <a:lstStyle/>
        <a:p>
          <a:r>
            <a:rPr lang="en-US" sz="3200">
              <a:latin typeface="Montserrat" panose="00000500000000000000" pitchFamily="2" charset="0"/>
            </a:rPr>
            <a:t>Steep Learning Curve</a:t>
          </a:r>
        </a:p>
      </dgm:t>
    </dgm:pt>
    <dgm:pt modelId="{C2616288-7FAA-4E71-B1B5-4723D27272A8}" type="parTrans" cxnId="{72A1B7C9-50FD-4D0F-960F-738FF86241A5}">
      <dgm:prSet/>
      <dgm:spPr/>
      <dgm:t>
        <a:bodyPr/>
        <a:lstStyle/>
        <a:p>
          <a:endParaRPr lang="en-US"/>
        </a:p>
      </dgm:t>
    </dgm:pt>
    <dgm:pt modelId="{2DB56877-FF44-487E-8EAA-9F1F056CDB60}" type="sibTrans" cxnId="{72A1B7C9-50FD-4D0F-960F-738FF86241A5}">
      <dgm:prSet/>
      <dgm:spPr/>
      <dgm:t>
        <a:bodyPr/>
        <a:lstStyle/>
        <a:p>
          <a:endParaRPr lang="en-US"/>
        </a:p>
      </dgm:t>
    </dgm:pt>
    <dgm:pt modelId="{5D5C1A1C-B50C-477C-96F4-7362E743C5E0}">
      <dgm:prSet phldrT="[Text]" custT="1"/>
      <dgm:spPr/>
      <dgm:t>
        <a:bodyPr/>
        <a:lstStyle/>
        <a:p>
          <a:r>
            <a:rPr lang="en-US" sz="3200">
              <a:latin typeface="Montserrat" panose="00000500000000000000" pitchFamily="2" charset="0"/>
            </a:rPr>
            <a:t>Time Intensive to Create</a:t>
          </a:r>
        </a:p>
      </dgm:t>
    </dgm:pt>
    <dgm:pt modelId="{7A548D9D-C932-476B-84BD-610B1597B2E4}" type="parTrans" cxnId="{E1A4DF62-E714-416F-AB09-997BDE1D2688}">
      <dgm:prSet/>
      <dgm:spPr/>
      <dgm:t>
        <a:bodyPr/>
        <a:lstStyle/>
        <a:p>
          <a:endParaRPr lang="en-US"/>
        </a:p>
      </dgm:t>
    </dgm:pt>
    <dgm:pt modelId="{486DB66F-5D0C-46FE-BEA9-E40B5C255077}" type="sibTrans" cxnId="{E1A4DF62-E714-416F-AB09-997BDE1D2688}">
      <dgm:prSet/>
      <dgm:spPr/>
      <dgm:t>
        <a:bodyPr/>
        <a:lstStyle/>
        <a:p>
          <a:endParaRPr lang="en-US"/>
        </a:p>
      </dgm:t>
    </dgm:pt>
    <dgm:pt modelId="{B54C83C2-9F36-4663-A8E1-6A784D4BC2AE}">
      <dgm:prSet phldrT="[Text]" custT="1"/>
      <dgm:spPr/>
      <dgm:t>
        <a:bodyPr/>
        <a:lstStyle/>
        <a:p>
          <a:r>
            <a:rPr lang="en-US" sz="3600" b="1">
              <a:latin typeface="Montserrat" panose="00000500000000000000" pitchFamily="2" charset="0"/>
            </a:rPr>
            <a:t>Challenges</a:t>
          </a:r>
        </a:p>
      </dgm:t>
    </dgm:pt>
    <dgm:pt modelId="{FDCED949-9FE3-446C-9416-3B52CD77F4E9}" type="sibTrans" cxnId="{64F17B0B-86C8-4610-8C99-C257DD0E5850}">
      <dgm:prSet/>
      <dgm:spPr/>
      <dgm:t>
        <a:bodyPr/>
        <a:lstStyle/>
        <a:p>
          <a:endParaRPr lang="en-US"/>
        </a:p>
      </dgm:t>
    </dgm:pt>
    <dgm:pt modelId="{D06F9A3B-6262-4B95-AC23-F47AD1B12DE9}" type="parTrans" cxnId="{64F17B0B-86C8-4610-8C99-C257DD0E5850}">
      <dgm:prSet/>
      <dgm:spPr/>
      <dgm:t>
        <a:bodyPr/>
        <a:lstStyle/>
        <a:p>
          <a:endParaRPr lang="en-US"/>
        </a:p>
      </dgm:t>
    </dgm:pt>
    <dgm:pt modelId="{F8FAFEC9-234C-48E3-9E17-C323BC9D771B}">
      <dgm:prSet phldrT="[Text]" custT="1"/>
      <dgm:spPr/>
      <dgm:t>
        <a:bodyPr/>
        <a:lstStyle/>
        <a:p>
          <a:r>
            <a:rPr lang="en-US" sz="3200">
              <a:latin typeface="Montserrat" panose="00000500000000000000" pitchFamily="2" charset="0"/>
            </a:rPr>
            <a:t>Import and Export Formatted Information</a:t>
          </a:r>
        </a:p>
      </dgm:t>
    </dgm:pt>
    <dgm:pt modelId="{D9191C66-4FF8-47A3-B523-240C9F24B8C3}" type="sibTrans" cxnId="{5EDC2B6F-A828-4BF8-9AB8-76EAFE27BC99}">
      <dgm:prSet/>
      <dgm:spPr/>
      <dgm:t>
        <a:bodyPr/>
        <a:lstStyle/>
        <a:p>
          <a:endParaRPr lang="en-US"/>
        </a:p>
      </dgm:t>
    </dgm:pt>
    <dgm:pt modelId="{D135B21C-049B-4048-9E64-EA6CECA327C0}" type="parTrans" cxnId="{5EDC2B6F-A828-4BF8-9AB8-76EAFE27BC99}">
      <dgm:prSet/>
      <dgm:spPr/>
      <dgm:t>
        <a:bodyPr/>
        <a:lstStyle/>
        <a:p>
          <a:endParaRPr lang="en-US"/>
        </a:p>
      </dgm:t>
    </dgm:pt>
    <dgm:pt modelId="{AD631B0D-D9A9-4D8E-9A4F-A8A59E0BE71F}">
      <dgm:prSet phldrT="[Text]" custT="1"/>
      <dgm:spPr/>
      <dgm:t>
        <a:bodyPr/>
        <a:lstStyle/>
        <a:p>
          <a:r>
            <a:rPr lang="en-US" sz="3200">
              <a:latin typeface="Montserrat" panose="00000500000000000000" pitchFamily="2" charset="0"/>
            </a:rPr>
            <a:t>Consistent Data Collection</a:t>
          </a:r>
        </a:p>
      </dgm:t>
    </dgm:pt>
    <dgm:pt modelId="{29484378-A24D-4DF2-AEA9-919A60BED59A}" type="sibTrans" cxnId="{0DB50964-7229-4357-8E08-605954C138B1}">
      <dgm:prSet/>
      <dgm:spPr/>
      <dgm:t>
        <a:bodyPr/>
        <a:lstStyle/>
        <a:p>
          <a:endParaRPr lang="en-US"/>
        </a:p>
      </dgm:t>
    </dgm:pt>
    <dgm:pt modelId="{A6DEF5AA-4A05-42DF-B35B-EA4CC98971D3}" type="parTrans" cxnId="{0DB50964-7229-4357-8E08-605954C138B1}">
      <dgm:prSet/>
      <dgm:spPr/>
      <dgm:t>
        <a:bodyPr/>
        <a:lstStyle/>
        <a:p>
          <a:endParaRPr lang="en-US"/>
        </a:p>
      </dgm:t>
    </dgm:pt>
    <dgm:pt modelId="{D39155A0-AF26-43FB-AA29-C81DAB6A0923}">
      <dgm:prSet phldrT="[Text]" custT="1"/>
      <dgm:spPr/>
      <dgm:t>
        <a:bodyPr/>
        <a:lstStyle/>
        <a:p>
          <a:r>
            <a:rPr lang="en-US" sz="3200">
              <a:latin typeface="Montserrat" panose="00000500000000000000" pitchFamily="2" charset="0"/>
            </a:rPr>
            <a:t>Preserve Underlying Data During Analysis</a:t>
          </a:r>
        </a:p>
      </dgm:t>
    </dgm:pt>
    <dgm:pt modelId="{6D3BE820-87C4-42F3-98D6-23469C15C4D9}" type="sibTrans" cxnId="{3B7A8A75-12E9-4E8B-9CB3-6671B893EE3B}">
      <dgm:prSet/>
      <dgm:spPr/>
      <dgm:t>
        <a:bodyPr/>
        <a:lstStyle/>
        <a:p>
          <a:endParaRPr lang="en-US"/>
        </a:p>
      </dgm:t>
    </dgm:pt>
    <dgm:pt modelId="{49B5DC92-441C-4BB9-8C0F-A52468BB94FB}" type="parTrans" cxnId="{3B7A8A75-12E9-4E8B-9CB3-6671B893EE3B}">
      <dgm:prSet/>
      <dgm:spPr/>
      <dgm:t>
        <a:bodyPr/>
        <a:lstStyle/>
        <a:p>
          <a:endParaRPr lang="en-US"/>
        </a:p>
      </dgm:t>
    </dgm:pt>
    <dgm:pt modelId="{1C52D7AF-2EE7-4FBF-93B1-D421808615CD}" type="pres">
      <dgm:prSet presAssocID="{B7E1DD70-EC29-41FE-BA83-7EBE714DB6BB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84389406-DABB-4FE5-984D-CDAD067F42B9}" type="pres">
      <dgm:prSet presAssocID="{B7E1DD70-EC29-41FE-BA83-7EBE714DB6BB}" presName="Background" presStyleLbl="bgImgPlace1" presStyleIdx="0" presStyleCnt="1"/>
      <dgm:spPr/>
    </dgm:pt>
    <dgm:pt modelId="{04FC7F40-E1CB-4B75-AC25-AF0303923F1E}" type="pres">
      <dgm:prSet presAssocID="{B7E1DD70-EC29-41FE-BA83-7EBE714DB6BB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E355458-2A4B-4B01-9072-D7625283E442}" type="pres">
      <dgm:prSet presAssocID="{B7E1DD70-EC29-41FE-BA83-7EBE714DB6BB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30188B4-E950-4C03-BE26-343D14F9A0AE}" type="pres">
      <dgm:prSet presAssocID="{B7E1DD70-EC29-41FE-BA83-7EBE714DB6BB}" presName="Plus" presStyleLbl="alignNode1" presStyleIdx="0" presStyleCnt="2"/>
      <dgm:spPr/>
    </dgm:pt>
    <dgm:pt modelId="{B07294A7-750B-4252-941F-87550E4F9DAC}" type="pres">
      <dgm:prSet presAssocID="{B7E1DD70-EC29-41FE-BA83-7EBE714DB6BB}" presName="Minus" presStyleLbl="alignNode1" presStyleIdx="1" presStyleCnt="2"/>
      <dgm:spPr/>
    </dgm:pt>
    <dgm:pt modelId="{EAF9959D-0AB6-467E-9F88-87F30337CB8D}" type="pres">
      <dgm:prSet presAssocID="{B7E1DD70-EC29-41FE-BA83-7EBE714DB6BB}" presName="Divider" presStyleLbl="parChTrans1D1" presStyleIdx="0" presStyleCnt="1"/>
      <dgm:spPr/>
    </dgm:pt>
  </dgm:ptLst>
  <dgm:cxnLst>
    <dgm:cxn modelId="{64F17B0B-86C8-4610-8C99-C257DD0E5850}" srcId="{B7E1DD70-EC29-41FE-BA83-7EBE714DB6BB}" destId="{B54C83C2-9F36-4663-A8E1-6A784D4BC2AE}" srcOrd="1" destOrd="0" parTransId="{D06F9A3B-6262-4B95-AC23-F47AD1B12DE9}" sibTransId="{FDCED949-9FE3-446C-9416-3B52CD77F4E9}"/>
    <dgm:cxn modelId="{A06F4F0D-A9C1-496B-AAA9-1D107242F4C2}" type="presOf" srcId="{AD631B0D-D9A9-4D8E-9A4F-A8A59E0BE71F}" destId="{04FC7F40-E1CB-4B75-AC25-AF0303923F1E}" srcOrd="0" destOrd="2" presId="urn:microsoft.com/office/officeart/2009/3/layout/PlusandMinus"/>
    <dgm:cxn modelId="{424EC519-B577-4EBF-BFE4-C95868C36A3D}" type="presOf" srcId="{5D5C1A1C-B50C-477C-96F4-7362E743C5E0}" destId="{DE355458-2A4B-4B01-9072-D7625283E442}" srcOrd="0" destOrd="2" presId="urn:microsoft.com/office/officeart/2009/3/layout/PlusandMinus"/>
    <dgm:cxn modelId="{E1A4DF62-E714-416F-AB09-997BDE1D2688}" srcId="{B54C83C2-9F36-4663-A8E1-6A784D4BC2AE}" destId="{5D5C1A1C-B50C-477C-96F4-7362E743C5E0}" srcOrd="1" destOrd="0" parTransId="{7A548D9D-C932-476B-84BD-610B1597B2E4}" sibTransId="{486DB66F-5D0C-46FE-BEA9-E40B5C255077}"/>
    <dgm:cxn modelId="{0DB50964-7229-4357-8E08-605954C138B1}" srcId="{C55AD1EB-03D7-4F3E-8437-2669ED163247}" destId="{AD631B0D-D9A9-4D8E-9A4F-A8A59E0BE71F}" srcOrd="1" destOrd="0" parTransId="{A6DEF5AA-4A05-42DF-B35B-EA4CC98971D3}" sibTransId="{29484378-A24D-4DF2-AEA9-919A60BED59A}"/>
    <dgm:cxn modelId="{C2B10968-9BA7-4FBA-B1A1-3224DA20CF21}" type="presOf" srcId="{B7E1DD70-EC29-41FE-BA83-7EBE714DB6BB}" destId="{1C52D7AF-2EE7-4FBF-93B1-D421808615CD}" srcOrd="0" destOrd="0" presId="urn:microsoft.com/office/officeart/2009/3/layout/PlusandMinus"/>
    <dgm:cxn modelId="{5EDC2B6F-A828-4BF8-9AB8-76EAFE27BC99}" srcId="{C55AD1EB-03D7-4F3E-8437-2669ED163247}" destId="{F8FAFEC9-234C-48E3-9E17-C323BC9D771B}" srcOrd="0" destOrd="0" parTransId="{D135B21C-049B-4048-9E64-EA6CECA327C0}" sibTransId="{D9191C66-4FF8-47A3-B523-240C9F24B8C3}"/>
    <dgm:cxn modelId="{3B7A8A75-12E9-4E8B-9CB3-6671B893EE3B}" srcId="{C55AD1EB-03D7-4F3E-8437-2669ED163247}" destId="{D39155A0-AF26-43FB-AA29-C81DAB6A0923}" srcOrd="2" destOrd="0" parTransId="{49B5DC92-441C-4BB9-8C0F-A52468BB94FB}" sibTransId="{6D3BE820-87C4-42F3-98D6-23469C15C4D9}"/>
    <dgm:cxn modelId="{BB385E8D-8B1C-42E1-89A2-186227A93E8F}" type="presOf" srcId="{C55AD1EB-03D7-4F3E-8437-2669ED163247}" destId="{04FC7F40-E1CB-4B75-AC25-AF0303923F1E}" srcOrd="0" destOrd="0" presId="urn:microsoft.com/office/officeart/2009/3/layout/PlusandMinus"/>
    <dgm:cxn modelId="{4298659E-44E2-4808-B65B-F007557EDCDA}" type="presOf" srcId="{F8FAFEC9-234C-48E3-9E17-C323BC9D771B}" destId="{04FC7F40-E1CB-4B75-AC25-AF0303923F1E}" srcOrd="0" destOrd="1" presId="urn:microsoft.com/office/officeart/2009/3/layout/PlusandMinus"/>
    <dgm:cxn modelId="{43364EB1-225F-4FFA-AAED-2973618A63EE}" type="presOf" srcId="{52E1048E-5A1F-4B85-8F0C-B4116C535400}" destId="{DE355458-2A4B-4B01-9072-D7625283E442}" srcOrd="0" destOrd="1" presId="urn:microsoft.com/office/officeart/2009/3/layout/PlusandMinus"/>
    <dgm:cxn modelId="{49640CBA-D74F-4D9D-A7CB-A9C183BDEA1F}" srcId="{B7E1DD70-EC29-41FE-BA83-7EBE714DB6BB}" destId="{C55AD1EB-03D7-4F3E-8437-2669ED163247}" srcOrd="0" destOrd="0" parTransId="{03A9CD7A-4234-4839-BF85-656DADB7DD8D}" sibTransId="{F3457471-2F37-4B51-98F0-9FB04F9573CC}"/>
    <dgm:cxn modelId="{C95784C9-986B-4AA7-AA77-CC49A03EBA1A}" type="presOf" srcId="{B54C83C2-9F36-4663-A8E1-6A784D4BC2AE}" destId="{DE355458-2A4B-4B01-9072-D7625283E442}" srcOrd="0" destOrd="0" presId="urn:microsoft.com/office/officeart/2009/3/layout/PlusandMinus"/>
    <dgm:cxn modelId="{72A1B7C9-50FD-4D0F-960F-738FF86241A5}" srcId="{B54C83C2-9F36-4663-A8E1-6A784D4BC2AE}" destId="{52E1048E-5A1F-4B85-8F0C-B4116C535400}" srcOrd="0" destOrd="0" parTransId="{C2616288-7FAA-4E71-B1B5-4723D27272A8}" sibTransId="{2DB56877-FF44-487E-8EAA-9F1F056CDB60}"/>
    <dgm:cxn modelId="{8CCEC0FF-353C-493A-8A63-5EF8F2079BAD}" type="presOf" srcId="{D39155A0-AF26-43FB-AA29-C81DAB6A0923}" destId="{04FC7F40-E1CB-4B75-AC25-AF0303923F1E}" srcOrd="0" destOrd="3" presId="urn:microsoft.com/office/officeart/2009/3/layout/PlusandMinus"/>
    <dgm:cxn modelId="{3C08D721-B10C-4130-9200-C06BAD913D6B}" type="presParOf" srcId="{1C52D7AF-2EE7-4FBF-93B1-D421808615CD}" destId="{84389406-DABB-4FE5-984D-CDAD067F42B9}" srcOrd="0" destOrd="0" presId="urn:microsoft.com/office/officeart/2009/3/layout/PlusandMinus"/>
    <dgm:cxn modelId="{C893A271-B0D4-4419-BBC8-3B165514A050}" type="presParOf" srcId="{1C52D7AF-2EE7-4FBF-93B1-D421808615CD}" destId="{04FC7F40-E1CB-4B75-AC25-AF0303923F1E}" srcOrd="1" destOrd="0" presId="urn:microsoft.com/office/officeart/2009/3/layout/PlusandMinus"/>
    <dgm:cxn modelId="{F4462E18-F36A-4245-B622-D5E944229A14}" type="presParOf" srcId="{1C52D7AF-2EE7-4FBF-93B1-D421808615CD}" destId="{DE355458-2A4B-4B01-9072-D7625283E442}" srcOrd="2" destOrd="0" presId="urn:microsoft.com/office/officeart/2009/3/layout/PlusandMinus"/>
    <dgm:cxn modelId="{613F7828-F8EB-4925-858E-6E31CFB718B5}" type="presParOf" srcId="{1C52D7AF-2EE7-4FBF-93B1-D421808615CD}" destId="{B30188B4-E950-4C03-BE26-343D14F9A0AE}" srcOrd="3" destOrd="0" presId="urn:microsoft.com/office/officeart/2009/3/layout/PlusandMinus"/>
    <dgm:cxn modelId="{52C502DD-F4C1-421D-B3C2-F0D672E578BE}" type="presParOf" srcId="{1C52D7AF-2EE7-4FBF-93B1-D421808615CD}" destId="{B07294A7-750B-4252-941F-87550E4F9DAC}" srcOrd="4" destOrd="0" presId="urn:microsoft.com/office/officeart/2009/3/layout/PlusandMinus"/>
    <dgm:cxn modelId="{F52A9BF2-337E-4752-AD7C-33004B7D4DBA}" type="presParOf" srcId="{1C52D7AF-2EE7-4FBF-93B1-D421808615CD}" destId="{EAF9959D-0AB6-467E-9F88-87F30337CB8D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89406-DABB-4FE5-984D-CDAD067F42B9}">
      <dsp:nvSpPr>
        <dsp:cNvPr id="0" name=""/>
        <dsp:cNvSpPr/>
      </dsp:nvSpPr>
      <dsp:spPr>
        <a:xfrm>
          <a:off x="1097280" y="1871672"/>
          <a:ext cx="10607040" cy="54816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C7F40-E1CB-4B75-AC25-AF0303923F1E}">
      <dsp:nvSpPr>
        <dsp:cNvPr id="0" name=""/>
        <dsp:cNvSpPr/>
      </dsp:nvSpPr>
      <dsp:spPr>
        <a:xfrm>
          <a:off x="1414272" y="2512758"/>
          <a:ext cx="4925568" cy="468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Montserrat" panose="00000500000000000000" pitchFamily="2" charset="0"/>
            </a:rPr>
            <a:t>Benefits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Montserrat" panose="00000500000000000000" pitchFamily="2" charset="0"/>
            </a:rPr>
            <a:t>Everyone probably has access to Excel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Montserrat" panose="00000500000000000000" pitchFamily="2" charset="0"/>
            </a:rPr>
            <a:t>Can make graphs in the spreadsheets where you are housing the data/ no need to export</a:t>
          </a:r>
        </a:p>
      </dsp:txBody>
      <dsp:txXfrm>
        <a:off x="1414272" y="2512758"/>
        <a:ext cx="4925568" cy="4689487"/>
      </dsp:txXfrm>
    </dsp:sp>
    <dsp:sp modelId="{DE355458-2A4B-4B01-9072-D7625283E442}">
      <dsp:nvSpPr>
        <dsp:cNvPr id="0" name=""/>
        <dsp:cNvSpPr/>
      </dsp:nvSpPr>
      <dsp:spPr>
        <a:xfrm>
          <a:off x="6449568" y="2512758"/>
          <a:ext cx="4925568" cy="468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Montserrat" panose="00000500000000000000" pitchFamily="2" charset="0"/>
            </a:rPr>
            <a:t>Challenges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Montserrat" panose="00000500000000000000" pitchFamily="2" charset="0"/>
            </a:rPr>
            <a:t>Might be hard to keep up with data entry if you are in a county with many decedents</a:t>
          </a:r>
        </a:p>
      </dsp:txBody>
      <dsp:txXfrm>
        <a:off x="6449568" y="2512758"/>
        <a:ext cx="4925568" cy="4689487"/>
      </dsp:txXfrm>
    </dsp:sp>
    <dsp:sp modelId="{B30188B4-E950-4C03-BE26-343D14F9A0AE}">
      <dsp:nvSpPr>
        <dsp:cNvPr id="0" name=""/>
        <dsp:cNvSpPr/>
      </dsp:nvSpPr>
      <dsp:spPr>
        <a:xfrm>
          <a:off x="0" y="774673"/>
          <a:ext cx="2072640" cy="2072640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294A7-750B-4252-941F-87550E4F9DAC}">
      <dsp:nvSpPr>
        <dsp:cNvPr id="0" name=""/>
        <dsp:cNvSpPr/>
      </dsp:nvSpPr>
      <dsp:spPr>
        <a:xfrm>
          <a:off x="10241280" y="1520044"/>
          <a:ext cx="1950720" cy="668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9959D-0AB6-467E-9F88-87F30337CB8D}">
      <dsp:nvSpPr>
        <dsp:cNvPr id="0" name=""/>
        <dsp:cNvSpPr/>
      </dsp:nvSpPr>
      <dsp:spPr>
        <a:xfrm>
          <a:off x="6400800" y="2522786"/>
          <a:ext cx="1219" cy="4478912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89406-DABB-4FE5-984D-CDAD067F42B9}">
      <dsp:nvSpPr>
        <dsp:cNvPr id="0" name=""/>
        <dsp:cNvSpPr/>
      </dsp:nvSpPr>
      <dsp:spPr>
        <a:xfrm>
          <a:off x="1097280" y="1871672"/>
          <a:ext cx="10607040" cy="54816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C7F40-E1CB-4B75-AC25-AF0303923F1E}">
      <dsp:nvSpPr>
        <dsp:cNvPr id="0" name=""/>
        <dsp:cNvSpPr/>
      </dsp:nvSpPr>
      <dsp:spPr>
        <a:xfrm>
          <a:off x="1414272" y="2512758"/>
          <a:ext cx="4925568" cy="468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Montserrat" panose="00000500000000000000" pitchFamily="2" charset="0"/>
            </a:rPr>
            <a:t>Benefits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Montserrat" panose="00000500000000000000" pitchFamily="2" charset="0"/>
            </a:rPr>
            <a:t>Import and Export Formatted Information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Montserrat" panose="00000500000000000000" pitchFamily="2" charset="0"/>
            </a:rPr>
            <a:t>Consistent Data Collection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Montserrat" panose="00000500000000000000" pitchFamily="2" charset="0"/>
            </a:rPr>
            <a:t>Preserve Underlying Data During Analysis</a:t>
          </a:r>
        </a:p>
      </dsp:txBody>
      <dsp:txXfrm>
        <a:off x="1414272" y="2512758"/>
        <a:ext cx="4925568" cy="4689487"/>
      </dsp:txXfrm>
    </dsp:sp>
    <dsp:sp modelId="{DE355458-2A4B-4B01-9072-D7625283E442}">
      <dsp:nvSpPr>
        <dsp:cNvPr id="0" name=""/>
        <dsp:cNvSpPr/>
      </dsp:nvSpPr>
      <dsp:spPr>
        <a:xfrm>
          <a:off x="6449568" y="2512758"/>
          <a:ext cx="4925568" cy="468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Montserrat" panose="00000500000000000000" pitchFamily="2" charset="0"/>
            </a:rPr>
            <a:t>Challenges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Montserrat" panose="00000500000000000000" pitchFamily="2" charset="0"/>
            </a:rPr>
            <a:t>Steep Learning Curve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Montserrat" panose="00000500000000000000" pitchFamily="2" charset="0"/>
            </a:rPr>
            <a:t>Time Intensive to Create</a:t>
          </a:r>
        </a:p>
      </dsp:txBody>
      <dsp:txXfrm>
        <a:off x="6449568" y="2512758"/>
        <a:ext cx="4925568" cy="4689487"/>
      </dsp:txXfrm>
    </dsp:sp>
    <dsp:sp modelId="{B30188B4-E950-4C03-BE26-343D14F9A0AE}">
      <dsp:nvSpPr>
        <dsp:cNvPr id="0" name=""/>
        <dsp:cNvSpPr/>
      </dsp:nvSpPr>
      <dsp:spPr>
        <a:xfrm>
          <a:off x="0" y="774673"/>
          <a:ext cx="2072640" cy="2072640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294A7-750B-4252-941F-87550E4F9DAC}">
      <dsp:nvSpPr>
        <dsp:cNvPr id="0" name=""/>
        <dsp:cNvSpPr/>
      </dsp:nvSpPr>
      <dsp:spPr>
        <a:xfrm>
          <a:off x="10241280" y="1520044"/>
          <a:ext cx="1950720" cy="668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9959D-0AB6-467E-9F88-87F30337CB8D}">
      <dsp:nvSpPr>
        <dsp:cNvPr id="0" name=""/>
        <dsp:cNvSpPr/>
      </dsp:nvSpPr>
      <dsp:spPr>
        <a:xfrm>
          <a:off x="6400800" y="2522786"/>
          <a:ext cx="1219" cy="4478912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0.01111</cdr:x>
      <cdr:y>0.01852</cdr:y>
    </cdr:from>
    <cdr:to>
      <cdr:x>1</cdr:x>
      <cdr:y>0.35532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8B98708-FC77-A4C8-B54F-00F616F476AF}"/>
            </a:ext>
          </a:extLst>
        </cdr:cNvPr>
        <cdr:cNvSpPr txBox="1"/>
      </cdr:nvSpPr>
      <cdr:spPr>
        <a:xfrm xmlns:a="http://schemas.openxmlformats.org/drawingml/2006/main">
          <a:off x="44026" y="34219"/>
          <a:ext cx="3918373" cy="622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0" i="0" baseline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Nova Cond Light" panose="020B0306020202020204" pitchFamily="34" charset="0"/>
              <a:ea typeface="+mn-ea"/>
              <a:cs typeface="+mn-cs"/>
            </a:rPr>
            <a:t>The percent of deaths involving </a:t>
          </a:r>
          <a:r>
            <a:rPr lang="en-US" sz="3600" b="1" i="0" baseline="0" dirty="0">
              <a:solidFill>
                <a:srgbClr val="7030A0"/>
              </a:solidFill>
              <a:effectLst/>
              <a:latin typeface="Arial Nova Cond Light" panose="020B0306020202020204" pitchFamily="34" charset="0"/>
              <a:ea typeface="+mn-ea"/>
              <a:cs typeface="+mn-cs"/>
            </a:rPr>
            <a:t>poisoning increased with age.</a:t>
          </a:r>
          <a:endParaRPr lang="en-US" sz="1600" b="0" i="0" baseline="0" dirty="0">
            <a:solidFill>
              <a:srgbClr val="7030A0"/>
            </a:solidFill>
            <a:effectLst/>
            <a:latin typeface="Arial Nova Cond Light" panose="020B0306020202020204" pitchFamily="34" charset="0"/>
          </a:endParaRPr>
        </a:p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aseline="0" dirty="0">
              <a:solidFill>
                <a:schemeClr val="bg2">
                  <a:lumMod val="75000"/>
                </a:schemeClr>
              </a:solidFill>
              <a:effectLst/>
              <a:latin typeface="Arial Nova Cond Light" panose="020B0306020202020204" pitchFamily="34" charset="0"/>
            </a:rPr>
            <a:t>Poisonings by age, Montgomery County, Ohio, 2020- 2022.</a:t>
          </a:r>
          <a:endParaRPr lang="en-US" sz="1600" dirty="0">
            <a:solidFill>
              <a:schemeClr val="bg2">
                <a:lumMod val="75000"/>
              </a:schemeClr>
            </a:solidFill>
            <a:effectLst/>
            <a:latin typeface="Arial Nova Cond Light" panose="020B0306020202020204" pitchFamily="34" charset="0"/>
          </a:endParaRPr>
        </a:p>
        <a:p xmlns:a="http://schemas.openxmlformats.org/drawingml/2006/main">
          <a:endParaRPr lang="en-US" sz="1100" dirty="0">
            <a:latin typeface="Arial Nova Cond Light" panose="020B0306020202020204" pitchFamily="34" charset="0"/>
          </a:endParaRPr>
        </a:p>
      </cdr:txBody>
    </cdr:sp>
  </cdr:relSizeAnchor>
  <cdr:relSizeAnchor xmlns:cdr="http://schemas.openxmlformats.org/drawingml/2006/chartDrawing">
    <cdr:from>
      <cdr:x>0.00926</cdr:x>
      <cdr:y>0.92236</cdr:y>
    </cdr:from>
    <cdr:to>
      <cdr:x>0.73078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9B9A200-D3CD-EC78-C146-968261C041DE}"/>
            </a:ext>
          </a:extLst>
        </cdr:cNvPr>
        <cdr:cNvSpPr txBox="1"/>
      </cdr:nvSpPr>
      <cdr:spPr>
        <a:xfrm xmlns:a="http://schemas.openxmlformats.org/drawingml/2006/main">
          <a:off x="50800" y="3875904"/>
          <a:ext cx="3958530" cy="283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Source: Montgomery County Coroner's Office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0.00729</cdr:x>
      <cdr:y>0</cdr:y>
    </cdr:from>
    <cdr:to>
      <cdr:x>0.99271</cdr:x>
      <cdr:y>0.33714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E495EEC-F97B-1B44-01AF-0AFB38E48226}"/>
            </a:ext>
          </a:extLst>
        </cdr:cNvPr>
        <cdr:cNvSpPr txBox="1"/>
      </cdr:nvSpPr>
      <cdr:spPr>
        <a:xfrm xmlns:a="http://schemas.openxmlformats.org/drawingml/2006/main">
          <a:off x="40521" y="0"/>
          <a:ext cx="5477365" cy="2228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The </a:t>
          </a:r>
          <a:r>
            <a:rPr lang="en-US" sz="3600" baseline="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total number of suspected deaths in </a:t>
          </a:r>
          <a:r>
            <a:rPr lang="en-US" sz="3600" b="1" baseline="0" dirty="0">
              <a:solidFill>
                <a:srgbClr val="0070C0"/>
              </a:solidFill>
              <a:latin typeface="Arial Nova Cond Light" panose="020B0306020202020204" pitchFamily="34" charset="0"/>
            </a:rPr>
            <a:t>2023 is the highest on record, </a:t>
          </a:r>
          <a:r>
            <a:rPr lang="en-US" sz="3600" baseline="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and represents a 14% increase from 2022 and a </a:t>
          </a:r>
          <a:r>
            <a:rPr lang="en-US" sz="3600" b="1" baseline="0" dirty="0">
              <a:solidFill>
                <a:srgbClr val="0070C0"/>
              </a:solidFill>
              <a:latin typeface="Arial Nova Cond Light" panose="020B0306020202020204" pitchFamily="34" charset="0"/>
            </a:rPr>
            <a:t>29% increase from 2020</a:t>
          </a:r>
          <a:r>
            <a:rPr lang="en-US" sz="3600" baseline="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.</a:t>
          </a:r>
        </a:p>
        <a:p xmlns:a="http://schemas.openxmlformats.org/drawingml/2006/main">
          <a:r>
            <a:rPr lang="en-US" sz="1600" b="0" i="0" baseline="0" dirty="0">
              <a:solidFill>
                <a:schemeClr val="bg2">
                  <a:lumMod val="75000"/>
                </a:schemeClr>
              </a:solidFill>
              <a:effectLst/>
              <a:latin typeface="Arial Nova Cond Light" panose="020B0306020202020204" pitchFamily="34" charset="0"/>
            </a:rPr>
            <a:t>Suicide Deaths by Year</a:t>
          </a:r>
          <a:r>
            <a:rPr lang="en-US" sz="1600" baseline="0" dirty="0">
              <a:solidFill>
                <a:schemeClr val="bg2">
                  <a:lumMod val="75000"/>
                </a:schemeClr>
              </a:solidFill>
              <a:effectLst/>
              <a:latin typeface="Arial Nova Cond Light" panose="020B0306020202020204" pitchFamily="34" charset="0"/>
            </a:rPr>
            <a:t>, Montgomery County, 2020-</a:t>
          </a:r>
          <a:r>
            <a:rPr lang="en-US" sz="1600" dirty="0">
              <a:solidFill>
                <a:schemeClr val="bg2">
                  <a:lumMod val="75000"/>
                </a:schemeClr>
              </a:solidFill>
              <a:latin typeface="Arial Nova Cond Light" panose="020B0306020202020204" pitchFamily="34" charset="0"/>
            </a:rPr>
            <a:t>2023, Confirmed as of 1/30/24</a:t>
          </a:r>
          <a:endParaRPr lang="en-US" sz="1600" dirty="0">
            <a:solidFill>
              <a:schemeClr val="tx1">
                <a:lumMod val="50000"/>
                <a:lumOff val="50000"/>
              </a:schemeClr>
            </a:solidFill>
            <a:latin typeface="Arial Nova Cond Light" panose="020B0306020202020204" pitchFamily="34" charset="0"/>
          </a:endParaRPr>
        </a:p>
        <a:p xmlns:a="http://schemas.openxmlformats.org/drawingml/2006/main">
          <a:endParaRPr lang="en-US" sz="2800" dirty="0">
            <a:solidFill>
              <a:schemeClr val="tx1">
                <a:lumMod val="50000"/>
                <a:lumOff val="50000"/>
              </a:schemeClr>
            </a:solidFill>
            <a:latin typeface="Arial Nova Cond Light" panose="020B0306020202020204" pitchFamily="34" charset="0"/>
          </a:endParaRPr>
        </a:p>
      </cdr:txBody>
    </cdr:sp>
  </cdr:relSizeAnchor>
  <cdr:relSizeAnchor xmlns:cdr="http://schemas.openxmlformats.org/drawingml/2006/chartDrawing">
    <cdr:from>
      <cdr:x>0.09167</cdr:x>
      <cdr:y>0.90116</cdr:y>
    </cdr:from>
    <cdr:to>
      <cdr:x>0.96217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1B3A636-73FB-3A63-1FFC-3CD08742F427}"/>
            </a:ext>
          </a:extLst>
        </cdr:cNvPr>
        <cdr:cNvSpPr txBox="1"/>
      </cdr:nvSpPr>
      <cdr:spPr>
        <a:xfrm xmlns:a="http://schemas.openxmlformats.org/drawingml/2006/main">
          <a:off x="838200" y="5956129"/>
          <a:ext cx="7959882" cy="653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Source: Montgomery County Coroner's Office</a:t>
          </a:r>
        </a:p>
        <a:p xmlns:a="http://schemas.openxmlformats.org/drawingml/2006/main">
          <a:r>
            <a: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*Preliminary</a:t>
          </a:r>
          <a:r>
            <a:rPr lang="en-US" sz="1600" i="1" baseline="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 as of 2/22/24</a:t>
          </a:r>
          <a:endParaRPr lang="en-US" sz="1600" i="1" dirty="0">
            <a:solidFill>
              <a:schemeClr val="tx1">
                <a:lumMod val="50000"/>
                <a:lumOff val="50000"/>
              </a:schemeClr>
            </a:solidFill>
            <a:latin typeface="Arial Nova Cond Light" panose="020B0306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0.01736</cdr:y>
    </cdr:from>
    <cdr:to>
      <cdr:x>0.99792</cdr:x>
      <cdr:y>0.4159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CBD4B26-1F3E-F3CB-98F5-70736808B7D2}"/>
            </a:ext>
          </a:extLst>
        </cdr:cNvPr>
        <cdr:cNvSpPr txBox="1"/>
      </cdr:nvSpPr>
      <cdr:spPr>
        <a:xfrm xmlns:a="http://schemas.openxmlformats.org/drawingml/2006/main">
          <a:off x="0" y="111992"/>
          <a:ext cx="11435526" cy="2571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600" b="1" dirty="0">
              <a:solidFill>
                <a:srgbClr val="0070C0"/>
              </a:solidFill>
              <a:latin typeface="Arial Nova Cond Light" panose="020B0306020202020204" pitchFamily="34" charset="0"/>
            </a:rPr>
            <a:t>Half of the increase </a:t>
          </a:r>
          <a:r>
            <a:rPr lang="en-US" sz="3600" dirty="0">
              <a:solidFill>
                <a:schemeClr val="bg1">
                  <a:lumMod val="50000"/>
                </a:schemeClr>
              </a:solidFill>
              <a:latin typeface="Arial Nova Cond Light" panose="020B0306020202020204" pitchFamily="34" charset="0"/>
            </a:rPr>
            <a:t>in deaths by suicide between 2020 and 2023 can be attributed to </a:t>
          </a:r>
          <a:r>
            <a:rPr lang="en-US" sz="3600" b="1" dirty="0">
              <a:solidFill>
                <a:srgbClr val="0070C0"/>
              </a:solidFill>
              <a:latin typeface="Arial Nova Cond Light" panose="020B0306020202020204" pitchFamily="34" charset="0"/>
            </a:rPr>
            <a:t>individuals under 25</a:t>
          </a:r>
          <a:r>
            <a:rPr lang="en-US" sz="3600" dirty="0">
              <a:solidFill>
                <a:schemeClr val="bg1">
                  <a:lumMod val="50000"/>
                </a:schemeClr>
              </a:solidFill>
              <a:latin typeface="Arial Nova Cond Light" panose="020B0306020202020204" pitchFamily="34" charset="0"/>
            </a:rPr>
            <a:t>.  This group accounted for 13% of deaths in 2020 and </a:t>
          </a:r>
          <a:r>
            <a:rPr lang="en-US" sz="3600" b="1" dirty="0">
              <a:solidFill>
                <a:srgbClr val="0070C0"/>
              </a:solidFill>
              <a:latin typeface="Arial Nova Cond Light" panose="020B0306020202020204" pitchFamily="34" charset="0"/>
            </a:rPr>
            <a:t>19% in 2023</a:t>
          </a:r>
          <a:r>
            <a:rPr lang="en-US" sz="3600" dirty="0">
              <a:solidFill>
                <a:schemeClr val="bg1">
                  <a:lumMod val="50000"/>
                </a:schemeClr>
              </a:solidFill>
              <a:latin typeface="Arial Nova Cond Light" panose="020B0306020202020204" pitchFamily="34" charset="0"/>
            </a:rPr>
            <a:t>.</a:t>
          </a:r>
        </a:p>
        <a:p xmlns:a="http://schemas.openxmlformats.org/drawingml/2006/main">
          <a:r>
            <a:rPr lang="en-US" sz="1600" dirty="0">
              <a:solidFill>
                <a:schemeClr val="bg2">
                  <a:lumMod val="75000"/>
                </a:schemeClr>
              </a:solidFill>
              <a:latin typeface="Arial Nova Cond Light" panose="020B0306020202020204" pitchFamily="34" charset="0"/>
            </a:rPr>
            <a:t>Suicide Deaths by Age and year, Montgomery County, 2020-2023, Confirmed as of 1/30/24</a:t>
          </a:r>
          <a:endParaRPr lang="en-US" sz="1600" dirty="0">
            <a:solidFill>
              <a:schemeClr val="tx1">
                <a:lumMod val="50000"/>
                <a:lumOff val="50000"/>
              </a:schemeClr>
            </a:solidFill>
            <a:latin typeface="Arial Nova Cond Light" panose="020B0306020202020204" pitchFamily="34" charset="0"/>
          </a:endParaRPr>
        </a:p>
        <a:p xmlns:a="http://schemas.openxmlformats.org/drawingml/2006/main">
          <a:endParaRPr lang="en-US" sz="2800" dirty="0">
            <a:solidFill>
              <a:schemeClr val="bg1">
                <a:lumMod val="50000"/>
              </a:schemeClr>
            </a:solidFill>
            <a:latin typeface="Arial Nova Cond" panose="020B0506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0.01736</cdr:y>
    </cdr:from>
    <cdr:to>
      <cdr:x>0.99792</cdr:x>
      <cdr:y>0.15451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CBD4B26-1F3E-F3CB-98F5-70736808B7D2}"/>
            </a:ext>
          </a:extLst>
        </cdr:cNvPr>
        <cdr:cNvSpPr txBox="1"/>
      </cdr:nvSpPr>
      <cdr:spPr>
        <a:xfrm xmlns:a="http://schemas.openxmlformats.org/drawingml/2006/main">
          <a:off x="0" y="47625"/>
          <a:ext cx="4562474" cy="376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dirty="0">
            <a:solidFill>
              <a:schemeClr val="bg1">
                <a:lumMod val="50000"/>
              </a:schemeClr>
            </a:solidFill>
            <a:latin typeface="Arial Nova Cond" panose="020B0506020202020204" pitchFamily="34" charset="0"/>
          </a:endParaRPr>
        </a:p>
      </cdr:txBody>
    </cdr:sp>
  </cdr:relSizeAnchor>
  <cdr:relSizeAnchor xmlns:cdr="http://schemas.openxmlformats.org/drawingml/2006/chartDrawing">
    <cdr:from>
      <cdr:x>0.13232</cdr:x>
      <cdr:y>0.93592</cdr:y>
    </cdr:from>
    <cdr:to>
      <cdr:x>0.87469</cdr:x>
      <cdr:y>0.99877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845BFA9-0EDC-8D32-C2F1-001926B9C424}"/>
            </a:ext>
          </a:extLst>
        </cdr:cNvPr>
        <cdr:cNvSpPr txBox="1"/>
      </cdr:nvSpPr>
      <cdr:spPr>
        <a:xfrm xmlns:a="http://schemas.openxmlformats.org/drawingml/2006/main">
          <a:off x="1516280" y="6037751"/>
          <a:ext cx="8507075" cy="40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Source: Montgomery County Coroner’s Office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0.01736</cdr:y>
    </cdr:from>
    <cdr:to>
      <cdr:x>0.99792</cdr:x>
      <cdr:y>0.36904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CBD4B26-1F3E-F3CB-98F5-70736808B7D2}"/>
            </a:ext>
          </a:extLst>
        </cdr:cNvPr>
        <cdr:cNvSpPr txBox="1"/>
      </cdr:nvSpPr>
      <cdr:spPr>
        <a:xfrm xmlns:a="http://schemas.openxmlformats.org/drawingml/2006/main">
          <a:off x="0" y="110971"/>
          <a:ext cx="11628071" cy="2248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600" dirty="0">
              <a:solidFill>
                <a:schemeClr val="bg1">
                  <a:lumMod val="50000"/>
                </a:schemeClr>
              </a:solidFill>
              <a:latin typeface="Arial Nova Cond Light" panose="020B0306020202020204" pitchFamily="34" charset="0"/>
            </a:rPr>
            <a:t>The </a:t>
          </a:r>
          <a:r>
            <a:rPr lang="en-US" sz="3600" b="1" dirty="0">
              <a:solidFill>
                <a:srgbClr val="7030A0"/>
              </a:solidFill>
              <a:latin typeface="Arial Nova Cond Light" panose="020B0306020202020204" pitchFamily="34" charset="0"/>
            </a:rPr>
            <a:t>remaining increase </a:t>
          </a:r>
          <a:r>
            <a:rPr lang="en-US" sz="3600" dirty="0">
              <a:solidFill>
                <a:schemeClr val="bg1">
                  <a:lumMod val="50000"/>
                </a:schemeClr>
              </a:solidFill>
              <a:latin typeface="Arial Nova Cond Light" panose="020B0306020202020204" pitchFamily="34" charset="0"/>
            </a:rPr>
            <a:t>among those 25 and older can be attributed to </a:t>
          </a:r>
          <a:r>
            <a:rPr lang="en-US" sz="3600" b="1" dirty="0">
              <a:solidFill>
                <a:srgbClr val="7030A0"/>
              </a:solidFill>
              <a:latin typeface="Arial Nova Cond Light" panose="020B0306020202020204" pitchFamily="34" charset="0"/>
            </a:rPr>
            <a:t>White women</a:t>
          </a:r>
          <a:r>
            <a:rPr lang="en-US" sz="3600" dirty="0">
              <a:solidFill>
                <a:schemeClr val="bg1">
                  <a:lumMod val="50000"/>
                </a:schemeClr>
              </a:solidFill>
              <a:latin typeface="Arial Nova Cond Light" panose="020B0306020202020204" pitchFamily="34" charset="0"/>
            </a:rPr>
            <a:t>.  This group accounted for 13% of deaths among those 25 and older in 2020 and </a:t>
          </a:r>
          <a:r>
            <a:rPr lang="en-US" sz="3600" b="1" dirty="0">
              <a:solidFill>
                <a:srgbClr val="7030A0"/>
              </a:solidFill>
              <a:latin typeface="Arial Nova Cond Light" panose="020B0306020202020204" pitchFamily="34" charset="0"/>
            </a:rPr>
            <a:t>24% in 2023</a:t>
          </a:r>
          <a:r>
            <a:rPr lang="en-US" sz="3600" dirty="0">
              <a:solidFill>
                <a:schemeClr val="bg1">
                  <a:lumMod val="50000"/>
                </a:schemeClr>
              </a:solidFill>
              <a:latin typeface="Arial Nova Cond Light" panose="020B0306020202020204" pitchFamily="34" charset="0"/>
            </a:rPr>
            <a:t>.</a:t>
          </a:r>
        </a:p>
        <a:p xmlns:a="http://schemas.openxmlformats.org/drawingml/2006/main">
          <a:r>
            <a:rPr lang="en-US" sz="1600" dirty="0">
              <a:solidFill>
                <a:schemeClr val="bg2">
                  <a:lumMod val="75000"/>
                </a:schemeClr>
              </a:solidFill>
              <a:latin typeface="Arial Nova Cond Light" panose="020B0306020202020204" pitchFamily="34" charset="0"/>
            </a:rPr>
            <a:t>Suicide Deaths by Race, Sex and Year, Montgomery County, 2020-2023, Confirmed as of 1/30/24</a:t>
          </a:r>
          <a:endParaRPr lang="en-US" sz="1600" dirty="0">
            <a:solidFill>
              <a:schemeClr val="tx1">
                <a:lumMod val="50000"/>
                <a:lumOff val="50000"/>
              </a:schemeClr>
            </a:solidFill>
            <a:latin typeface="Arial Nova Cond Light" panose="020B0306020202020204" pitchFamily="34" charset="0"/>
          </a:endParaRPr>
        </a:p>
        <a:p xmlns:a="http://schemas.openxmlformats.org/drawingml/2006/main">
          <a:endParaRPr lang="en-US" sz="1050" dirty="0">
            <a:solidFill>
              <a:schemeClr val="bg1">
                <a:lumMod val="50000"/>
              </a:schemeClr>
            </a:solidFill>
            <a:latin typeface="Arial Nova Cond" panose="020B0506020202020204" pitchFamily="34" charset="0"/>
          </a:endParaRPr>
        </a:p>
      </cdr:txBody>
    </cdr:sp>
  </cdr:relSizeAnchor>
  <cdr:relSizeAnchor xmlns:cdr="http://schemas.openxmlformats.org/drawingml/2006/chartDrawing">
    <cdr:from>
      <cdr:x>0.12577</cdr:x>
      <cdr:y>0.93657</cdr:y>
    </cdr:from>
    <cdr:to>
      <cdr:x>0.85584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EF26306-0FC8-BAA3-5F5A-B2A60BF9C143}"/>
            </a:ext>
          </a:extLst>
        </cdr:cNvPr>
        <cdr:cNvSpPr txBox="1"/>
      </cdr:nvSpPr>
      <cdr:spPr>
        <a:xfrm xmlns:a="http://schemas.openxmlformats.org/drawingml/2006/main">
          <a:off x="1465480" y="6054766"/>
          <a:ext cx="8507075" cy="40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Source: Montgomery County Coroner’s Office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18/10/relationships/comments" Target="../comments/modernComment_100_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5.png"/><Relationship Id="rId9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38.png"/><Relationship Id="rId5" Type="http://schemas.openxmlformats.org/officeDocument/2006/relationships/image" Target="../media/image6.png"/><Relationship Id="rId10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43.png"/><Relationship Id="rId5" Type="http://schemas.openxmlformats.org/officeDocument/2006/relationships/image" Target="../media/image6.png"/><Relationship Id="rId10" Type="http://schemas.openxmlformats.org/officeDocument/2006/relationships/image" Target="../media/image42.png"/><Relationship Id="rId4" Type="http://schemas.openxmlformats.org/officeDocument/2006/relationships/image" Target="../media/image5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5.png"/><Relationship Id="rId9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chart" Target="../charts/chart4.xml"/><Relationship Id="rId5" Type="http://schemas.openxmlformats.org/officeDocument/2006/relationships/image" Target="../media/image6.png"/><Relationship Id="rId10" Type="http://schemas.openxmlformats.org/officeDocument/2006/relationships/chart" Target="../charts/chart3.xml"/><Relationship Id="rId4" Type="http://schemas.openxmlformats.org/officeDocument/2006/relationships/image" Target="../media/image5.png"/><Relationship Id="rId9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9.svg"/><Relationship Id="rId5" Type="http://schemas.openxmlformats.org/officeDocument/2006/relationships/image" Target="../media/image45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microsoft.com/office/2018/10/relationships/comments" Target="../comments/modernComment_10B_AC35ED3D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8.jpe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microsoft.com/office/2018/10/relationships/comments" Target="../comments/modernComment_101_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50.png"/><Relationship Id="rId4" Type="http://schemas.openxmlformats.org/officeDocument/2006/relationships/image" Target="../media/image5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4.png"/><Relationship Id="rId5" Type="http://schemas.openxmlformats.org/officeDocument/2006/relationships/image" Target="../media/image55.svg"/><Relationship Id="rId10" Type="http://schemas.openxmlformats.org/officeDocument/2006/relationships/hyperlink" Target="http://www.phdmc.org/" TargetMode="External"/><Relationship Id="rId4" Type="http://schemas.openxmlformats.org/officeDocument/2006/relationships/image" Target="../media/image54.png"/><Relationship Id="rId9" Type="http://schemas.openxmlformats.org/officeDocument/2006/relationships/image" Target="../media/image59.svg"/><Relationship Id="rId1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8.sv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microsoft.com/office/2018/10/relationships/comments" Target="../comments/modernComment_10A_D2A4BD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2.sv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microsoft.com/office/2018/10/relationships/comments" Target="../comments/modernComment_110_44E170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12" Type="http://schemas.openxmlformats.org/officeDocument/2006/relationships/image" Target="../media/image26.jpeg"/><Relationship Id="rId2" Type="http://schemas.microsoft.com/office/2018/10/relationships/comments" Target="../comments/modernComment_10C_813E14DE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5.jpeg"/><Relationship Id="rId5" Type="http://schemas.openxmlformats.org/officeDocument/2006/relationships/image" Target="../media/image5.pn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32.png"/><Relationship Id="rId5" Type="http://schemas.openxmlformats.org/officeDocument/2006/relationships/image" Target="../media/image6.pn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9076854"/>
            <a:ext cx="13191464" cy="1245783"/>
            <a:chOff x="0" y="0"/>
            <a:chExt cx="3474295" cy="3281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74295" cy="328107"/>
            </a:xfrm>
            <a:custGeom>
              <a:avLst/>
              <a:gdLst/>
              <a:ahLst/>
              <a:cxnLst/>
              <a:rect l="l" t="t" r="r" b="b"/>
              <a:pathLst>
                <a:path w="3474295" h="328107">
                  <a:moveTo>
                    <a:pt x="0" y="0"/>
                  </a:moveTo>
                  <a:lnTo>
                    <a:pt x="3474295" y="0"/>
                  </a:lnTo>
                  <a:lnTo>
                    <a:pt x="3474295" y="328107"/>
                  </a:lnTo>
                  <a:lnTo>
                    <a:pt x="0" y="328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474295" cy="366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880021" y="-630447"/>
            <a:ext cx="9407979" cy="11965633"/>
          </a:xfrm>
          <a:custGeom>
            <a:avLst/>
            <a:gdLst/>
            <a:ahLst/>
            <a:cxnLst/>
            <a:rect l="l" t="t" r="r" b="b"/>
            <a:pathLst>
              <a:path w="9407979" h="11965633">
                <a:moveTo>
                  <a:pt x="0" y="0"/>
                </a:moveTo>
                <a:lnTo>
                  <a:pt x="9407979" y="0"/>
                </a:lnTo>
                <a:lnTo>
                  <a:pt x="9407979" y="11965633"/>
                </a:lnTo>
                <a:lnTo>
                  <a:pt x="0" y="119656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-1120174" y="6682833"/>
            <a:ext cx="7996836" cy="85534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9" name="Freeform 9"/>
          <p:cNvSpPr/>
          <p:nvPr/>
        </p:nvSpPr>
        <p:spPr>
          <a:xfrm>
            <a:off x="3181862" y="9076854"/>
            <a:ext cx="3279901" cy="1131566"/>
          </a:xfrm>
          <a:custGeom>
            <a:avLst/>
            <a:gdLst/>
            <a:ahLst/>
            <a:cxnLst/>
            <a:rect l="l" t="t" r="r" b="b"/>
            <a:pathLst>
              <a:path w="3279901" h="1131566">
                <a:moveTo>
                  <a:pt x="0" y="0"/>
                </a:moveTo>
                <a:lnTo>
                  <a:pt x="3279900" y="0"/>
                </a:lnTo>
                <a:lnTo>
                  <a:pt x="3279900" y="1131566"/>
                </a:lnTo>
                <a:lnTo>
                  <a:pt x="0" y="11315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21071" y="9258300"/>
            <a:ext cx="1883880" cy="785694"/>
          </a:xfrm>
          <a:custGeom>
            <a:avLst/>
            <a:gdLst/>
            <a:ahLst/>
            <a:cxnLst/>
            <a:rect l="l" t="t" r="r" b="b"/>
            <a:pathLst>
              <a:path w="1883880" h="785694">
                <a:moveTo>
                  <a:pt x="0" y="0"/>
                </a:moveTo>
                <a:lnTo>
                  <a:pt x="1883879" y="0"/>
                </a:lnTo>
                <a:lnTo>
                  <a:pt x="1883879" y="785694"/>
                </a:lnTo>
                <a:lnTo>
                  <a:pt x="0" y="7856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876662" y="9355497"/>
            <a:ext cx="2947286" cy="692612"/>
          </a:xfrm>
          <a:custGeom>
            <a:avLst/>
            <a:gdLst/>
            <a:ahLst/>
            <a:cxnLst/>
            <a:rect l="l" t="t" r="r" b="b"/>
            <a:pathLst>
              <a:path w="2947286" h="692612">
                <a:moveTo>
                  <a:pt x="0" y="0"/>
                </a:moveTo>
                <a:lnTo>
                  <a:pt x="2947285" y="0"/>
                </a:lnTo>
                <a:lnTo>
                  <a:pt x="2947285" y="692612"/>
                </a:lnTo>
                <a:lnTo>
                  <a:pt x="0" y="6926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677252" y="925619"/>
            <a:ext cx="9511057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8000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Data Collection, Management, and Reporting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918640" y="2918225"/>
            <a:ext cx="6993848" cy="7005505"/>
            <a:chOff x="0" y="0"/>
            <a:chExt cx="9325131" cy="93406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325131" cy="9340673"/>
            </a:xfrm>
            <a:custGeom>
              <a:avLst/>
              <a:gdLst/>
              <a:ahLst/>
              <a:cxnLst/>
              <a:rect l="l" t="t" r="r" b="b"/>
              <a:pathLst>
                <a:path w="9325131" h="9340673">
                  <a:moveTo>
                    <a:pt x="0" y="0"/>
                  </a:moveTo>
                  <a:lnTo>
                    <a:pt x="9325131" y="0"/>
                  </a:lnTo>
                  <a:lnTo>
                    <a:pt x="9325131" y="9340673"/>
                  </a:lnTo>
                  <a:lnTo>
                    <a:pt x="0" y="9340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0838" y="2813545"/>
              <a:ext cx="9043455" cy="1921734"/>
            </a:xfrm>
            <a:custGeom>
              <a:avLst/>
              <a:gdLst/>
              <a:ahLst/>
              <a:cxnLst/>
              <a:rect l="l" t="t" r="r" b="b"/>
              <a:pathLst>
                <a:path w="9043455" h="1921734">
                  <a:moveTo>
                    <a:pt x="0" y="0"/>
                  </a:moveTo>
                  <a:lnTo>
                    <a:pt x="9043455" y="0"/>
                  </a:lnTo>
                  <a:lnTo>
                    <a:pt x="9043455" y="1921734"/>
                  </a:lnTo>
                  <a:lnTo>
                    <a:pt x="0" y="1921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0629" y="4893739"/>
              <a:ext cx="8623874" cy="3362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51"/>
                </a:lnSpc>
              </a:pPr>
              <a:r>
                <a:rPr lang="en-US" sz="5849" spc="17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806067" y="613992"/>
              <a:ext cx="5712994" cy="661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2"/>
                </a:lnSpc>
              </a:pPr>
              <a:r>
                <a:rPr lang="en-US" sz="3195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947548" y="2208129"/>
              <a:ext cx="5407988" cy="664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6"/>
                </a:lnSpc>
              </a:pPr>
              <a:r>
                <a:rPr lang="en-US" sz="3199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821071" y="6097398"/>
            <a:ext cx="5174480" cy="2415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4"/>
              </a:lnSpc>
              <a:spcBef>
                <a:spcPct val="0"/>
              </a:spcBef>
            </a:pPr>
            <a:r>
              <a:rPr lang="en-US" sz="3396" spc="118">
                <a:solidFill>
                  <a:srgbClr val="F9F9F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Susan Herzfeld</a:t>
            </a:r>
          </a:p>
          <a:p>
            <a:pPr algn="l">
              <a:lnSpc>
                <a:spcPts val="4754"/>
              </a:lnSpc>
              <a:spcBef>
                <a:spcPct val="0"/>
              </a:spcBef>
            </a:pPr>
            <a:endParaRPr lang="en-US" sz="3396" spc="118">
              <a:solidFill>
                <a:srgbClr val="F9F9F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4754"/>
              </a:lnSpc>
              <a:spcBef>
                <a:spcPct val="0"/>
              </a:spcBef>
            </a:pPr>
            <a:endParaRPr lang="en-US" sz="3396" spc="118">
              <a:solidFill>
                <a:srgbClr val="F9F9F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4754"/>
              </a:lnSpc>
              <a:spcBef>
                <a:spcPct val="0"/>
              </a:spcBef>
            </a:pPr>
            <a:r>
              <a:rPr lang="en-US" sz="3396" spc="118">
                <a:solidFill>
                  <a:srgbClr val="F9F9F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Lucy Rucker</a:t>
            </a:r>
          </a:p>
        </p:txBody>
      </p:sp>
      <p:pic>
        <p:nvPicPr>
          <p:cNvPr id="23" name="Picture 22" descr="A black and white logo&#10;&#10;Description automatically generated">
            <a:extLst>
              <a:ext uri="{FF2B5EF4-FFF2-40B4-BE49-F238E27FC236}">
                <a16:creationId xmlns:a16="http://schemas.microsoft.com/office/drawing/2014/main" id="{2F0A9E8C-2673-BE43-FA79-E32A7AD72E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79" y="4827902"/>
            <a:ext cx="2078078" cy="1833473"/>
          </a:xfrm>
          <a:prstGeom prst="rect">
            <a:avLst/>
          </a:prstGeom>
        </p:spPr>
      </p:pic>
      <p:pic>
        <p:nvPicPr>
          <p:cNvPr id="24" name="Picture 1">
            <a:extLst>
              <a:ext uri="{FF2B5EF4-FFF2-40B4-BE49-F238E27FC236}">
                <a16:creationId xmlns:a16="http://schemas.microsoft.com/office/drawing/2014/main" id="{F2DE899E-E7EE-3770-5EAF-49220B96D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25" y="4748532"/>
            <a:ext cx="1836143" cy="199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D000ADA-C4A6-71BF-E01F-746DC75D69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8156" r="7634" b="18936"/>
          <a:stretch/>
        </p:blipFill>
        <p:spPr>
          <a:xfrm>
            <a:off x="5310825" y="6885196"/>
            <a:ext cx="1865592" cy="2096423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EFF3EBFF-B1F7-EE78-9514-5C9D8A59066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014" y="6885196"/>
            <a:ext cx="2145130" cy="2096423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699" y="933450"/>
            <a:ext cx="11374743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Data Management - Excel 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2E185617-ABA3-1D8B-14ED-BB0FCAF4B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917443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46586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4F7E8BE-C333-6D71-D749-964C5D57A1DF}"/>
              </a:ext>
            </a:extLst>
          </p:cNvPr>
          <p:cNvSpPr/>
          <p:nvPr/>
        </p:nvSpPr>
        <p:spPr>
          <a:xfrm>
            <a:off x="2420858" y="1788394"/>
            <a:ext cx="2452842" cy="2468880"/>
          </a:xfrm>
          <a:custGeom>
            <a:avLst/>
            <a:gdLst>
              <a:gd name="connsiteX0" fmla="*/ 0 w 1554624"/>
              <a:gd name="connsiteY0" fmla="*/ 777312 h 1554624"/>
              <a:gd name="connsiteX1" fmla="*/ 777312 w 1554624"/>
              <a:gd name="connsiteY1" fmla="*/ 0 h 1554624"/>
              <a:gd name="connsiteX2" fmla="*/ 1554624 w 1554624"/>
              <a:gd name="connsiteY2" fmla="*/ 777312 h 1554624"/>
              <a:gd name="connsiteX3" fmla="*/ 777312 w 1554624"/>
              <a:gd name="connsiteY3" fmla="*/ 1554624 h 1554624"/>
              <a:gd name="connsiteX4" fmla="*/ 0 w 1554624"/>
              <a:gd name="connsiteY4" fmla="*/ 777312 h 155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624" h="1554624">
                <a:moveTo>
                  <a:pt x="0" y="777312"/>
                </a:moveTo>
                <a:cubicBezTo>
                  <a:pt x="0" y="348014"/>
                  <a:pt x="348014" y="0"/>
                  <a:pt x="777312" y="0"/>
                </a:cubicBezTo>
                <a:cubicBezTo>
                  <a:pt x="1206610" y="0"/>
                  <a:pt x="1554624" y="348014"/>
                  <a:pt x="1554624" y="777312"/>
                </a:cubicBezTo>
                <a:cubicBezTo>
                  <a:pt x="1554624" y="1206610"/>
                  <a:pt x="1206610" y="1554624"/>
                  <a:pt x="777312" y="1554624"/>
                </a:cubicBezTo>
                <a:cubicBezTo>
                  <a:pt x="348014" y="1554624"/>
                  <a:pt x="0" y="1206610"/>
                  <a:pt x="0" y="77731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989" tIns="247989" rIns="247989" bIns="24798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>
                <a:latin typeface="Montserrat" panose="00000500000000000000" pitchFamily="2" charset="0"/>
              </a:rPr>
              <a:t>ODH Mortality Spreadsheet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BBDA2D3-29CA-3636-3B7F-979B6BC2496A}"/>
              </a:ext>
            </a:extLst>
          </p:cNvPr>
          <p:cNvSpPr/>
          <p:nvPr/>
        </p:nvSpPr>
        <p:spPr>
          <a:xfrm>
            <a:off x="2474690" y="4281067"/>
            <a:ext cx="2452589" cy="2468880"/>
          </a:xfrm>
          <a:custGeom>
            <a:avLst/>
            <a:gdLst>
              <a:gd name="connsiteX0" fmla="*/ 0 w 1554624"/>
              <a:gd name="connsiteY0" fmla="*/ 777312 h 1554624"/>
              <a:gd name="connsiteX1" fmla="*/ 777312 w 1554624"/>
              <a:gd name="connsiteY1" fmla="*/ 0 h 1554624"/>
              <a:gd name="connsiteX2" fmla="*/ 1554624 w 1554624"/>
              <a:gd name="connsiteY2" fmla="*/ 777312 h 1554624"/>
              <a:gd name="connsiteX3" fmla="*/ 777312 w 1554624"/>
              <a:gd name="connsiteY3" fmla="*/ 1554624 h 1554624"/>
              <a:gd name="connsiteX4" fmla="*/ 0 w 1554624"/>
              <a:gd name="connsiteY4" fmla="*/ 777312 h 155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624" h="1554624">
                <a:moveTo>
                  <a:pt x="0" y="777312"/>
                </a:moveTo>
                <a:cubicBezTo>
                  <a:pt x="0" y="348014"/>
                  <a:pt x="348014" y="0"/>
                  <a:pt x="777312" y="0"/>
                </a:cubicBezTo>
                <a:cubicBezTo>
                  <a:pt x="1206610" y="0"/>
                  <a:pt x="1554624" y="348014"/>
                  <a:pt x="1554624" y="777312"/>
                </a:cubicBezTo>
                <a:cubicBezTo>
                  <a:pt x="1554624" y="1206610"/>
                  <a:pt x="1206610" y="1554624"/>
                  <a:pt x="777312" y="1554624"/>
                </a:cubicBezTo>
                <a:cubicBezTo>
                  <a:pt x="348014" y="1554624"/>
                  <a:pt x="0" y="1206610"/>
                  <a:pt x="0" y="77731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989" tIns="247989" rIns="247989" bIns="24798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>
                <a:latin typeface="Montserrat" panose="00000500000000000000" pitchFamily="2" charset="0"/>
              </a:rPr>
              <a:t>Coroner Spreadsheet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3F3AC1C-E336-ABB3-7517-FC078AB65FDD}"/>
              </a:ext>
            </a:extLst>
          </p:cNvPr>
          <p:cNvSpPr/>
          <p:nvPr/>
        </p:nvSpPr>
        <p:spPr>
          <a:xfrm>
            <a:off x="1799547" y="6775729"/>
            <a:ext cx="3820902" cy="19748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989" tIns="247989" rIns="247989" bIns="247989" numCol="1" spcCol="1270" anchor="ctr" anchorCtr="0">
            <a:noAutofit/>
          </a:bodyPr>
          <a:lstStyle/>
          <a:p>
            <a:pPr lvl="0" defTabSz="711200"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Montserrat" panose="00000500000000000000" pitchFamily="2" charset="0"/>
              </a:rPr>
              <a:t>Additional Data </a:t>
            </a:r>
          </a:p>
          <a:p>
            <a:pPr marL="285750" lvl="0" indent="-285750" defTabSz="711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tx1"/>
                </a:solidFill>
                <a:latin typeface="Montserrat" panose="00000500000000000000" pitchFamily="2" charset="0"/>
              </a:rPr>
              <a:t>Abstracted ODH and Coroner Data</a:t>
            </a:r>
          </a:p>
          <a:p>
            <a:pPr marL="285750" lvl="0" indent="-285750" defTabSz="711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Montserrat" panose="00000500000000000000" pitchFamily="2" charset="0"/>
              </a:rPr>
              <a:t>Criminal Justice</a:t>
            </a:r>
          </a:p>
          <a:p>
            <a:pPr marL="285750" lvl="0" indent="-285750" defTabSz="711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tx1"/>
                </a:solidFill>
                <a:latin typeface="Montserrat" panose="00000500000000000000" pitchFamily="2" charset="0"/>
              </a:rPr>
              <a:t>Obituary</a:t>
            </a:r>
          </a:p>
          <a:p>
            <a:pPr marL="285750" lvl="0" indent="-285750" defTabSz="711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Montserrat" panose="00000500000000000000" pitchFamily="2" charset="0"/>
              </a:rPr>
              <a:t>Misc.</a:t>
            </a:r>
            <a:endParaRPr lang="en-US" kern="120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5B968F1-9114-9908-42F0-8E8CA2079A5D}"/>
              </a:ext>
            </a:extLst>
          </p:cNvPr>
          <p:cNvSpPr/>
          <p:nvPr/>
        </p:nvSpPr>
        <p:spPr>
          <a:xfrm rot="19004883">
            <a:off x="6072552" y="6205554"/>
            <a:ext cx="1606156" cy="2273944"/>
          </a:xfrm>
          <a:custGeom>
            <a:avLst/>
            <a:gdLst>
              <a:gd name="connsiteX0" fmla="*/ 0 w 494370"/>
              <a:gd name="connsiteY0" fmla="*/ 115664 h 578320"/>
              <a:gd name="connsiteX1" fmla="*/ 247185 w 494370"/>
              <a:gd name="connsiteY1" fmla="*/ 115664 h 578320"/>
              <a:gd name="connsiteX2" fmla="*/ 247185 w 494370"/>
              <a:gd name="connsiteY2" fmla="*/ 0 h 578320"/>
              <a:gd name="connsiteX3" fmla="*/ 494370 w 494370"/>
              <a:gd name="connsiteY3" fmla="*/ 289160 h 578320"/>
              <a:gd name="connsiteX4" fmla="*/ 247185 w 494370"/>
              <a:gd name="connsiteY4" fmla="*/ 578320 h 578320"/>
              <a:gd name="connsiteX5" fmla="*/ 247185 w 494370"/>
              <a:gd name="connsiteY5" fmla="*/ 462656 h 578320"/>
              <a:gd name="connsiteX6" fmla="*/ 0 w 494370"/>
              <a:gd name="connsiteY6" fmla="*/ 462656 h 578320"/>
              <a:gd name="connsiteX7" fmla="*/ 0 w 494370"/>
              <a:gd name="connsiteY7" fmla="*/ 115664 h 57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370" h="578320">
                <a:moveTo>
                  <a:pt x="0" y="115664"/>
                </a:moveTo>
                <a:lnTo>
                  <a:pt x="247185" y="115664"/>
                </a:lnTo>
                <a:lnTo>
                  <a:pt x="247185" y="0"/>
                </a:lnTo>
                <a:lnTo>
                  <a:pt x="494370" y="289160"/>
                </a:lnTo>
                <a:lnTo>
                  <a:pt x="247185" y="578320"/>
                </a:lnTo>
                <a:lnTo>
                  <a:pt x="247185" y="462656"/>
                </a:lnTo>
                <a:lnTo>
                  <a:pt x="0" y="462656"/>
                </a:lnTo>
                <a:lnTo>
                  <a:pt x="0" y="11566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5664" rIns="148311" bIns="115664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solidFill>
                  <a:schemeClr val="tx1"/>
                </a:solidFill>
                <a:latin typeface="Montserrat" panose="00000500000000000000" pitchFamily="2" charset="0"/>
              </a:rPr>
              <a:t>Enter Into Form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9160F9C-E701-1713-116A-E8FE1515F769}"/>
              </a:ext>
            </a:extLst>
          </p:cNvPr>
          <p:cNvSpPr/>
          <p:nvPr/>
        </p:nvSpPr>
        <p:spPr>
          <a:xfrm>
            <a:off x="6719525" y="3725679"/>
            <a:ext cx="3328041" cy="3258853"/>
          </a:xfrm>
          <a:custGeom>
            <a:avLst/>
            <a:gdLst>
              <a:gd name="connsiteX0" fmla="*/ 0 w 3109249"/>
              <a:gd name="connsiteY0" fmla="*/ 1554625 h 3109249"/>
              <a:gd name="connsiteX1" fmla="*/ 1554625 w 3109249"/>
              <a:gd name="connsiteY1" fmla="*/ 0 h 3109249"/>
              <a:gd name="connsiteX2" fmla="*/ 3109250 w 3109249"/>
              <a:gd name="connsiteY2" fmla="*/ 1554625 h 3109249"/>
              <a:gd name="connsiteX3" fmla="*/ 1554625 w 3109249"/>
              <a:gd name="connsiteY3" fmla="*/ 3109250 h 3109249"/>
              <a:gd name="connsiteX4" fmla="*/ 0 w 3109249"/>
              <a:gd name="connsiteY4" fmla="*/ 1554625 h 310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9249" h="3109249">
                <a:moveTo>
                  <a:pt x="0" y="1554625"/>
                </a:moveTo>
                <a:cubicBezTo>
                  <a:pt x="0" y="696029"/>
                  <a:pt x="696029" y="0"/>
                  <a:pt x="1554625" y="0"/>
                </a:cubicBezTo>
                <a:cubicBezTo>
                  <a:pt x="2413221" y="0"/>
                  <a:pt x="3109250" y="696029"/>
                  <a:pt x="3109250" y="1554625"/>
                </a:cubicBezTo>
                <a:cubicBezTo>
                  <a:pt x="3109250" y="2413221"/>
                  <a:pt x="2413221" y="3109250"/>
                  <a:pt x="1554625" y="3109250"/>
                </a:cubicBezTo>
                <a:cubicBezTo>
                  <a:pt x="696029" y="3109250"/>
                  <a:pt x="0" y="2413221"/>
                  <a:pt x="0" y="1554625"/>
                </a:cubicBezTo>
                <a:close/>
              </a:path>
            </a:pathLst>
          </a:custGeom>
          <a:solidFill>
            <a:srgbClr val="A537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9949" tIns="509949" rIns="509949" bIns="509949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>
                <a:latin typeface="Montserrat" panose="00000500000000000000" pitchFamily="2" charset="0"/>
              </a:rPr>
              <a:t>Microsoft Access Database</a:t>
            </a:r>
          </a:p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>
                <a:latin typeface="Montserrat" panose="00000500000000000000" pitchFamily="2" charset="0"/>
              </a:rPr>
              <a:t>Organize and Recode Data</a:t>
            </a:r>
            <a:endParaRPr lang="en-US" kern="1200">
              <a:latin typeface="Montserrat" panose="00000500000000000000" pitchFamily="2" charset="0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738D87A-72C3-EFF6-6076-953F2277DD72}"/>
              </a:ext>
            </a:extLst>
          </p:cNvPr>
          <p:cNvSpPr/>
          <p:nvPr/>
        </p:nvSpPr>
        <p:spPr>
          <a:xfrm>
            <a:off x="11446260" y="2254320"/>
            <a:ext cx="3088732" cy="3109249"/>
          </a:xfrm>
          <a:custGeom>
            <a:avLst/>
            <a:gdLst>
              <a:gd name="connsiteX0" fmla="*/ 0 w 3109249"/>
              <a:gd name="connsiteY0" fmla="*/ 1554625 h 3109249"/>
              <a:gd name="connsiteX1" fmla="*/ 1554625 w 3109249"/>
              <a:gd name="connsiteY1" fmla="*/ 0 h 3109249"/>
              <a:gd name="connsiteX2" fmla="*/ 3109250 w 3109249"/>
              <a:gd name="connsiteY2" fmla="*/ 1554625 h 3109249"/>
              <a:gd name="connsiteX3" fmla="*/ 1554625 w 3109249"/>
              <a:gd name="connsiteY3" fmla="*/ 3109250 h 3109249"/>
              <a:gd name="connsiteX4" fmla="*/ 0 w 3109249"/>
              <a:gd name="connsiteY4" fmla="*/ 1554625 h 310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9249" h="3109249">
                <a:moveTo>
                  <a:pt x="0" y="1554625"/>
                </a:moveTo>
                <a:cubicBezTo>
                  <a:pt x="0" y="696029"/>
                  <a:pt x="696029" y="0"/>
                  <a:pt x="1554625" y="0"/>
                </a:cubicBezTo>
                <a:cubicBezTo>
                  <a:pt x="2413221" y="0"/>
                  <a:pt x="3109250" y="696029"/>
                  <a:pt x="3109250" y="1554625"/>
                </a:cubicBezTo>
                <a:cubicBezTo>
                  <a:pt x="3109250" y="2413221"/>
                  <a:pt x="2413221" y="3109250"/>
                  <a:pt x="1554625" y="3109250"/>
                </a:cubicBezTo>
                <a:cubicBezTo>
                  <a:pt x="696029" y="3109250"/>
                  <a:pt x="0" y="2413221"/>
                  <a:pt x="0" y="1554625"/>
                </a:cubicBezTo>
                <a:close/>
              </a:path>
            </a:pathLst>
          </a:custGeom>
          <a:solidFill>
            <a:srgbClr val="15844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9949" tIns="509949" rIns="509949" bIns="509949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>
                <a:latin typeface="Montserrat" panose="00000500000000000000" pitchFamily="2" charset="0"/>
              </a:rPr>
              <a:t>Excel</a:t>
            </a:r>
          </a:p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>
                <a:latin typeface="Montserrat" panose="00000500000000000000" pitchFamily="2" charset="0"/>
              </a:rPr>
              <a:t>Analyze and Create Data Visualizations</a:t>
            </a:r>
            <a:endParaRPr lang="en-US" sz="2000" kern="1200">
              <a:latin typeface="Montserrat" panose="00000500000000000000" pitchFamily="2" charset="0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58FE55DB-D591-63AF-DF4A-25F7F8CB5F1F}"/>
              </a:ext>
            </a:extLst>
          </p:cNvPr>
          <p:cNvSpPr/>
          <p:nvPr/>
        </p:nvSpPr>
        <p:spPr>
          <a:xfrm>
            <a:off x="11544800" y="5556882"/>
            <a:ext cx="3088732" cy="3109249"/>
          </a:xfrm>
          <a:custGeom>
            <a:avLst/>
            <a:gdLst>
              <a:gd name="connsiteX0" fmla="*/ 0 w 3109249"/>
              <a:gd name="connsiteY0" fmla="*/ 1554625 h 3109249"/>
              <a:gd name="connsiteX1" fmla="*/ 1554625 w 3109249"/>
              <a:gd name="connsiteY1" fmla="*/ 0 h 3109249"/>
              <a:gd name="connsiteX2" fmla="*/ 3109250 w 3109249"/>
              <a:gd name="connsiteY2" fmla="*/ 1554625 h 3109249"/>
              <a:gd name="connsiteX3" fmla="*/ 1554625 w 3109249"/>
              <a:gd name="connsiteY3" fmla="*/ 3109250 h 3109249"/>
              <a:gd name="connsiteX4" fmla="*/ 0 w 3109249"/>
              <a:gd name="connsiteY4" fmla="*/ 1554625 h 310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9249" h="3109249">
                <a:moveTo>
                  <a:pt x="0" y="1554625"/>
                </a:moveTo>
                <a:cubicBezTo>
                  <a:pt x="0" y="696029"/>
                  <a:pt x="696029" y="0"/>
                  <a:pt x="1554625" y="0"/>
                </a:cubicBezTo>
                <a:cubicBezTo>
                  <a:pt x="2413221" y="0"/>
                  <a:pt x="3109250" y="696029"/>
                  <a:pt x="3109250" y="1554625"/>
                </a:cubicBezTo>
                <a:cubicBezTo>
                  <a:pt x="3109250" y="2413221"/>
                  <a:pt x="2413221" y="3109250"/>
                  <a:pt x="1554625" y="3109250"/>
                </a:cubicBezTo>
                <a:cubicBezTo>
                  <a:pt x="696029" y="3109250"/>
                  <a:pt x="0" y="2413221"/>
                  <a:pt x="0" y="1554625"/>
                </a:cubicBezTo>
                <a:close/>
              </a:path>
            </a:pathLst>
          </a:custGeom>
          <a:solidFill>
            <a:srgbClr val="21467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9949" tIns="509949" rIns="509949" bIns="509949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>
                <a:latin typeface="Montserrat" panose="00000500000000000000" pitchFamily="2" charset="0"/>
              </a:rPr>
              <a:t>Tableau</a:t>
            </a:r>
          </a:p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>
                <a:latin typeface="Montserrat" panose="00000500000000000000" pitchFamily="2" charset="0"/>
              </a:rPr>
              <a:t>Analyze and Create Dashboards</a:t>
            </a:r>
            <a:endParaRPr lang="en-US" sz="2000" kern="1200">
              <a:latin typeface="Montserrat" panose="00000500000000000000" pitchFamily="2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699" y="933450"/>
            <a:ext cx="11374743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Data Management - Access 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F980E40-C5A7-6B6C-971F-F256B794B72B}"/>
              </a:ext>
            </a:extLst>
          </p:cNvPr>
          <p:cNvSpPr/>
          <p:nvPr/>
        </p:nvSpPr>
        <p:spPr>
          <a:xfrm>
            <a:off x="5413067" y="4739285"/>
            <a:ext cx="1178543" cy="1241609"/>
          </a:xfrm>
          <a:custGeom>
            <a:avLst/>
            <a:gdLst>
              <a:gd name="connsiteX0" fmla="*/ 0 w 494370"/>
              <a:gd name="connsiteY0" fmla="*/ 115664 h 578320"/>
              <a:gd name="connsiteX1" fmla="*/ 247185 w 494370"/>
              <a:gd name="connsiteY1" fmla="*/ 115664 h 578320"/>
              <a:gd name="connsiteX2" fmla="*/ 247185 w 494370"/>
              <a:gd name="connsiteY2" fmla="*/ 0 h 578320"/>
              <a:gd name="connsiteX3" fmla="*/ 494370 w 494370"/>
              <a:gd name="connsiteY3" fmla="*/ 289160 h 578320"/>
              <a:gd name="connsiteX4" fmla="*/ 247185 w 494370"/>
              <a:gd name="connsiteY4" fmla="*/ 578320 h 578320"/>
              <a:gd name="connsiteX5" fmla="*/ 247185 w 494370"/>
              <a:gd name="connsiteY5" fmla="*/ 462656 h 578320"/>
              <a:gd name="connsiteX6" fmla="*/ 0 w 494370"/>
              <a:gd name="connsiteY6" fmla="*/ 462656 h 578320"/>
              <a:gd name="connsiteX7" fmla="*/ 0 w 494370"/>
              <a:gd name="connsiteY7" fmla="*/ 115664 h 57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370" h="578320">
                <a:moveTo>
                  <a:pt x="0" y="115664"/>
                </a:moveTo>
                <a:lnTo>
                  <a:pt x="247185" y="115664"/>
                </a:lnTo>
                <a:lnTo>
                  <a:pt x="247185" y="0"/>
                </a:lnTo>
                <a:lnTo>
                  <a:pt x="494370" y="289160"/>
                </a:lnTo>
                <a:lnTo>
                  <a:pt x="247185" y="578320"/>
                </a:lnTo>
                <a:lnTo>
                  <a:pt x="247185" y="462656"/>
                </a:lnTo>
                <a:lnTo>
                  <a:pt x="0" y="462656"/>
                </a:lnTo>
                <a:lnTo>
                  <a:pt x="0" y="11566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5664" rIns="148311" bIns="115664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solidFill>
                  <a:schemeClr val="tx1"/>
                </a:solidFill>
              </a:rPr>
              <a:t>Import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61FCE41-773D-42F5-B7A0-8C40F79247C9}"/>
              </a:ext>
            </a:extLst>
          </p:cNvPr>
          <p:cNvSpPr/>
          <p:nvPr/>
        </p:nvSpPr>
        <p:spPr>
          <a:xfrm rot="1857181">
            <a:off x="5577343" y="3017541"/>
            <a:ext cx="1178543" cy="1241609"/>
          </a:xfrm>
          <a:custGeom>
            <a:avLst/>
            <a:gdLst>
              <a:gd name="connsiteX0" fmla="*/ 0 w 494370"/>
              <a:gd name="connsiteY0" fmla="*/ 115664 h 578320"/>
              <a:gd name="connsiteX1" fmla="*/ 247185 w 494370"/>
              <a:gd name="connsiteY1" fmla="*/ 115664 h 578320"/>
              <a:gd name="connsiteX2" fmla="*/ 247185 w 494370"/>
              <a:gd name="connsiteY2" fmla="*/ 0 h 578320"/>
              <a:gd name="connsiteX3" fmla="*/ 494370 w 494370"/>
              <a:gd name="connsiteY3" fmla="*/ 289160 h 578320"/>
              <a:gd name="connsiteX4" fmla="*/ 247185 w 494370"/>
              <a:gd name="connsiteY4" fmla="*/ 578320 h 578320"/>
              <a:gd name="connsiteX5" fmla="*/ 247185 w 494370"/>
              <a:gd name="connsiteY5" fmla="*/ 462656 h 578320"/>
              <a:gd name="connsiteX6" fmla="*/ 0 w 494370"/>
              <a:gd name="connsiteY6" fmla="*/ 462656 h 578320"/>
              <a:gd name="connsiteX7" fmla="*/ 0 w 494370"/>
              <a:gd name="connsiteY7" fmla="*/ 115664 h 57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370" h="578320">
                <a:moveTo>
                  <a:pt x="0" y="115664"/>
                </a:moveTo>
                <a:lnTo>
                  <a:pt x="247185" y="115664"/>
                </a:lnTo>
                <a:lnTo>
                  <a:pt x="247185" y="0"/>
                </a:lnTo>
                <a:lnTo>
                  <a:pt x="494370" y="289160"/>
                </a:lnTo>
                <a:lnTo>
                  <a:pt x="247185" y="578320"/>
                </a:lnTo>
                <a:lnTo>
                  <a:pt x="247185" y="462656"/>
                </a:lnTo>
                <a:lnTo>
                  <a:pt x="0" y="462656"/>
                </a:lnTo>
                <a:lnTo>
                  <a:pt x="0" y="11566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5664" rIns="148311" bIns="115664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solidFill>
                  <a:schemeClr val="tx1"/>
                </a:solidFill>
              </a:rPr>
              <a:t>Import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06AC565-9B35-893E-488A-5E3C93B8E9E5}"/>
              </a:ext>
            </a:extLst>
          </p:cNvPr>
          <p:cNvSpPr/>
          <p:nvPr/>
        </p:nvSpPr>
        <p:spPr>
          <a:xfrm rot="1544366">
            <a:off x="10159098" y="5770665"/>
            <a:ext cx="1178543" cy="1241609"/>
          </a:xfrm>
          <a:custGeom>
            <a:avLst/>
            <a:gdLst>
              <a:gd name="connsiteX0" fmla="*/ 0 w 494370"/>
              <a:gd name="connsiteY0" fmla="*/ 115664 h 578320"/>
              <a:gd name="connsiteX1" fmla="*/ 247185 w 494370"/>
              <a:gd name="connsiteY1" fmla="*/ 115664 h 578320"/>
              <a:gd name="connsiteX2" fmla="*/ 247185 w 494370"/>
              <a:gd name="connsiteY2" fmla="*/ 0 h 578320"/>
              <a:gd name="connsiteX3" fmla="*/ 494370 w 494370"/>
              <a:gd name="connsiteY3" fmla="*/ 289160 h 578320"/>
              <a:gd name="connsiteX4" fmla="*/ 247185 w 494370"/>
              <a:gd name="connsiteY4" fmla="*/ 578320 h 578320"/>
              <a:gd name="connsiteX5" fmla="*/ 247185 w 494370"/>
              <a:gd name="connsiteY5" fmla="*/ 462656 h 578320"/>
              <a:gd name="connsiteX6" fmla="*/ 0 w 494370"/>
              <a:gd name="connsiteY6" fmla="*/ 462656 h 578320"/>
              <a:gd name="connsiteX7" fmla="*/ 0 w 494370"/>
              <a:gd name="connsiteY7" fmla="*/ 115664 h 57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370" h="578320">
                <a:moveTo>
                  <a:pt x="0" y="115664"/>
                </a:moveTo>
                <a:lnTo>
                  <a:pt x="247185" y="115664"/>
                </a:lnTo>
                <a:lnTo>
                  <a:pt x="247185" y="0"/>
                </a:lnTo>
                <a:lnTo>
                  <a:pt x="494370" y="289160"/>
                </a:lnTo>
                <a:lnTo>
                  <a:pt x="247185" y="578320"/>
                </a:lnTo>
                <a:lnTo>
                  <a:pt x="247185" y="462656"/>
                </a:lnTo>
                <a:lnTo>
                  <a:pt x="0" y="462656"/>
                </a:lnTo>
                <a:lnTo>
                  <a:pt x="0" y="11566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5664" rIns="148311" bIns="115664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solidFill>
                  <a:schemeClr val="tx1"/>
                </a:solidFill>
              </a:rPr>
              <a:t>Export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9DAD7C4-6590-2F85-9DDA-863FCF772902}"/>
              </a:ext>
            </a:extLst>
          </p:cNvPr>
          <p:cNvSpPr/>
          <p:nvPr/>
        </p:nvSpPr>
        <p:spPr>
          <a:xfrm rot="19874004">
            <a:off x="10063446" y="3823624"/>
            <a:ext cx="1178543" cy="1241609"/>
          </a:xfrm>
          <a:custGeom>
            <a:avLst/>
            <a:gdLst>
              <a:gd name="connsiteX0" fmla="*/ 0 w 494370"/>
              <a:gd name="connsiteY0" fmla="*/ 115664 h 578320"/>
              <a:gd name="connsiteX1" fmla="*/ 247185 w 494370"/>
              <a:gd name="connsiteY1" fmla="*/ 115664 h 578320"/>
              <a:gd name="connsiteX2" fmla="*/ 247185 w 494370"/>
              <a:gd name="connsiteY2" fmla="*/ 0 h 578320"/>
              <a:gd name="connsiteX3" fmla="*/ 494370 w 494370"/>
              <a:gd name="connsiteY3" fmla="*/ 289160 h 578320"/>
              <a:gd name="connsiteX4" fmla="*/ 247185 w 494370"/>
              <a:gd name="connsiteY4" fmla="*/ 578320 h 578320"/>
              <a:gd name="connsiteX5" fmla="*/ 247185 w 494370"/>
              <a:gd name="connsiteY5" fmla="*/ 462656 h 578320"/>
              <a:gd name="connsiteX6" fmla="*/ 0 w 494370"/>
              <a:gd name="connsiteY6" fmla="*/ 462656 h 578320"/>
              <a:gd name="connsiteX7" fmla="*/ 0 w 494370"/>
              <a:gd name="connsiteY7" fmla="*/ 115664 h 57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370" h="578320">
                <a:moveTo>
                  <a:pt x="0" y="115664"/>
                </a:moveTo>
                <a:lnTo>
                  <a:pt x="247185" y="115664"/>
                </a:lnTo>
                <a:lnTo>
                  <a:pt x="247185" y="0"/>
                </a:lnTo>
                <a:lnTo>
                  <a:pt x="494370" y="289160"/>
                </a:lnTo>
                <a:lnTo>
                  <a:pt x="247185" y="578320"/>
                </a:lnTo>
                <a:lnTo>
                  <a:pt x="247185" y="462656"/>
                </a:lnTo>
                <a:lnTo>
                  <a:pt x="0" y="462656"/>
                </a:lnTo>
                <a:lnTo>
                  <a:pt x="0" y="11566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5664" rIns="148311" bIns="115664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solidFill>
                  <a:schemeClr val="tx1"/>
                </a:solidFill>
              </a:rPr>
              <a:t>Export</a:t>
            </a:r>
          </a:p>
        </p:txBody>
      </p:sp>
      <p:sp>
        <p:nvSpPr>
          <p:cNvPr id="65" name="AutoShape 2" descr="upload.wikimedia.org/wikipedia/commons/f/f8/Micros...">
            <a:extLst>
              <a:ext uri="{FF2B5EF4-FFF2-40B4-BE49-F238E27FC236}">
                <a16:creationId xmlns:a16="http://schemas.microsoft.com/office/drawing/2014/main" id="{75F0B1B5-A905-E954-A590-2E889860B9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" name="Picture 66" descr="A red folder with a stack of white objects&#10;&#10;Description automatically generated">
            <a:extLst>
              <a:ext uri="{FF2B5EF4-FFF2-40B4-BE49-F238E27FC236}">
                <a16:creationId xmlns:a16="http://schemas.microsoft.com/office/drawing/2014/main" id="{67BACD0C-6FB8-83FF-FA5C-A32272F0AF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99" y="1954359"/>
            <a:ext cx="1814852" cy="1718845"/>
          </a:xfrm>
          <a:prstGeom prst="rect">
            <a:avLst/>
          </a:prstGeom>
        </p:spPr>
      </p:pic>
      <p:pic>
        <p:nvPicPr>
          <p:cNvPr id="69" name="Picture 68" descr="A green square with a white x on it&#10;&#10;Description automatically generated">
            <a:extLst>
              <a:ext uri="{FF2B5EF4-FFF2-40B4-BE49-F238E27FC236}">
                <a16:creationId xmlns:a16="http://schemas.microsoft.com/office/drawing/2014/main" id="{FFB8CF82-EFC4-D640-B7BD-5C93643B74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794" y="2213903"/>
            <a:ext cx="1903130" cy="1773033"/>
          </a:xfrm>
          <a:prstGeom prst="rect">
            <a:avLst/>
          </a:prstGeom>
        </p:spPr>
      </p:pic>
      <p:pic>
        <p:nvPicPr>
          <p:cNvPr id="71" name="Picture 70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D628744D-65FE-2864-9F63-09D614103C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982" y="7083647"/>
            <a:ext cx="2775846" cy="57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8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53" grpId="0" animBg="1"/>
      <p:bldP spid="64" grpId="0" animBg="1"/>
      <p:bldP spid="45" grpId="0" animBg="1"/>
      <p:bldP spid="46" grpId="0" animBg="1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699" y="933450"/>
            <a:ext cx="11374743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Data Management - Access 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A7D0656-E96E-4349-A3A0-B33CBDEFCD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01600" y="2503056"/>
            <a:ext cx="5101677" cy="46740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A9691A4-5846-ECC2-799E-28BEE4ED79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7892" y="1944884"/>
            <a:ext cx="11336332" cy="62016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24D37DC-CAE4-CB18-7783-7E57C7078D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2373" y="1938361"/>
            <a:ext cx="11241069" cy="611590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2E4FA37-C05B-00CD-1C6E-E4AC72C84F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0061" y="1955836"/>
            <a:ext cx="11260121" cy="616353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AB70961-9B37-AB4C-9DE9-4C8E494696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1878" y="1954407"/>
            <a:ext cx="11441122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5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699" y="933450"/>
            <a:ext cx="11374743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Data Management - Tableau 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E018454-C69C-EC67-04AD-8DDE2774E7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8197" y="1936974"/>
            <a:ext cx="8600542" cy="6918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2DD3D3-E36B-7B60-E4D5-7B6509D9D0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3057" y="1922047"/>
            <a:ext cx="8490822" cy="68046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CB10C9-E445-6E39-B031-459472AC14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6298" y="1927724"/>
            <a:ext cx="8545682" cy="68313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D10295-9E15-EF43-6230-D6F5793DA0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63600" y="2307631"/>
            <a:ext cx="2899417" cy="60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699" y="933450"/>
            <a:ext cx="11374743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Data Management - Access 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2E185617-ABA3-1D8B-14ED-BB0FCAF4B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142273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777264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699" y="933450"/>
            <a:ext cx="15794941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Community Reporting </a:t>
            </a:r>
            <a:r>
              <a:rPr lang="en-US" sz="506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- Aggregate Data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8" name="TextBox 12">
            <a:extLst>
              <a:ext uri="{FF2B5EF4-FFF2-40B4-BE49-F238E27FC236}">
                <a16:creationId xmlns:a16="http://schemas.microsoft.com/office/drawing/2014/main" id="{7782391D-D9A9-D61A-AB43-63B1371E8C11}"/>
              </a:ext>
            </a:extLst>
          </p:cNvPr>
          <p:cNvSpPr txBox="1"/>
          <p:nvPr/>
        </p:nvSpPr>
        <p:spPr>
          <a:xfrm>
            <a:off x="875805" y="1941141"/>
            <a:ext cx="11527638" cy="5811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1436" lvl="1"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Types of Reports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Trends in total suicides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Include suspected deaths if available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Monthly/Quarterly reporting as deaths are finalized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Final Annual Reports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Requests</a:t>
            </a:r>
          </a:p>
          <a:p>
            <a:pPr marL="291436" lvl="1" algn="l">
              <a:lnSpc>
                <a:spcPts val="3779"/>
              </a:lnSpc>
            </a:pPr>
            <a:endParaRPr lang="en-US" sz="26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1436" lvl="1"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Considerations in Reporting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Clear messaging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Inform prevention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Language matters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endParaRPr lang="en-US" sz="26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AC62542-9E71-63FE-3E9A-985AF791B6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161902"/>
              </p:ext>
            </p:extLst>
          </p:nvPr>
        </p:nvGraphicFramePr>
        <p:xfrm>
          <a:off x="9273557" y="3994845"/>
          <a:ext cx="8138638" cy="448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874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699" y="933450"/>
            <a:ext cx="15794941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Community Reporting </a:t>
            </a:r>
            <a:r>
              <a:rPr lang="en-US" sz="506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- Aggregate Data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59E8A4F4-5878-54D5-8097-5F08429D1ABA}"/>
              </a:ext>
            </a:extLst>
          </p:cNvPr>
          <p:cNvGraphicFramePr>
            <a:graphicFrameLocks/>
          </p:cNvGraphicFramePr>
          <p:nvPr/>
        </p:nvGraphicFramePr>
        <p:xfrm>
          <a:off x="4354169" y="1888243"/>
          <a:ext cx="9144000" cy="660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E09CEB12-52FE-463E-6A6F-34CB8B7B77A9}"/>
              </a:ext>
            </a:extLst>
          </p:cNvPr>
          <p:cNvGraphicFramePr>
            <a:graphicFrameLocks/>
          </p:cNvGraphicFramePr>
          <p:nvPr/>
        </p:nvGraphicFramePr>
        <p:xfrm>
          <a:off x="3414319" y="1746911"/>
          <a:ext cx="11459361" cy="672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453A3F96-E623-1E4F-C504-99224521FB1A}"/>
              </a:ext>
            </a:extLst>
          </p:cNvPr>
          <p:cNvGraphicFramePr>
            <a:graphicFrameLocks/>
          </p:cNvGraphicFramePr>
          <p:nvPr/>
        </p:nvGraphicFramePr>
        <p:xfrm>
          <a:off x="2329233" y="1803878"/>
          <a:ext cx="13193871" cy="6953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892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Graphic spid="2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699" y="933450"/>
            <a:ext cx="15794941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Community Reporting </a:t>
            </a:r>
            <a:r>
              <a:rPr lang="en-US" sz="506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- Aggregate Data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7782391D-D9A9-D61A-AB43-63B1371E8C11}"/>
              </a:ext>
            </a:extLst>
          </p:cNvPr>
          <p:cNvSpPr txBox="1"/>
          <p:nvPr/>
        </p:nvSpPr>
        <p:spPr>
          <a:xfrm>
            <a:off x="1020692" y="2102127"/>
            <a:ext cx="15520089" cy="1912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0830" lvl="1">
              <a:lnSpc>
                <a:spcPts val="3779"/>
              </a:lnSpc>
            </a:pPr>
            <a:r>
              <a:rPr lang="en-US" sz="2650" b="1" dirty="0">
                <a:solidFill>
                  <a:srgbClr val="000000"/>
                </a:solidFill>
                <a:latin typeface="Montserrat"/>
                <a:sym typeface="Montserrat"/>
              </a:rPr>
              <a:t>Clear Impact</a:t>
            </a:r>
            <a:endParaRPr lang="en-US" sz="2650" b="1" dirty="0">
              <a:latin typeface="Montserrat"/>
            </a:endParaRPr>
          </a:p>
          <a:p>
            <a:pPr marL="748030" lvl="1" indent="-457200">
              <a:lnSpc>
                <a:spcPts val="3779"/>
              </a:lnSpc>
              <a:buFont typeface="Arial"/>
              <a:buChar char="•"/>
            </a:pPr>
            <a:r>
              <a:rPr lang="en-US" sz="2650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Dashboard/ performance management software offered to LHDs through ODH</a:t>
            </a:r>
            <a:endParaRPr lang="en-US" sz="2650" b="1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marL="748030" lvl="1" indent="-457200">
              <a:lnSpc>
                <a:spcPts val="3779"/>
              </a:lnSpc>
              <a:buFont typeface="Arial"/>
              <a:buChar char="•"/>
            </a:pPr>
            <a:r>
              <a:rPr lang="en-US" sz="2650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We have a Harm Reduction dashboard on our website</a:t>
            </a:r>
          </a:p>
          <a:p>
            <a:pPr marL="582295" lvl="1" indent="-290830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DB7B36-DE07-DC57-7A84-B71FB1E2B8B9}"/>
              </a:ext>
            </a:extLst>
          </p:cNvPr>
          <p:cNvGrpSpPr/>
          <p:nvPr/>
        </p:nvGrpSpPr>
        <p:grpSpPr>
          <a:xfrm>
            <a:off x="0" y="3565971"/>
            <a:ext cx="18288000" cy="5226544"/>
            <a:chOff x="0" y="3565971"/>
            <a:chExt cx="18288000" cy="522654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F79673-E3FD-39E2-F47B-766DD7623464}"/>
                </a:ext>
              </a:extLst>
            </p:cNvPr>
            <p:cNvSpPr/>
            <p:nvPr/>
          </p:nvSpPr>
          <p:spPr>
            <a:xfrm>
              <a:off x="0" y="3565971"/>
              <a:ext cx="18288000" cy="52265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2086EB2-85F6-D8FB-661A-565029EF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9526" y="3757411"/>
              <a:ext cx="14106525" cy="48006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A7A23C-6659-48F6-62A1-36DC1B3EA718}"/>
              </a:ext>
            </a:extLst>
          </p:cNvPr>
          <p:cNvGrpSpPr/>
          <p:nvPr/>
        </p:nvGrpSpPr>
        <p:grpSpPr>
          <a:xfrm>
            <a:off x="317880" y="3579322"/>
            <a:ext cx="17523452" cy="5191977"/>
            <a:chOff x="317880" y="3579322"/>
            <a:chExt cx="17523452" cy="51919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E4AD79-53FC-7267-FBFE-8658DDDA3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880" y="3579322"/>
              <a:ext cx="17523452" cy="4448443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80DD1D-FF31-B679-8DDF-26FC80A80839}"/>
                </a:ext>
              </a:extLst>
            </p:cNvPr>
            <p:cNvSpPr/>
            <p:nvPr/>
          </p:nvSpPr>
          <p:spPr>
            <a:xfrm>
              <a:off x="2700338" y="8027765"/>
              <a:ext cx="10629900" cy="743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7CE94E-6F27-9F6B-4B58-30DB9525C5DF}"/>
              </a:ext>
            </a:extLst>
          </p:cNvPr>
          <p:cNvGrpSpPr/>
          <p:nvPr/>
        </p:nvGrpSpPr>
        <p:grpSpPr>
          <a:xfrm>
            <a:off x="211090" y="3536037"/>
            <a:ext cx="17830328" cy="5301378"/>
            <a:chOff x="211090" y="3536037"/>
            <a:chExt cx="17830328" cy="53013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00FFCE3-021D-084A-C30E-C5EF18151E67}"/>
                </a:ext>
              </a:extLst>
            </p:cNvPr>
            <p:cNvSpPr/>
            <p:nvPr/>
          </p:nvSpPr>
          <p:spPr>
            <a:xfrm>
              <a:off x="211090" y="3536037"/>
              <a:ext cx="2435556" cy="52673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DB8824-5A4A-E9E0-A5BD-207FF46CC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77586" y="3565971"/>
              <a:ext cx="13084533" cy="521567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5378519-8641-7A02-7CA0-6C2BDC368C1A}"/>
                </a:ext>
              </a:extLst>
            </p:cNvPr>
            <p:cNvSpPr/>
            <p:nvPr/>
          </p:nvSpPr>
          <p:spPr>
            <a:xfrm>
              <a:off x="15605862" y="3570054"/>
              <a:ext cx="2435556" cy="52673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 dirty="0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903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170307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Community Reporting – </a:t>
            </a:r>
            <a:r>
              <a:rPr lang="en-US" sz="4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SFR Findings/Recommendations</a:t>
            </a:r>
            <a:endParaRPr lang="en-US" sz="480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75805" y="1941141"/>
            <a:ext cx="11527638" cy="386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Themes may arise out of case review, including: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Prior trauma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Mental Illness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Painful or terminal physical illness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Sudden significant legal problems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Stressors, including relationship, caregiving, financial difficulties.</a:t>
            </a:r>
          </a:p>
          <a:p>
            <a:pPr marL="582873" lvl="1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Themes can emphasize aggregate findings.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5" name="Picture 24" descr="Empty office room">
            <a:extLst>
              <a:ext uri="{FF2B5EF4-FFF2-40B4-BE49-F238E27FC236}">
                <a16:creationId xmlns:a16="http://schemas.microsoft.com/office/drawing/2014/main" id="{B2FC04AA-48F6-B022-F9BB-4B8D313A78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5" r="22574"/>
          <a:stretch/>
        </p:blipFill>
        <p:spPr>
          <a:xfrm>
            <a:off x="12673986" y="2781300"/>
            <a:ext cx="4640705" cy="52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1529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170307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Community Reporting – </a:t>
            </a:r>
            <a:r>
              <a:rPr lang="en-US" sz="4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SFR Findings/Recommendations</a:t>
            </a:r>
            <a:endParaRPr lang="en-US" sz="480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75805" y="1941141"/>
            <a:ext cx="11527638" cy="6786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 that come from the case reviews may need given to a sub-committee or existing coalition to work on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Track progress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Report back to SFR</a:t>
            </a:r>
          </a:p>
          <a:p>
            <a:pPr marL="582873" lvl="1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Example recommendations: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Increase social opportunities for older individuals, especially those with chronic or terminal illness.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Suicide prevention outreach to gun shops and ranges- QPR training, postvention services.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Work with elderly individuals to plan disposition of weapons following death or move to care.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Education about side effects for medications (psychotic side effects of steroids, cognitive side effects of benzodiazepines)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endParaRPr lang="en-US" sz="26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5" name="Picture 24" descr="Empty office room">
            <a:extLst>
              <a:ext uri="{FF2B5EF4-FFF2-40B4-BE49-F238E27FC236}">
                <a16:creationId xmlns:a16="http://schemas.microsoft.com/office/drawing/2014/main" id="{B2FC04AA-48F6-B022-F9BB-4B8D313A78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5" r="22574"/>
          <a:stretch/>
        </p:blipFill>
        <p:spPr>
          <a:xfrm>
            <a:off x="12673986" y="2781300"/>
            <a:ext cx="4640705" cy="52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9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73533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Learning Objectives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5805" y="1941141"/>
            <a:ext cx="11527638" cy="288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Identify suicide-related metrics and potential data sources</a:t>
            </a:r>
          </a:p>
          <a:p>
            <a:pPr algn="l">
              <a:lnSpc>
                <a:spcPts val="3779"/>
              </a:lnSpc>
            </a:pPr>
            <a:endParaRPr lang="en-US" sz="26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Describe two approaches to data management</a:t>
            </a:r>
          </a:p>
          <a:p>
            <a:pPr algn="l">
              <a:lnSpc>
                <a:spcPts val="3779"/>
              </a:lnSpc>
            </a:pPr>
            <a:endParaRPr lang="en-US" sz="26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Explain required and optional elements of annual report to ODH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0" name="Picture 19" descr="Person with idea concept">
            <a:extLst>
              <a:ext uri="{FF2B5EF4-FFF2-40B4-BE49-F238E27FC236}">
                <a16:creationId xmlns:a16="http://schemas.microsoft.com/office/drawing/2014/main" id="{D1F8B972-D375-2E55-0254-4F6EB3B70B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5" r="9850"/>
          <a:stretch/>
        </p:blipFill>
        <p:spPr>
          <a:xfrm>
            <a:off x="13165037" y="2379212"/>
            <a:ext cx="4218583" cy="5081500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134493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Annual Reporting Requirements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5805" y="1941141"/>
            <a:ext cx="11527638" cy="5811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1436" lvl="1"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Required Information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Total Deaths Occurred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Total Deaths Reviewed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Number of Deaths not Reviewed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Information for </a:t>
            </a:r>
            <a:r>
              <a:rPr lang="en-US" sz="2699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cases reviewed</a:t>
            </a: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Age, sex, race, ethnicity, year of death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endParaRPr lang="en-US" sz="26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1436" lvl="1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Optional Information</a:t>
            </a:r>
          </a:p>
          <a:p>
            <a:pPr marL="582873" lvl="1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Toxicology findings</a:t>
            </a:r>
          </a:p>
          <a:p>
            <a:pPr marL="582873" lvl="1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Factors contributing to the death</a:t>
            </a:r>
          </a:p>
          <a:p>
            <a:pPr marL="582873" lvl="1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Health factors</a:t>
            </a:r>
          </a:p>
          <a:p>
            <a:pPr marL="582873" lvl="1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history as determined by the committee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60545DF-32FF-A6F0-EE53-6F92648515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0693" y="1864260"/>
            <a:ext cx="5974847" cy="60870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50A59FD-57ED-DA85-8DF2-63B93DACE0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24497" y="1747138"/>
            <a:ext cx="6034803" cy="68256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BB08B0-B941-FBC5-BCD0-7CBDEB80D7D4}"/>
              </a:ext>
            </a:extLst>
          </p:cNvPr>
          <p:cNvSpPr txBox="1"/>
          <p:nvPr/>
        </p:nvSpPr>
        <p:spPr>
          <a:xfrm rot="607540">
            <a:off x="6199807" y="5320189"/>
            <a:ext cx="5888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Due by April 1</a:t>
            </a:r>
            <a:r>
              <a:rPr lang="en-US" sz="3600" b="1" baseline="30000">
                <a:solidFill>
                  <a:schemeClr val="tx2"/>
                </a:solidFill>
              </a:rPr>
              <a:t>st</a:t>
            </a:r>
            <a:r>
              <a:rPr lang="en-US" sz="3600" b="1">
                <a:solidFill>
                  <a:schemeClr val="tx2"/>
                </a:solidFill>
              </a:rPr>
              <a:t> of each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F51686A-9504-58A2-ED72-D20CD0CF5E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t="3910" r="3910" b="3910"/>
          <a:stretch/>
        </p:blipFill>
        <p:spPr>
          <a:xfrm>
            <a:off x="3712525" y="379729"/>
            <a:ext cx="11122063" cy="7980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529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569044"/>
            <a:ext cx="19757722" cy="1753593"/>
            <a:chOff x="0" y="0"/>
            <a:chExt cx="5203680" cy="4618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461852"/>
            </a:xfrm>
            <a:custGeom>
              <a:avLst/>
              <a:gdLst/>
              <a:ahLst/>
              <a:cxnLst/>
              <a:rect l="l" t="t" r="r" b="b"/>
              <a:pathLst>
                <a:path w="5203680" h="461852">
                  <a:moveTo>
                    <a:pt x="0" y="0"/>
                  </a:moveTo>
                  <a:lnTo>
                    <a:pt x="5203680" y="0"/>
                  </a:lnTo>
                  <a:lnTo>
                    <a:pt x="5203680" y="461852"/>
                  </a:lnTo>
                  <a:lnTo>
                    <a:pt x="0" y="461852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99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745727">
            <a:off x="-946783" y="-159253"/>
            <a:ext cx="3343532" cy="33435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D2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745727">
            <a:off x="-573196" y="174363"/>
            <a:ext cx="4043501" cy="3404854"/>
            <a:chOff x="0" y="0"/>
            <a:chExt cx="982960" cy="8277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82960" cy="827707"/>
            </a:xfrm>
            <a:custGeom>
              <a:avLst/>
              <a:gdLst/>
              <a:ahLst/>
              <a:cxnLst/>
              <a:rect l="l" t="t" r="r" b="b"/>
              <a:pathLst>
                <a:path w="982960" h="827707">
                  <a:moveTo>
                    <a:pt x="491480" y="0"/>
                  </a:moveTo>
                  <a:cubicBezTo>
                    <a:pt x="220043" y="0"/>
                    <a:pt x="0" y="185289"/>
                    <a:pt x="0" y="413854"/>
                  </a:cubicBezTo>
                  <a:cubicBezTo>
                    <a:pt x="0" y="642418"/>
                    <a:pt x="220043" y="827707"/>
                    <a:pt x="491480" y="827707"/>
                  </a:cubicBezTo>
                  <a:cubicBezTo>
                    <a:pt x="762917" y="827707"/>
                    <a:pt x="982960" y="642418"/>
                    <a:pt x="982960" y="413854"/>
                  </a:cubicBezTo>
                  <a:cubicBezTo>
                    <a:pt x="982960" y="185289"/>
                    <a:pt x="762917" y="0"/>
                    <a:pt x="491480" y="0"/>
                  </a:cubicBezTo>
                  <a:close/>
                </a:path>
              </a:pathLst>
            </a:custGeom>
            <a:solidFill>
              <a:srgbClr val="F9F9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2152" y="39498"/>
              <a:ext cx="798655" cy="7106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48789">
            <a:off x="-249362" y="398748"/>
            <a:ext cx="3137365" cy="313736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48789">
            <a:off x="-316845" y="724858"/>
            <a:ext cx="4029294" cy="2825155"/>
            <a:chOff x="0" y="0"/>
            <a:chExt cx="1007127" cy="7061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07127" cy="706151"/>
            </a:xfrm>
            <a:custGeom>
              <a:avLst/>
              <a:gdLst/>
              <a:ahLst/>
              <a:cxnLst/>
              <a:rect l="l" t="t" r="r" b="b"/>
              <a:pathLst>
                <a:path w="1007127" h="706151">
                  <a:moveTo>
                    <a:pt x="503564" y="0"/>
                  </a:moveTo>
                  <a:cubicBezTo>
                    <a:pt x="225453" y="0"/>
                    <a:pt x="0" y="158077"/>
                    <a:pt x="0" y="353076"/>
                  </a:cubicBezTo>
                  <a:cubicBezTo>
                    <a:pt x="0" y="548074"/>
                    <a:pt x="225453" y="706151"/>
                    <a:pt x="503564" y="706151"/>
                  </a:cubicBezTo>
                  <a:cubicBezTo>
                    <a:pt x="781674" y="706151"/>
                    <a:pt x="1007127" y="548074"/>
                    <a:pt x="1007127" y="353076"/>
                  </a:cubicBezTo>
                  <a:cubicBezTo>
                    <a:pt x="1007127" y="158077"/>
                    <a:pt x="781674" y="0"/>
                    <a:pt x="503564" y="0"/>
                  </a:cubicBezTo>
                  <a:close/>
                </a:path>
              </a:pathLst>
            </a:custGeom>
            <a:solidFill>
              <a:srgbClr val="F9F9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4418" y="28102"/>
              <a:ext cx="818291" cy="6118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022990" y="5590494"/>
            <a:ext cx="9421201" cy="963899"/>
            <a:chOff x="0" y="0"/>
            <a:chExt cx="2481304" cy="25386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81304" cy="253866"/>
            </a:xfrm>
            <a:custGeom>
              <a:avLst/>
              <a:gdLst/>
              <a:ahLst/>
              <a:cxnLst/>
              <a:rect l="l" t="t" r="r" b="b"/>
              <a:pathLst>
                <a:path w="2481304" h="253866">
                  <a:moveTo>
                    <a:pt x="82176" y="0"/>
                  </a:moveTo>
                  <a:lnTo>
                    <a:pt x="2399128" y="0"/>
                  </a:lnTo>
                  <a:cubicBezTo>
                    <a:pt x="2444513" y="0"/>
                    <a:pt x="2481304" y="36791"/>
                    <a:pt x="2481304" y="82176"/>
                  </a:cubicBezTo>
                  <a:lnTo>
                    <a:pt x="2481304" y="171691"/>
                  </a:lnTo>
                  <a:cubicBezTo>
                    <a:pt x="2481304" y="217075"/>
                    <a:pt x="2444513" y="253866"/>
                    <a:pt x="2399128" y="253866"/>
                  </a:cubicBezTo>
                  <a:lnTo>
                    <a:pt x="82176" y="253866"/>
                  </a:lnTo>
                  <a:cubicBezTo>
                    <a:pt x="60381" y="253866"/>
                    <a:pt x="39480" y="245209"/>
                    <a:pt x="24069" y="229798"/>
                  </a:cubicBezTo>
                  <a:cubicBezTo>
                    <a:pt x="8658" y="214387"/>
                    <a:pt x="0" y="193485"/>
                    <a:pt x="0" y="171691"/>
                  </a:cubicBezTo>
                  <a:lnTo>
                    <a:pt x="0" y="82176"/>
                  </a:lnTo>
                  <a:cubicBezTo>
                    <a:pt x="0" y="36791"/>
                    <a:pt x="36791" y="0"/>
                    <a:pt x="82176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481304" cy="2919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26363" y="3729647"/>
            <a:ext cx="8427605" cy="1622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52"/>
              </a:lnSpc>
            </a:pPr>
            <a:r>
              <a:rPr lang="en-US" sz="10627">
                <a:solidFill>
                  <a:srgbClr val="145DA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Thank You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63525" y="5748865"/>
            <a:ext cx="6509694" cy="580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4"/>
              </a:lnSpc>
              <a:spcBef>
                <a:spcPct val="0"/>
              </a:spcBef>
            </a:pPr>
            <a:r>
              <a:rPr lang="en-US" sz="3396" spc="132">
                <a:solidFill>
                  <a:srgbClr val="F9F9F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 Your Attention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1739345" y="1851574"/>
            <a:ext cx="5379429" cy="5388394"/>
            <a:chOff x="0" y="0"/>
            <a:chExt cx="7172572" cy="718452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172572" cy="7184526"/>
            </a:xfrm>
            <a:custGeom>
              <a:avLst/>
              <a:gdLst/>
              <a:ahLst/>
              <a:cxnLst/>
              <a:rect l="l" t="t" r="r" b="b"/>
              <a:pathLst>
                <a:path w="7172572" h="7184526">
                  <a:moveTo>
                    <a:pt x="0" y="0"/>
                  </a:moveTo>
                  <a:lnTo>
                    <a:pt x="7172572" y="0"/>
                  </a:lnTo>
                  <a:lnTo>
                    <a:pt x="7172572" y="7184526"/>
                  </a:lnTo>
                  <a:lnTo>
                    <a:pt x="0" y="7184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08328" y="2164082"/>
              <a:ext cx="6955916" cy="1478132"/>
            </a:xfrm>
            <a:custGeom>
              <a:avLst/>
              <a:gdLst/>
              <a:ahLst/>
              <a:cxnLst/>
              <a:rect l="l" t="t" r="r" b="b"/>
              <a:pathLst>
                <a:path w="6955916" h="1478132">
                  <a:moveTo>
                    <a:pt x="0" y="0"/>
                  </a:moveTo>
                  <a:lnTo>
                    <a:pt x="6955916" y="0"/>
                  </a:lnTo>
                  <a:lnTo>
                    <a:pt x="6955916" y="1478132"/>
                  </a:lnTo>
                  <a:lnTo>
                    <a:pt x="0" y="1478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69692" y="3770692"/>
              <a:ext cx="6633188" cy="2579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4499" spc="134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389166" y="860906"/>
              <a:ext cx="4394239" cy="506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1"/>
                </a:lnSpc>
              </a:pPr>
              <a:r>
                <a:rPr lang="en-US" sz="2458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506465" y="1910172"/>
              <a:ext cx="4159639" cy="507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4"/>
                </a:lnSpc>
              </a:pPr>
              <a:r>
                <a:rPr lang="en-US" sz="246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448555" y="8777715"/>
            <a:ext cx="3203963" cy="1336250"/>
          </a:xfrm>
          <a:custGeom>
            <a:avLst/>
            <a:gdLst/>
            <a:ahLst/>
            <a:cxnLst/>
            <a:rect l="l" t="t" r="r" b="b"/>
            <a:pathLst>
              <a:path w="3203963" h="1336250">
                <a:moveTo>
                  <a:pt x="0" y="0"/>
                </a:moveTo>
                <a:lnTo>
                  <a:pt x="3203963" y="0"/>
                </a:lnTo>
                <a:lnTo>
                  <a:pt x="3203963" y="1336250"/>
                </a:lnTo>
                <a:lnTo>
                  <a:pt x="0" y="13362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6950320" y="8843507"/>
            <a:ext cx="4387360" cy="1204667"/>
          </a:xfrm>
          <a:custGeom>
            <a:avLst/>
            <a:gdLst/>
            <a:ahLst/>
            <a:cxnLst/>
            <a:rect l="l" t="t" r="r" b="b"/>
            <a:pathLst>
              <a:path w="4387360" h="1204667">
                <a:moveTo>
                  <a:pt x="0" y="0"/>
                </a:moveTo>
                <a:lnTo>
                  <a:pt x="4387360" y="0"/>
                </a:lnTo>
                <a:lnTo>
                  <a:pt x="4387360" y="1204667"/>
                </a:lnTo>
                <a:lnTo>
                  <a:pt x="0" y="12046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871" t="-18382" r="-10635" b="-267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2843460" y="8926979"/>
            <a:ext cx="4415840" cy="1037722"/>
          </a:xfrm>
          <a:custGeom>
            <a:avLst/>
            <a:gdLst/>
            <a:ahLst/>
            <a:cxnLst/>
            <a:rect l="l" t="t" r="r" b="b"/>
            <a:pathLst>
              <a:path w="4415840" h="1037722">
                <a:moveTo>
                  <a:pt x="0" y="0"/>
                </a:moveTo>
                <a:lnTo>
                  <a:pt x="4415840" y="0"/>
                </a:lnTo>
                <a:lnTo>
                  <a:pt x="4415840" y="1037722"/>
                </a:lnTo>
                <a:lnTo>
                  <a:pt x="0" y="10377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 flipV="1">
            <a:off x="20" y="8417815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7941" y="3456523"/>
            <a:ext cx="639750" cy="639750"/>
          </a:xfrm>
          <a:custGeom>
            <a:avLst/>
            <a:gdLst/>
            <a:ahLst/>
            <a:cxnLst/>
            <a:rect l="l" t="t" r="r" b="b"/>
            <a:pathLst>
              <a:path w="639750" h="639750">
                <a:moveTo>
                  <a:pt x="0" y="0"/>
                </a:moveTo>
                <a:lnTo>
                  <a:pt x="639750" y="0"/>
                </a:lnTo>
                <a:lnTo>
                  <a:pt x="639750" y="639750"/>
                </a:lnTo>
                <a:lnTo>
                  <a:pt x="0" y="639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47941" y="4296234"/>
            <a:ext cx="648813" cy="648813"/>
          </a:xfrm>
          <a:custGeom>
            <a:avLst/>
            <a:gdLst/>
            <a:ahLst/>
            <a:cxnLst/>
            <a:rect l="l" t="t" r="r" b="b"/>
            <a:pathLst>
              <a:path w="648813" h="648813">
                <a:moveTo>
                  <a:pt x="0" y="0"/>
                </a:moveTo>
                <a:lnTo>
                  <a:pt x="648813" y="0"/>
                </a:lnTo>
                <a:lnTo>
                  <a:pt x="648813" y="648813"/>
                </a:lnTo>
                <a:lnTo>
                  <a:pt x="0" y="6488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5199818"/>
            <a:ext cx="658991" cy="658991"/>
          </a:xfrm>
          <a:custGeom>
            <a:avLst/>
            <a:gdLst/>
            <a:ahLst/>
            <a:cxnLst/>
            <a:rect l="l" t="t" r="r" b="b"/>
            <a:pathLst>
              <a:path w="658991" h="658991">
                <a:moveTo>
                  <a:pt x="0" y="0"/>
                </a:moveTo>
                <a:lnTo>
                  <a:pt x="658991" y="0"/>
                </a:lnTo>
                <a:lnTo>
                  <a:pt x="658991" y="658991"/>
                </a:lnTo>
                <a:lnTo>
                  <a:pt x="0" y="6589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37763" y="6171487"/>
            <a:ext cx="658991" cy="658991"/>
          </a:xfrm>
          <a:custGeom>
            <a:avLst/>
            <a:gdLst/>
            <a:ahLst/>
            <a:cxnLst/>
            <a:rect l="l" t="t" r="r" b="b"/>
            <a:pathLst>
              <a:path w="658991" h="658991">
                <a:moveTo>
                  <a:pt x="0" y="0"/>
                </a:moveTo>
                <a:lnTo>
                  <a:pt x="658991" y="0"/>
                </a:lnTo>
                <a:lnTo>
                  <a:pt x="658991" y="658990"/>
                </a:lnTo>
                <a:lnTo>
                  <a:pt x="0" y="6589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009263" y="-770373"/>
            <a:ext cx="12750498" cy="1275049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956129" y="2104373"/>
            <a:ext cx="6885612" cy="6885612"/>
            <a:chOff x="0" y="0"/>
            <a:chExt cx="14840029" cy="14840029"/>
          </a:xfrm>
        </p:grpSpPr>
        <p:sp>
          <p:nvSpPr>
            <p:cNvPr id="10" name="Freeform 10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D2D2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00088" y="1051960"/>
            <a:ext cx="7447266" cy="1280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70"/>
              </a:lnSpc>
            </a:pPr>
            <a:r>
              <a:rPr lang="en-US" sz="8475">
                <a:solidFill>
                  <a:srgbClr val="145DA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Contact Us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24686" y="3523933"/>
            <a:ext cx="3685958" cy="454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1"/>
              </a:lnSpc>
            </a:pPr>
            <a:r>
              <a:rPr lang="en-US" sz="24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(937) 224-3770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33750" y="4381444"/>
            <a:ext cx="5401730" cy="454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1"/>
              </a:lnSpc>
            </a:pPr>
            <a:r>
              <a:rPr lang="en-US" sz="24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0"/>
              </a:rPr>
              <a:t>www.phdmc.org</a:t>
            </a:r>
            <a:r>
              <a:rPr lang="en-US" sz="24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	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33750" y="5326796"/>
            <a:ext cx="6822604" cy="454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1"/>
              </a:lnSpc>
            </a:pPr>
            <a:r>
              <a:rPr lang="en-US" sz="24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Sherzfeld@phdmc.org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-912502" y="8895813"/>
            <a:ext cx="11811836" cy="1048357"/>
            <a:chOff x="0" y="0"/>
            <a:chExt cx="5203680" cy="46185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203680" cy="461852"/>
            </a:xfrm>
            <a:custGeom>
              <a:avLst/>
              <a:gdLst/>
              <a:ahLst/>
              <a:cxnLst/>
              <a:rect l="l" t="t" r="r" b="b"/>
              <a:pathLst>
                <a:path w="5203680" h="461852">
                  <a:moveTo>
                    <a:pt x="0" y="0"/>
                  </a:moveTo>
                  <a:lnTo>
                    <a:pt x="5203680" y="0"/>
                  </a:lnTo>
                  <a:lnTo>
                    <a:pt x="5203680" y="461852"/>
                  </a:lnTo>
                  <a:lnTo>
                    <a:pt x="0" y="461852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5203680" cy="499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832143" y="9020564"/>
            <a:ext cx="1915438" cy="798856"/>
          </a:xfrm>
          <a:custGeom>
            <a:avLst/>
            <a:gdLst/>
            <a:ahLst/>
            <a:cxnLst/>
            <a:rect l="l" t="t" r="r" b="b"/>
            <a:pathLst>
              <a:path w="1915438" h="798856">
                <a:moveTo>
                  <a:pt x="0" y="0"/>
                </a:moveTo>
                <a:lnTo>
                  <a:pt x="1915437" y="0"/>
                </a:lnTo>
                <a:lnTo>
                  <a:pt x="1915437" y="798855"/>
                </a:lnTo>
                <a:lnTo>
                  <a:pt x="0" y="7988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4121285" y="9059896"/>
            <a:ext cx="2622912" cy="720191"/>
          </a:xfrm>
          <a:custGeom>
            <a:avLst/>
            <a:gdLst/>
            <a:ahLst/>
            <a:cxnLst/>
            <a:rect l="l" t="t" r="r" b="b"/>
            <a:pathLst>
              <a:path w="2622912" h="720191">
                <a:moveTo>
                  <a:pt x="0" y="0"/>
                </a:moveTo>
                <a:lnTo>
                  <a:pt x="2622912" y="0"/>
                </a:lnTo>
                <a:lnTo>
                  <a:pt x="2622912" y="720191"/>
                </a:lnTo>
                <a:lnTo>
                  <a:pt x="0" y="7201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871" t="-18382" r="-10635" b="-267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7644403" y="9109799"/>
            <a:ext cx="2639939" cy="620386"/>
          </a:xfrm>
          <a:custGeom>
            <a:avLst/>
            <a:gdLst/>
            <a:ahLst/>
            <a:cxnLst/>
            <a:rect l="l" t="t" r="r" b="b"/>
            <a:pathLst>
              <a:path w="2639939" h="620386">
                <a:moveTo>
                  <a:pt x="0" y="0"/>
                </a:moveTo>
                <a:lnTo>
                  <a:pt x="2639939" y="0"/>
                </a:lnTo>
                <a:lnTo>
                  <a:pt x="2639939" y="620385"/>
                </a:lnTo>
                <a:lnTo>
                  <a:pt x="0" y="62038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 flipV="1">
            <a:off x="-33841" y="8805404"/>
            <a:ext cx="10933187" cy="11389"/>
          </a:xfrm>
          <a:prstGeom prst="line">
            <a:avLst/>
          </a:prstGeom>
          <a:ln w="1905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">
            <a:extLst>
              <a:ext uri="{FF2B5EF4-FFF2-40B4-BE49-F238E27FC236}">
                <a16:creationId xmlns:a16="http://schemas.microsoft.com/office/drawing/2014/main" id="{13D316C0-B20C-AC01-EA4D-F7EFC17240AF}"/>
              </a:ext>
            </a:extLst>
          </p:cNvPr>
          <p:cNvSpPr/>
          <p:nvPr/>
        </p:nvSpPr>
        <p:spPr>
          <a:xfrm>
            <a:off x="5704769" y="3456523"/>
            <a:ext cx="639750" cy="639750"/>
          </a:xfrm>
          <a:custGeom>
            <a:avLst/>
            <a:gdLst/>
            <a:ahLst/>
            <a:cxnLst/>
            <a:rect l="l" t="t" r="r" b="b"/>
            <a:pathLst>
              <a:path w="639750" h="639750">
                <a:moveTo>
                  <a:pt x="0" y="0"/>
                </a:moveTo>
                <a:lnTo>
                  <a:pt x="639750" y="0"/>
                </a:lnTo>
                <a:lnTo>
                  <a:pt x="639750" y="639750"/>
                </a:lnTo>
                <a:lnTo>
                  <a:pt x="0" y="639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978295FE-346B-586A-F54D-248E57C092FC}"/>
              </a:ext>
            </a:extLst>
          </p:cNvPr>
          <p:cNvSpPr/>
          <p:nvPr/>
        </p:nvSpPr>
        <p:spPr>
          <a:xfrm>
            <a:off x="5704769" y="4296234"/>
            <a:ext cx="648813" cy="648813"/>
          </a:xfrm>
          <a:custGeom>
            <a:avLst/>
            <a:gdLst/>
            <a:ahLst/>
            <a:cxnLst/>
            <a:rect l="l" t="t" r="r" b="b"/>
            <a:pathLst>
              <a:path w="648813" h="648813">
                <a:moveTo>
                  <a:pt x="0" y="0"/>
                </a:moveTo>
                <a:lnTo>
                  <a:pt x="648813" y="0"/>
                </a:lnTo>
                <a:lnTo>
                  <a:pt x="648813" y="648813"/>
                </a:lnTo>
                <a:lnTo>
                  <a:pt x="0" y="6488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4">
            <a:extLst>
              <a:ext uri="{FF2B5EF4-FFF2-40B4-BE49-F238E27FC236}">
                <a16:creationId xmlns:a16="http://schemas.microsoft.com/office/drawing/2014/main" id="{C666C59D-6909-0C98-D0CB-C79EE29919DF}"/>
              </a:ext>
            </a:extLst>
          </p:cNvPr>
          <p:cNvSpPr/>
          <p:nvPr/>
        </p:nvSpPr>
        <p:spPr>
          <a:xfrm>
            <a:off x="5685528" y="5199818"/>
            <a:ext cx="658991" cy="658991"/>
          </a:xfrm>
          <a:custGeom>
            <a:avLst/>
            <a:gdLst/>
            <a:ahLst/>
            <a:cxnLst/>
            <a:rect l="l" t="t" r="r" b="b"/>
            <a:pathLst>
              <a:path w="658991" h="658991">
                <a:moveTo>
                  <a:pt x="0" y="0"/>
                </a:moveTo>
                <a:lnTo>
                  <a:pt x="658991" y="0"/>
                </a:lnTo>
                <a:lnTo>
                  <a:pt x="658991" y="658991"/>
                </a:lnTo>
                <a:lnTo>
                  <a:pt x="0" y="6589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F49EDF98-0B15-9ECA-3863-21C28CA5930E}"/>
              </a:ext>
            </a:extLst>
          </p:cNvPr>
          <p:cNvSpPr/>
          <p:nvPr/>
        </p:nvSpPr>
        <p:spPr>
          <a:xfrm>
            <a:off x="5694591" y="6171487"/>
            <a:ext cx="658991" cy="658991"/>
          </a:xfrm>
          <a:custGeom>
            <a:avLst/>
            <a:gdLst/>
            <a:ahLst/>
            <a:cxnLst/>
            <a:rect l="l" t="t" r="r" b="b"/>
            <a:pathLst>
              <a:path w="658991" h="658991">
                <a:moveTo>
                  <a:pt x="0" y="0"/>
                </a:moveTo>
                <a:lnTo>
                  <a:pt x="658991" y="0"/>
                </a:lnTo>
                <a:lnTo>
                  <a:pt x="658991" y="658990"/>
                </a:lnTo>
                <a:lnTo>
                  <a:pt x="0" y="6589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73E32E83-9D70-9879-6124-5FE300E44F46}"/>
              </a:ext>
            </a:extLst>
          </p:cNvPr>
          <p:cNvSpPr txBox="1"/>
          <p:nvPr/>
        </p:nvSpPr>
        <p:spPr>
          <a:xfrm>
            <a:off x="6581514" y="3523933"/>
            <a:ext cx="3685958" cy="454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1"/>
              </a:lnSpc>
            </a:pPr>
            <a:r>
              <a:rPr lang="en-US" sz="24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(740) 454-9741</a:t>
            </a: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46CB66E7-68D6-5941-B8CF-2E9A1B09B532}"/>
              </a:ext>
            </a:extLst>
          </p:cNvPr>
          <p:cNvSpPr txBox="1"/>
          <p:nvPr/>
        </p:nvSpPr>
        <p:spPr>
          <a:xfrm>
            <a:off x="1037763" y="2704007"/>
            <a:ext cx="3685958" cy="47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1"/>
              </a:lnSpc>
            </a:pPr>
            <a:r>
              <a:rPr lang="en-US" sz="3142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Susan Herzfeld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3D8483D0-C4AC-6615-6EF9-B093586E12FA}"/>
              </a:ext>
            </a:extLst>
          </p:cNvPr>
          <p:cNvSpPr txBox="1"/>
          <p:nvPr/>
        </p:nvSpPr>
        <p:spPr>
          <a:xfrm>
            <a:off x="5725626" y="2675248"/>
            <a:ext cx="3685958" cy="47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1"/>
              </a:lnSpc>
            </a:pPr>
            <a:r>
              <a:rPr lang="en-US" sz="3142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Lucy Rucker</a:t>
            </a: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E01C4C2B-1A19-4937-1D93-A52D2D37EB43}"/>
              </a:ext>
            </a:extLst>
          </p:cNvPr>
          <p:cNvSpPr txBox="1"/>
          <p:nvPr/>
        </p:nvSpPr>
        <p:spPr>
          <a:xfrm>
            <a:off x="6586657" y="4381378"/>
            <a:ext cx="3816206" cy="454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71"/>
              </a:lnSpc>
            </a:pPr>
            <a:r>
              <a:rPr lang="en-US" sz="24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0"/>
              </a:rPr>
              <a:t>www.zmchd.org</a:t>
            </a:r>
            <a:r>
              <a:rPr lang="en-US" sz="24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	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34A33ECD-1EC6-84B6-5031-73A1DEFA4C8E}"/>
              </a:ext>
            </a:extLst>
          </p:cNvPr>
          <p:cNvSpPr txBox="1"/>
          <p:nvPr/>
        </p:nvSpPr>
        <p:spPr>
          <a:xfrm>
            <a:off x="6586651" y="5310404"/>
            <a:ext cx="3277728" cy="441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71"/>
              </a:lnSpc>
            </a:pPr>
            <a:r>
              <a:rPr lang="en-US" sz="24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LucilleR@zmchd.org</a:t>
            </a:r>
          </a:p>
        </p:txBody>
      </p:sp>
      <p:sp>
        <p:nvSpPr>
          <p:cNvPr id="34" name="TextBox 17">
            <a:extLst>
              <a:ext uri="{FF2B5EF4-FFF2-40B4-BE49-F238E27FC236}">
                <a16:creationId xmlns:a16="http://schemas.microsoft.com/office/drawing/2014/main" id="{992A8A24-A70D-5B8E-9E48-4C72608F375C}"/>
              </a:ext>
            </a:extLst>
          </p:cNvPr>
          <p:cNvSpPr txBox="1"/>
          <p:nvPr/>
        </p:nvSpPr>
        <p:spPr>
          <a:xfrm>
            <a:off x="1933750" y="6238026"/>
            <a:ext cx="357930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Public Health – Dayton &amp; Montgomery County</a:t>
            </a:r>
          </a:p>
        </p:txBody>
      </p:sp>
      <p:sp>
        <p:nvSpPr>
          <p:cNvPr id="38" name="TextBox 17">
            <a:extLst>
              <a:ext uri="{FF2B5EF4-FFF2-40B4-BE49-F238E27FC236}">
                <a16:creationId xmlns:a16="http://schemas.microsoft.com/office/drawing/2014/main" id="{0665A02A-80E0-1A04-9F18-9FA394E81BE6}"/>
              </a:ext>
            </a:extLst>
          </p:cNvPr>
          <p:cNvSpPr txBox="1"/>
          <p:nvPr/>
        </p:nvSpPr>
        <p:spPr>
          <a:xfrm>
            <a:off x="6578019" y="6210560"/>
            <a:ext cx="344030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Zanesville-Muskingum County Health Department</a:t>
            </a:r>
          </a:p>
        </p:txBody>
      </p:sp>
      <p:pic>
        <p:nvPicPr>
          <p:cNvPr id="35" name="Picture 34" descr="Hands of person wearing gray sweater typing on laptop with a tablet, digital pen, and cup of coffee">
            <a:extLst>
              <a:ext uri="{FF2B5EF4-FFF2-40B4-BE49-F238E27FC236}">
                <a16:creationId xmlns:a16="http://schemas.microsoft.com/office/drawing/2014/main" id="{469570D6-2C42-A356-E53B-41B27407D2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35" y="2332094"/>
            <a:ext cx="6443386" cy="6374273"/>
          </a:xfrm>
          <a:prstGeom prst="ellipse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73533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 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5805" y="1941141"/>
            <a:ext cx="11527638" cy="337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1436" lvl="1"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Montgomery County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537,000 Residents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101 suicides in 2024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SFR Began in 2021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Standalone Committee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Quarterly Meetings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Behavioral Health Epidemiologist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20" name="TextBox 12">
            <a:extLst>
              <a:ext uri="{FF2B5EF4-FFF2-40B4-BE49-F238E27FC236}">
                <a16:creationId xmlns:a16="http://schemas.microsoft.com/office/drawing/2014/main" id="{6B562830-7C07-39E3-976E-A52AB17ECFB5}"/>
              </a:ext>
            </a:extLst>
          </p:cNvPr>
          <p:cNvSpPr txBox="1"/>
          <p:nvPr/>
        </p:nvSpPr>
        <p:spPr>
          <a:xfrm>
            <a:off x="9273557" y="1948932"/>
            <a:ext cx="8610600" cy="3862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36" lvl="1"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Muskingum County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86,305 Residents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14 suicides in 2023, 6 in first half of 2024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SFR/OFR began in 2018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Hybrid Committee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Quarterly Meetings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Epidemiologist, Community Engagement and Performance Management</a:t>
            </a:r>
          </a:p>
        </p:txBody>
      </p:sp>
      <p:pic>
        <p:nvPicPr>
          <p:cNvPr id="22" name="Picture 2" descr="How Healthy Is Montgomery County, Ohio? | US News Healthiest Communities">
            <a:extLst>
              <a:ext uri="{FF2B5EF4-FFF2-40B4-BE49-F238E27FC236}">
                <a16:creationId xmlns:a16="http://schemas.microsoft.com/office/drawing/2014/main" id="{3CEE5911-4AEC-BE84-BF8A-B1D7F0382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93" y="5596546"/>
            <a:ext cx="2190488" cy="261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urface chart&#10;&#10;Description automatically generated">
            <a:extLst>
              <a:ext uri="{FF2B5EF4-FFF2-40B4-BE49-F238E27FC236}">
                <a16:creationId xmlns:a16="http://schemas.microsoft.com/office/drawing/2014/main" id="{359905EE-7079-4549-D4EA-18D08E3E90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917">
            <a:off x="10134600" y="5676828"/>
            <a:ext cx="2566988" cy="27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9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 descr="Meeting with solid fill">
            <a:extLst>
              <a:ext uri="{FF2B5EF4-FFF2-40B4-BE49-F238E27FC236}">
                <a16:creationId xmlns:a16="http://schemas.microsoft.com/office/drawing/2014/main" id="{D257D33F-A45F-CB4F-D64B-B809092B1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8083" y="2373512"/>
            <a:ext cx="6638878" cy="663887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16573500" cy="822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44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Data Points for Case Review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5804" y="1941141"/>
            <a:ext cx="15126195" cy="2400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36" lvl="1" algn="l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collection for case review is more time and resource intensive.  Information may be more in-depth, and in a narrative format. </a:t>
            </a:r>
          </a:p>
          <a:p>
            <a:pPr marL="291436" lvl="1" algn="l">
              <a:lnSpc>
                <a:spcPts val="3779"/>
              </a:lnSpc>
            </a:pPr>
            <a:r>
              <a:rPr lang="en-US" sz="2699" b="1">
                <a:solidFill>
                  <a:srgbClr val="145DA0"/>
                </a:solidFill>
                <a:latin typeface="Montserrat"/>
                <a:ea typeface="Montserrat"/>
                <a:cs typeface="Montserrat"/>
                <a:sym typeface="Montserrat"/>
              </a:rPr>
              <a:t>Goal: Understand contributors to a specific suicide and develop recommendations to prevent future deaths.</a:t>
            </a:r>
          </a:p>
          <a:p>
            <a:pPr marL="291436" lvl="1" algn="l">
              <a:lnSpc>
                <a:spcPts val="3779"/>
              </a:lnSpc>
            </a:pPr>
            <a:endParaRPr lang="en-US" sz="26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790BB34-951A-4507-F06E-7EC07B0D5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610850"/>
              </p:ext>
            </p:extLst>
          </p:nvPr>
        </p:nvGraphicFramePr>
        <p:xfrm>
          <a:off x="1021876" y="4007169"/>
          <a:ext cx="7886701" cy="486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6701">
                  <a:extLst>
                    <a:ext uri="{9D8B030D-6E8A-4147-A177-3AD203B41FA5}">
                      <a16:colId xmlns:a16="http://schemas.microsoft.com/office/drawing/2014/main" val="3939574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91436" lvl="1" indent="0" algn="l">
                        <a:lnSpc>
                          <a:spcPts val="2900"/>
                        </a:lnSpc>
                        <a:buFont typeface="Arial"/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Personal History</a:t>
                      </a:r>
                    </a:p>
                    <a:p>
                      <a:pPr marL="582873" lvl="1" indent="-291437" algn="l">
                        <a:lnSpc>
                          <a:spcPts val="29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Medical History</a:t>
                      </a:r>
                    </a:p>
                    <a:p>
                      <a:pPr marL="1040073" marR="0" lvl="2" indent="-291437" algn="l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Chronic or Terminal Illness</a:t>
                      </a:r>
                    </a:p>
                    <a:p>
                      <a:pPr marL="1040073" marR="0" lvl="2" indent="-291437" algn="l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Changes in prognosis</a:t>
                      </a:r>
                    </a:p>
                    <a:p>
                      <a:pPr marL="582873" lvl="1" indent="-291437" algn="l">
                        <a:lnSpc>
                          <a:spcPts val="29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Mental Health History</a:t>
                      </a:r>
                    </a:p>
                    <a:p>
                      <a:pPr marL="1040073" lvl="2" indent="-291437" algn="l">
                        <a:lnSpc>
                          <a:spcPts val="29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Prior Screenings</a:t>
                      </a:r>
                    </a:p>
                    <a:p>
                      <a:pPr marL="582873" lvl="1" indent="-291437" algn="l">
                        <a:lnSpc>
                          <a:spcPts val="29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Social Support Systems</a:t>
                      </a:r>
                    </a:p>
                    <a:p>
                      <a:pPr marL="582873" lvl="1" indent="-291437" algn="l">
                        <a:lnSpc>
                          <a:spcPts val="29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Financial Status</a:t>
                      </a:r>
                    </a:p>
                    <a:p>
                      <a:pPr marL="1040073" lvl="2" indent="-291437" algn="l">
                        <a:lnSpc>
                          <a:spcPts val="29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Housing Stability</a:t>
                      </a:r>
                    </a:p>
                    <a:p>
                      <a:pPr marL="1040073" lvl="2" indent="-291437" algn="l">
                        <a:lnSpc>
                          <a:spcPts val="29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Employment Difficulty</a:t>
                      </a:r>
                    </a:p>
                    <a:p>
                      <a:pPr marL="582873" marR="0" lvl="1" indent="-291437" algn="l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Substance use history and recovery</a:t>
                      </a:r>
                    </a:p>
                    <a:p>
                      <a:pPr marL="582873" lvl="1" indent="-291437" algn="l">
                        <a:lnSpc>
                          <a:spcPts val="3779"/>
                        </a:lnSpc>
                        <a:buFont typeface="Arial"/>
                        <a:buChar char="•"/>
                      </a:pPr>
                      <a:endParaRPr lang="en-US" sz="2400" b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endParaRPr lang="en-US" sz="1600" b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65833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B3AD605-214C-8F88-F09C-D162DB72E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557858"/>
              </p:ext>
            </p:extLst>
          </p:nvPr>
        </p:nvGraphicFramePr>
        <p:xfrm>
          <a:off x="11326712" y="4102341"/>
          <a:ext cx="6762973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2973">
                  <a:extLst>
                    <a:ext uri="{9D8B030D-6E8A-4147-A177-3AD203B41FA5}">
                      <a16:colId xmlns:a16="http://schemas.microsoft.com/office/drawing/2014/main" val="4206807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91436" lvl="1" indent="0" algn="l">
                        <a:lnSpc>
                          <a:spcPts val="2900"/>
                        </a:lnSpc>
                        <a:buFont typeface="Arial"/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Suicide Risk</a:t>
                      </a:r>
                    </a:p>
                    <a:p>
                      <a:pPr marL="582873" lvl="1" indent="-291437" algn="l">
                        <a:lnSpc>
                          <a:spcPts val="29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Recent changes or sources of stress</a:t>
                      </a:r>
                    </a:p>
                    <a:p>
                      <a:pPr marL="1040073" lvl="2" indent="-291437" algn="l">
                        <a:lnSpc>
                          <a:spcPts val="29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Legal, relationship, health, economic</a:t>
                      </a:r>
                    </a:p>
                    <a:p>
                      <a:pPr marL="582873" marR="0" lvl="1" indent="-291437" algn="l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Exposure to suicide</a:t>
                      </a:r>
                    </a:p>
                    <a:p>
                      <a:pPr marL="582873" lvl="1" indent="-291437" algn="l">
                        <a:lnSpc>
                          <a:spcPts val="29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Access to lethal means</a:t>
                      </a:r>
                    </a:p>
                    <a:p>
                      <a:pPr marL="582873" lvl="1" indent="-291437" algn="l">
                        <a:lnSpc>
                          <a:spcPts val="29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Prior suicide attempts</a:t>
                      </a:r>
                    </a:p>
                    <a:p>
                      <a:pPr marL="582873" lvl="1" indent="-291437" algn="l">
                        <a:lnSpc>
                          <a:spcPts val="29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History of Self Harm</a:t>
                      </a:r>
                    </a:p>
                    <a:p>
                      <a:pPr marL="582873" lvl="1" indent="-291437" algn="l">
                        <a:lnSpc>
                          <a:spcPts val="29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Recent signs of suicidal thought</a:t>
                      </a:r>
                    </a:p>
                    <a:p>
                      <a:pPr marL="582873" lvl="1" indent="-291437" algn="l">
                        <a:lnSpc>
                          <a:spcPts val="29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Protective factors</a:t>
                      </a:r>
                    </a:p>
                    <a:p>
                      <a:endParaRPr lang="en-US" sz="1600" b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6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54322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16573500" cy="822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44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Data Points for Aggregate Data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5804" y="1941141"/>
            <a:ext cx="16505055" cy="6503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36" lvl="1" algn="l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Aggregate data analysis can be conducted for information that is more easily and consistently collected and recorded.  </a:t>
            </a:r>
          </a:p>
          <a:p>
            <a:pPr marL="291436" lvl="1" algn="l">
              <a:lnSpc>
                <a:spcPts val="3779"/>
              </a:lnSpc>
            </a:pPr>
            <a:r>
              <a:rPr lang="en-US" sz="2699" b="1">
                <a:solidFill>
                  <a:srgbClr val="145DA0"/>
                </a:solidFill>
                <a:latin typeface="Montserrat"/>
                <a:ea typeface="Montserrat"/>
                <a:cs typeface="Montserrat"/>
                <a:sym typeface="Montserrat"/>
              </a:rPr>
              <a:t>Goal: Identify trends to inform prevention efforts.</a:t>
            </a:r>
          </a:p>
          <a:p>
            <a:pPr marL="291436" lvl="1" algn="l">
              <a:lnSpc>
                <a:spcPts val="3779"/>
              </a:lnSpc>
            </a:pPr>
            <a:endParaRPr lang="en-US" sz="26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200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Demographic Information</a:t>
            </a:r>
          </a:p>
          <a:p>
            <a:pPr marL="1040073" lvl="2" indent="-291437">
              <a:lnSpc>
                <a:spcPts val="3200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Age, Sex, Race</a:t>
            </a:r>
          </a:p>
          <a:p>
            <a:pPr marL="1040073" lvl="2" indent="-291437">
              <a:lnSpc>
                <a:spcPts val="3200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Education, Occupation</a:t>
            </a:r>
          </a:p>
          <a:p>
            <a:pPr marL="582873" lvl="1" indent="-291437" algn="l">
              <a:lnSpc>
                <a:spcPts val="3200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Circumstances</a:t>
            </a:r>
          </a:p>
          <a:p>
            <a:pPr marL="1040073" lvl="2" indent="-291437">
              <a:lnSpc>
                <a:spcPts val="3200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Method, Toxicology, Location, Note</a:t>
            </a:r>
          </a:p>
          <a:p>
            <a:pPr marL="582873" lvl="1" indent="-291437" algn="l">
              <a:lnSpc>
                <a:spcPts val="3200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Recent Stressors</a:t>
            </a:r>
          </a:p>
          <a:p>
            <a:pPr marL="1040073" lvl="2" indent="-291437">
              <a:lnSpc>
                <a:spcPts val="3200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Legal, relationship, financial</a:t>
            </a:r>
          </a:p>
          <a:p>
            <a:pPr marL="582873" lvl="1" indent="-291437" algn="l">
              <a:lnSpc>
                <a:spcPts val="3200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Known physical or mental health conditions</a:t>
            </a:r>
          </a:p>
          <a:p>
            <a:pPr marL="582873" lvl="1" indent="-291437" algn="l">
              <a:lnSpc>
                <a:spcPts val="3200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Prior attempts, thoughts, or self-harm</a:t>
            </a:r>
          </a:p>
          <a:p>
            <a:pPr marL="582873" lvl="1" indent="-291437" algn="l">
              <a:lnSpc>
                <a:spcPts val="3200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Exposure to suicide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endParaRPr lang="en-US" sz="26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1" name="Graphic 20" descr="A grid with small circles">
            <a:extLst>
              <a:ext uri="{FF2B5EF4-FFF2-40B4-BE49-F238E27FC236}">
                <a16:creationId xmlns:a16="http://schemas.microsoft.com/office/drawing/2014/main" id="{E0FC8DFF-7202-5EF7-1DF7-86281FDB34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06501" y="1304942"/>
            <a:ext cx="6776499" cy="6776499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A7F1B9CC-BFF8-874C-6AAE-734D8F429CA8}"/>
              </a:ext>
            </a:extLst>
          </p:cNvPr>
          <p:cNvSpPr txBox="1"/>
          <p:nvPr/>
        </p:nvSpPr>
        <p:spPr>
          <a:xfrm>
            <a:off x="10333528" y="6977543"/>
            <a:ext cx="6192199" cy="1682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873" lvl="1" indent="-291437" algn="l">
              <a:lnSpc>
                <a:spcPts val="3200"/>
              </a:lnSpc>
              <a:buFont typeface="Arial"/>
              <a:buChar char="•"/>
            </a:pPr>
            <a:endParaRPr lang="en-US" sz="26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200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records as available</a:t>
            </a:r>
          </a:p>
          <a:p>
            <a:pPr marL="1040073" lvl="2" indent="-291437">
              <a:lnSpc>
                <a:spcPts val="3200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Medical, Criminal Justice, etc.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endParaRPr lang="en-US" sz="26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1556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699" y="933450"/>
            <a:ext cx="16449459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Data Sources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5805" y="1941141"/>
            <a:ext cx="11527638" cy="5811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Coroner’s Office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Vital Statistics/ Death Certificate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Criminal Justice Records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Hospital Systems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Mental Health Boards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Fire/EMS Records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OARRS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Children’s Services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Postvention Support Systems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Next of Kin Interviews/Psychological Autopsies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Obituaries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Social Media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3" name="Graphic 22" descr="Clipboard outline">
            <a:extLst>
              <a:ext uri="{FF2B5EF4-FFF2-40B4-BE49-F238E27FC236}">
                <a16:creationId xmlns:a16="http://schemas.microsoft.com/office/drawing/2014/main" id="{51D1AEBB-2487-C6F2-9EED-27845BBA2C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039600" y="2122722"/>
            <a:ext cx="4984115" cy="498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1177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699" y="933450"/>
            <a:ext cx="16449459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Data Collection Challenges/ Solutions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5805" y="1941141"/>
            <a:ext cx="11527638" cy="6298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Partners unwilling to share data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Partners unable to share data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not received in an easy-to-use format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Don’t know where to find data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existing partnership with data sources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Lack of staff time or knowledge to organize data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endParaRPr lang="en-US" sz="26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1436" lvl="1"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Strategies to overcome these challenges:</a:t>
            </a:r>
          </a:p>
          <a:p>
            <a:pPr marL="748636" lvl="1" indent="-457200" algn="l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Educating committee members</a:t>
            </a:r>
          </a:p>
          <a:p>
            <a:pPr marL="748636" lvl="1" indent="-457200" algn="l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Confidentiality and Nondisclosure agreements</a:t>
            </a:r>
          </a:p>
          <a:p>
            <a:pPr marL="748636" lvl="1" indent="-457200" algn="l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Building trust</a:t>
            </a:r>
          </a:p>
          <a:p>
            <a:pPr marL="748636" lvl="1" indent="-457200" algn="l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Building new community partnerships</a:t>
            </a:r>
          </a:p>
          <a:p>
            <a:pPr marL="748636" lvl="1" indent="-457200" algn="l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Fund the SFR so resources can be dedicated to it (eventually)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1" name="Picture 20" descr="Rock climber scaling a rock face">
            <a:extLst>
              <a:ext uri="{FF2B5EF4-FFF2-40B4-BE49-F238E27FC236}">
                <a16:creationId xmlns:a16="http://schemas.microsoft.com/office/drawing/2014/main" id="{C47F9A0D-ED64-FCFC-2160-59E39BCD42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3"/>
          <a:stretch/>
        </p:blipFill>
        <p:spPr>
          <a:xfrm>
            <a:off x="12649200" y="2362079"/>
            <a:ext cx="4762996" cy="571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2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699" y="933450"/>
            <a:ext cx="12432957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Data Management – Teams/ Excel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1" y="1940341"/>
            <a:ext cx="5867400" cy="6786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Locked Teams channel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Folder for each time-frame (quarterly and annual report)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Excel spreadsheet</a:t>
            </a:r>
          </a:p>
          <a:p>
            <a:pPr marL="1497273" lvl="3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Many tabs</a:t>
            </a:r>
          </a:p>
          <a:p>
            <a:pPr marL="1497273" lvl="3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Detailed</a:t>
            </a:r>
          </a:p>
          <a:p>
            <a:pPr marL="1497273" lvl="3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Make graphs for presentations here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Sub folders for obituaries, death certificates, etc.</a:t>
            </a:r>
          </a:p>
          <a:p>
            <a:pPr marL="582873" lvl="1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Master list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Minimum info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Tab for each year</a:t>
            </a:r>
          </a:p>
          <a:p>
            <a:pPr marL="291436" lvl="1" algn="l">
              <a:lnSpc>
                <a:spcPts val="3779"/>
              </a:lnSpc>
            </a:pPr>
            <a:endParaRPr lang="en-US" sz="2699">
              <a:solidFill>
                <a:srgbClr val="000000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3" name="Data sheet 1" descr="Table&#10;&#10;Description automatically generated">
            <a:extLst>
              <a:ext uri="{FF2B5EF4-FFF2-40B4-BE49-F238E27FC236}">
                <a16:creationId xmlns:a16="http://schemas.microsoft.com/office/drawing/2014/main" id="{524BC781-6844-2C63-C38B-892178868E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"/>
          <a:stretch/>
        </p:blipFill>
        <p:spPr>
          <a:xfrm>
            <a:off x="7030592" y="1664431"/>
            <a:ext cx="10939254" cy="7094944"/>
          </a:xfrm>
          <a:prstGeom prst="rect">
            <a:avLst/>
          </a:prstGeom>
        </p:spPr>
      </p:pic>
      <p:pic>
        <p:nvPicPr>
          <p:cNvPr id="25" name="Data sheet 2" descr="Table&#10;&#10;Description automatically generated">
            <a:extLst>
              <a:ext uri="{FF2B5EF4-FFF2-40B4-BE49-F238E27FC236}">
                <a16:creationId xmlns:a16="http://schemas.microsoft.com/office/drawing/2014/main" id="{BC87C821-259E-7765-1519-118A0EBC67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33" y="1654508"/>
            <a:ext cx="11277713" cy="6460792"/>
          </a:xfrm>
          <a:prstGeom prst="rect">
            <a:avLst/>
          </a:prstGeom>
        </p:spPr>
      </p:pic>
      <p:pic>
        <p:nvPicPr>
          <p:cNvPr id="27" name="Data sheet 3" descr="Table, calendar&#10;&#10;Description automatically generated">
            <a:extLst>
              <a:ext uri="{FF2B5EF4-FFF2-40B4-BE49-F238E27FC236}">
                <a16:creationId xmlns:a16="http://schemas.microsoft.com/office/drawing/2014/main" id="{B34A5378-C1B5-C24B-A099-D7C1608ACE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29" y="1721104"/>
            <a:ext cx="11361117" cy="5403596"/>
          </a:xfrm>
          <a:prstGeom prst="rect">
            <a:avLst/>
          </a:prstGeom>
        </p:spPr>
      </p:pic>
      <p:pic>
        <p:nvPicPr>
          <p:cNvPr id="29" name="Data sheet 4" descr="Table&#10;&#10;Description automatically generated">
            <a:extLst>
              <a:ext uri="{FF2B5EF4-FFF2-40B4-BE49-F238E27FC236}">
                <a16:creationId xmlns:a16="http://schemas.microsoft.com/office/drawing/2014/main" id="{DDC19616-7388-C60F-7959-6E0E93B3CC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961" y="1827924"/>
            <a:ext cx="11361199" cy="5296775"/>
          </a:xfrm>
          <a:prstGeom prst="rect">
            <a:avLst/>
          </a:prstGeom>
        </p:spPr>
      </p:pic>
      <p:pic>
        <p:nvPicPr>
          <p:cNvPr id="31" name="File example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784486B-F63C-7297-A452-982A942BB1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293" y="1716836"/>
            <a:ext cx="5062007" cy="6942180"/>
          </a:xfrm>
          <a:prstGeom prst="rect">
            <a:avLst/>
          </a:prstGeom>
        </p:spPr>
      </p:pic>
      <p:grpSp>
        <p:nvGrpSpPr>
          <p:cNvPr id="35" name="Master list example">
            <a:extLst>
              <a:ext uri="{FF2B5EF4-FFF2-40B4-BE49-F238E27FC236}">
                <a16:creationId xmlns:a16="http://schemas.microsoft.com/office/drawing/2014/main" id="{A02202C0-A778-CC0E-AC85-84D89C65B174}"/>
              </a:ext>
            </a:extLst>
          </p:cNvPr>
          <p:cNvGrpSpPr/>
          <p:nvPr/>
        </p:nvGrpSpPr>
        <p:grpSpPr>
          <a:xfrm>
            <a:off x="6248400" y="1727053"/>
            <a:ext cx="10575241" cy="6951013"/>
            <a:chOff x="6248400" y="1727053"/>
            <a:chExt cx="10575241" cy="695101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2F5C4BC-8011-EE5B-58B9-B65BB672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79650" y="1727053"/>
              <a:ext cx="10543991" cy="503593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4C20F15-CF68-E030-825A-AA3EC1C86DBD}"/>
                </a:ext>
              </a:extLst>
            </p:cNvPr>
            <p:cNvSpPr/>
            <p:nvPr/>
          </p:nvSpPr>
          <p:spPr>
            <a:xfrm>
              <a:off x="6248400" y="6783726"/>
              <a:ext cx="10575241" cy="18943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32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699" y="933450"/>
            <a:ext cx="12432957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Data Management – Teams/ Excel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8" name="TextBox 12">
            <a:extLst>
              <a:ext uri="{FF2B5EF4-FFF2-40B4-BE49-F238E27FC236}">
                <a16:creationId xmlns:a16="http://schemas.microsoft.com/office/drawing/2014/main" id="{067CFAD7-6AD1-6174-55BA-9001D44BB607}"/>
              </a:ext>
            </a:extLst>
          </p:cNvPr>
          <p:cNvSpPr txBox="1"/>
          <p:nvPr/>
        </p:nvSpPr>
        <p:spPr>
          <a:xfrm>
            <a:off x="973026" y="2143261"/>
            <a:ext cx="6379140" cy="62987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Aggregate data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Quarterly synopsis</a:t>
            </a:r>
          </a:p>
          <a:p>
            <a:pPr marL="1497273" lvl="3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1-pager infographic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Annually</a:t>
            </a:r>
          </a:p>
          <a:p>
            <a:pPr marL="1497273" lvl="3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PowerPoint presentation</a:t>
            </a:r>
          </a:p>
          <a:p>
            <a:pPr marL="1497273" lvl="3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Annual report</a:t>
            </a:r>
          </a:p>
          <a:p>
            <a:pPr marL="1497273" lvl="3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1-pager infographic</a:t>
            </a:r>
          </a:p>
          <a:p>
            <a:pPr marL="1497273" lvl="3" indent="-291437">
              <a:lnSpc>
                <a:spcPts val="3779"/>
              </a:lnSpc>
              <a:buFont typeface="Arial"/>
              <a:buChar char="•"/>
            </a:pPr>
            <a:endParaRPr lang="en-US" sz="26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Since our committee is hybrid, I color-code presentations/data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Overdose = blue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Suicide = orange</a:t>
            </a:r>
          </a:p>
          <a:p>
            <a:pPr marL="291436" lvl="1" algn="l">
              <a:lnSpc>
                <a:spcPts val="3779"/>
              </a:lnSpc>
            </a:pPr>
            <a:endParaRPr lang="en-US" sz="2699">
              <a:solidFill>
                <a:srgbClr val="000000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D8E2FF9-0B61-675A-337E-DD0A07B2AE08}"/>
              </a:ext>
            </a:extLst>
          </p:cNvPr>
          <p:cNvGrpSpPr/>
          <p:nvPr/>
        </p:nvGrpSpPr>
        <p:grpSpPr>
          <a:xfrm>
            <a:off x="7102144" y="1513082"/>
            <a:ext cx="10605554" cy="7273913"/>
            <a:chOff x="7102144" y="1513082"/>
            <a:chExt cx="10605554" cy="727391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B86934-BE34-FE43-438E-F741F94E7992}"/>
                </a:ext>
              </a:extLst>
            </p:cNvPr>
            <p:cNvSpPr/>
            <p:nvPr/>
          </p:nvSpPr>
          <p:spPr>
            <a:xfrm>
              <a:off x="7102144" y="1758502"/>
              <a:ext cx="5470857" cy="6915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967D86B-2933-8392-9C71-2A569912E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534901" y="1513082"/>
              <a:ext cx="5172797" cy="7273913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D41006-8892-5D3D-0231-3483B483CF68}"/>
              </a:ext>
            </a:extLst>
          </p:cNvPr>
          <p:cNvGrpSpPr/>
          <p:nvPr/>
        </p:nvGrpSpPr>
        <p:grpSpPr>
          <a:xfrm>
            <a:off x="7352165" y="933450"/>
            <a:ext cx="10719011" cy="7847479"/>
            <a:chOff x="7098557" y="1060785"/>
            <a:chExt cx="10972619" cy="7677485"/>
          </a:xfrm>
        </p:grpSpPr>
        <p:pic>
          <p:nvPicPr>
            <p:cNvPr id="20" name="Aggregate graph example">
              <a:extLst>
                <a:ext uri="{FF2B5EF4-FFF2-40B4-BE49-F238E27FC236}">
                  <a16:creationId xmlns:a16="http://schemas.microsoft.com/office/drawing/2014/main" id="{11DBA02C-A01D-9CAC-5D0A-BF63179711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1" t="2083" r="917"/>
            <a:stretch/>
          </p:blipFill>
          <p:spPr bwMode="auto">
            <a:xfrm>
              <a:off x="7098557" y="1836529"/>
              <a:ext cx="10972619" cy="6901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F6DF1C0-A212-E9FB-DD63-DEE9C16845C4}"/>
                </a:ext>
              </a:extLst>
            </p:cNvPr>
            <p:cNvSpPr/>
            <p:nvPr/>
          </p:nvSpPr>
          <p:spPr>
            <a:xfrm>
              <a:off x="12770745" y="1060785"/>
              <a:ext cx="5220294" cy="860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E599999-1ACB-E247-BDA0-033913AB0131}"/>
              </a:ext>
            </a:extLst>
          </p:cNvPr>
          <p:cNvGrpSpPr/>
          <p:nvPr/>
        </p:nvGrpSpPr>
        <p:grpSpPr>
          <a:xfrm>
            <a:off x="7461062" y="1468760"/>
            <a:ext cx="10132335" cy="7382353"/>
            <a:chOff x="7461062" y="1468760"/>
            <a:chExt cx="10132335" cy="738235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0A79CC3-AC17-104D-4F65-DA60112A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420600" y="1468760"/>
              <a:ext cx="5172797" cy="727391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47BC659-39A4-E166-B344-98134CBF1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61062" y="1759770"/>
              <a:ext cx="5035739" cy="7091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511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5338340-C842-462E-84DC-CB7F3DD5319A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9F2B89DD2D8C4492928E1BC4130F1C" ma:contentTypeVersion="18" ma:contentTypeDescription="Create a new document." ma:contentTypeScope="" ma:versionID="6c934f7a17a66da8ca910ca723b05fa8">
  <xsd:schema xmlns:xsd="http://www.w3.org/2001/XMLSchema" xmlns:xs="http://www.w3.org/2001/XMLSchema" xmlns:p="http://schemas.microsoft.com/office/2006/metadata/properties" xmlns:ns2="ec9b89ea-7ffe-4e99-8726-783532f2f74b" xmlns:ns3="8bf79b80-29e5-436c-bdcd-160857f4f0e5" targetNamespace="http://schemas.microsoft.com/office/2006/metadata/properties" ma:root="true" ma:fieldsID="f1e0fe955ae0f2b4bc8f52ca16b6c674" ns2:_="" ns3:_="">
    <xsd:import namespace="ec9b89ea-7ffe-4e99-8726-783532f2f74b"/>
    <xsd:import namespace="8bf79b80-29e5-436c-bdcd-160857f4f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b89ea-7ffe-4e99-8726-783532f2f7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c77c9d-87c5-4a7a-bc3d-66fdfa0a56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79b80-29e5-436c-bdcd-160857f4f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a466d5-6306-4bb4-bf09-c0e1675dd215}" ma:internalName="TaxCatchAll" ma:showField="CatchAllData" ma:web="8bf79b80-29e5-436c-bdcd-160857f4f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9b89ea-7ffe-4e99-8726-783532f2f74b">
      <Terms xmlns="http://schemas.microsoft.com/office/infopath/2007/PartnerControls"/>
    </lcf76f155ced4ddcb4097134ff3c332f>
    <TaxCatchAll xmlns="8bf79b80-29e5-436c-bdcd-160857f4f0e5" xsi:nil="true"/>
  </documentManagement>
</p:properties>
</file>

<file path=customXml/itemProps1.xml><?xml version="1.0" encoding="utf-8"?>
<ds:datastoreItem xmlns:ds="http://schemas.openxmlformats.org/officeDocument/2006/customXml" ds:itemID="{2863CD9E-ABEA-4550-9A39-C6B09F3F0A79}"/>
</file>

<file path=customXml/itemProps2.xml><?xml version="1.0" encoding="utf-8"?>
<ds:datastoreItem xmlns:ds="http://schemas.openxmlformats.org/officeDocument/2006/customXml" ds:itemID="{01C7C5B5-2894-48E8-A59C-F4612772772F}"/>
</file>

<file path=customXml/itemProps3.xml><?xml version="1.0" encoding="utf-8"?>
<ds:datastoreItem xmlns:ds="http://schemas.openxmlformats.org/officeDocument/2006/customXml" ds:itemID="{A6BD6006-9585-4B5D-8D5D-6463D88AC1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1461</Words>
  <Application>Microsoft Macintosh PowerPoint</Application>
  <PresentationFormat>Custom</PresentationFormat>
  <Paragraphs>298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Calibri</vt:lpstr>
      <vt:lpstr>Montserrat Ultra-Bold</vt:lpstr>
      <vt:lpstr>Arial Nova Cond</vt:lpstr>
      <vt:lpstr>Bebas Neue Bold</vt:lpstr>
      <vt:lpstr>Montserrat Bold</vt:lpstr>
      <vt:lpstr>Arial Nova Cond Light</vt:lpstr>
      <vt:lpstr>Montserrat</vt:lpstr>
      <vt:lpstr>Montserrat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OSFRBP Summit Slide Deck</dc:title>
  <dc:creator>Lucille D. Rucker</dc:creator>
  <cp:lastModifiedBy>Austin Lucas</cp:lastModifiedBy>
  <cp:revision>2</cp:revision>
  <dcterms:created xsi:type="dcterms:W3CDTF">2006-08-16T00:00:00Z</dcterms:created>
  <dcterms:modified xsi:type="dcterms:W3CDTF">2024-10-28T20:27:56Z</dcterms:modified>
  <dc:identifier>DAGOg7qj-wg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0x010100659F2B89DD2D8C4492928E1BC4130F1C</vt:lpwstr>
  </property>
</Properties>
</file>