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56" r:id="rId2"/>
    <p:sldId id="257" r:id="rId3"/>
    <p:sldId id="258" r:id="rId4"/>
    <p:sldId id="259" r:id="rId5"/>
    <p:sldId id="262" r:id="rId6"/>
    <p:sldId id="263" r:id="rId7"/>
    <p:sldId id="267" r:id="rId8"/>
    <p:sldId id="265" r:id="rId9"/>
    <p:sldId id="266" r:id="rId10"/>
    <p:sldId id="268" r:id="rId11"/>
    <p:sldId id="264"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60" r:id="rId33"/>
    <p:sldId id="289" r:id="rId34"/>
  </p:sldIdLst>
  <p:sldSz cx="18288000" cy="10287000"/>
  <p:notesSz cx="6858000" cy="9144000"/>
  <p:embeddedFontLst>
    <p:embeddedFont>
      <p:font typeface="Bebas Neue Bold" panose="020B0606020202050201" pitchFamily="34" charset="77"/>
      <p:regular r:id="rId36"/>
      <p:bold r:id="rId37"/>
    </p:embeddedFont>
    <p:embeddedFont>
      <p:font typeface="Montserrat" pitchFamily="2" charset="77"/>
      <p:regular r:id="rId38"/>
      <p:bold r:id="rId39"/>
      <p:italic r:id="rId40"/>
      <p:boldItalic r:id="rId41"/>
    </p:embeddedFont>
    <p:embeddedFont>
      <p:font typeface="Montserrat Bold" pitchFamily="2" charset="77"/>
      <p:regular r:id="rId42"/>
      <p:bold r:id="rId43"/>
    </p:embeddedFont>
    <p:embeddedFont>
      <p:font typeface="Montserrat Medium" panose="020F0502020204030204" pitchFamily="34" charset="0"/>
      <p:regular r:id="rId44"/>
      <p:italic r:id="rId45"/>
    </p:embeddedFont>
    <p:embeddedFont>
      <p:font typeface="Montserrat Ultra-Bold" pitchFamily="2" charset="77"/>
      <p:regular r:id="rId46"/>
      <p:bold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94" autoAdjust="0"/>
  </p:normalViewPr>
  <p:slideViewPr>
    <p:cSldViewPr>
      <p:cViewPr varScale="1">
        <p:scale>
          <a:sx n="78" d="100"/>
          <a:sy n="78" d="100"/>
        </p:scale>
        <p:origin x="80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43172-C2DC-4703-9770-1BA89988AC42}" type="datetimeFigureOut">
              <a:rPr lang="en-US" smtClean="0"/>
              <a:t>10/29/24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A4924F-D8F4-4E4B-B9B4-23CDBD217B8D}" type="slidenum">
              <a:rPr lang="en-US" smtClean="0"/>
              <a:t>‹#›</a:t>
            </a:fld>
            <a:endParaRPr lang="en-US"/>
          </a:p>
        </p:txBody>
      </p:sp>
    </p:spTree>
    <p:extLst>
      <p:ext uri="{BB962C8B-B14F-4D97-AF65-F5344CB8AC3E}">
        <p14:creationId xmlns:p14="http://schemas.microsoft.com/office/powerpoint/2010/main" val="1396444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A4924F-D8F4-4E4B-B9B4-23CDBD217B8D}" type="slidenum">
              <a:rPr lang="en-US" smtClean="0"/>
              <a:t>4</a:t>
            </a:fld>
            <a:endParaRPr lang="en-US"/>
          </a:p>
        </p:txBody>
      </p:sp>
    </p:spTree>
    <p:extLst>
      <p:ext uri="{BB962C8B-B14F-4D97-AF65-F5344CB8AC3E}">
        <p14:creationId xmlns:p14="http://schemas.microsoft.com/office/powerpoint/2010/main" val="119302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to the ORC 307.649: “Any information, document, report presented, all statements made by review committee, all work products of the review committee, and data submitted by the review committee to the department of health, other than the report prepared pursuant to section 307.636 of the Revised Code, are confidential and shall be used by the review committee, its members, and the department of health only in the exercise of the proper functions of the review committee and the department.”</a:t>
            </a:r>
          </a:p>
        </p:txBody>
      </p:sp>
      <p:sp>
        <p:nvSpPr>
          <p:cNvPr id="4" name="Slide Number Placeholder 3"/>
          <p:cNvSpPr>
            <a:spLocks noGrp="1"/>
          </p:cNvSpPr>
          <p:nvPr>
            <p:ph type="sldNum" sz="quarter" idx="5"/>
          </p:nvPr>
        </p:nvSpPr>
        <p:spPr/>
        <p:txBody>
          <a:bodyPr/>
          <a:lstStyle/>
          <a:p>
            <a:fld id="{EDA4924F-D8F4-4E4B-B9B4-23CDBD217B8D}" type="slidenum">
              <a:rPr lang="en-US" smtClean="0"/>
              <a:t>25</a:t>
            </a:fld>
            <a:endParaRPr lang="en-US"/>
          </a:p>
        </p:txBody>
      </p:sp>
    </p:spTree>
    <p:extLst>
      <p:ext uri="{BB962C8B-B14F-4D97-AF65-F5344CB8AC3E}">
        <p14:creationId xmlns:p14="http://schemas.microsoft.com/office/powerpoint/2010/main" val="2478646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If/when Ohio Suicide Fatality Review Manual is released, there are appendices in the toolkit that will give you examples of each of this described documents.</a:t>
            </a:r>
          </a:p>
          <a:p>
            <a:endParaRPr lang="en-US" dirty="0"/>
          </a:p>
          <a:p>
            <a:r>
              <a:rPr lang="en-US" dirty="0"/>
              <a:t>Pre-meeting letter: Allows for each committee member to prepare appropriately to bring information to the meeting for discussion.</a:t>
            </a:r>
          </a:p>
          <a:p>
            <a:r>
              <a:rPr lang="en-US" dirty="0"/>
              <a:t>Agenda:  Can be extremely helpful for the facilitator to keep things on track. Follow the time allotted strictly to ensure every task gets completed.</a:t>
            </a:r>
          </a:p>
        </p:txBody>
      </p:sp>
      <p:sp>
        <p:nvSpPr>
          <p:cNvPr id="4" name="Slide Number Placeholder 3"/>
          <p:cNvSpPr>
            <a:spLocks noGrp="1"/>
          </p:cNvSpPr>
          <p:nvPr>
            <p:ph type="sldNum" sz="quarter" idx="5"/>
          </p:nvPr>
        </p:nvSpPr>
        <p:spPr/>
        <p:txBody>
          <a:bodyPr/>
          <a:lstStyle/>
          <a:p>
            <a:fld id="{EDA4924F-D8F4-4E4B-B9B4-23CDBD217B8D}" type="slidenum">
              <a:rPr lang="en-US" smtClean="0"/>
              <a:t>28</a:t>
            </a:fld>
            <a:endParaRPr lang="en-US"/>
          </a:p>
        </p:txBody>
      </p:sp>
    </p:spTree>
    <p:extLst>
      <p:ext uri="{BB962C8B-B14F-4D97-AF65-F5344CB8AC3E}">
        <p14:creationId xmlns:p14="http://schemas.microsoft.com/office/powerpoint/2010/main" val="210626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storing any case related information securely. Physical copies of anything must be under lock and key. All virtual information should be password protected.</a:t>
            </a:r>
          </a:p>
        </p:txBody>
      </p:sp>
      <p:sp>
        <p:nvSpPr>
          <p:cNvPr id="4" name="Slide Number Placeholder 3"/>
          <p:cNvSpPr>
            <a:spLocks noGrp="1"/>
          </p:cNvSpPr>
          <p:nvPr>
            <p:ph type="sldNum" sz="quarter" idx="5"/>
          </p:nvPr>
        </p:nvSpPr>
        <p:spPr/>
        <p:txBody>
          <a:bodyPr/>
          <a:lstStyle/>
          <a:p>
            <a:fld id="{EDA4924F-D8F4-4E4B-B9B4-23CDBD217B8D}" type="slidenum">
              <a:rPr lang="en-US" smtClean="0"/>
              <a:t>29</a:t>
            </a:fld>
            <a:endParaRPr lang="en-US"/>
          </a:p>
        </p:txBody>
      </p:sp>
    </p:spTree>
    <p:extLst>
      <p:ext uri="{BB962C8B-B14F-4D97-AF65-F5344CB8AC3E}">
        <p14:creationId xmlns:p14="http://schemas.microsoft.com/office/powerpoint/2010/main" val="1649772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Suicide Fatality Review annual reporting guidance is on the Ohio Department of Health’s website. Once you navigate to the appropriate section you can download a two-page file that explains everything needed for annual reporting.</a:t>
            </a:r>
          </a:p>
        </p:txBody>
      </p:sp>
      <p:sp>
        <p:nvSpPr>
          <p:cNvPr id="4" name="Slide Number Placeholder 3"/>
          <p:cNvSpPr>
            <a:spLocks noGrp="1"/>
          </p:cNvSpPr>
          <p:nvPr>
            <p:ph type="sldNum" sz="quarter" idx="5"/>
          </p:nvPr>
        </p:nvSpPr>
        <p:spPr/>
        <p:txBody>
          <a:bodyPr/>
          <a:lstStyle/>
          <a:p>
            <a:fld id="{EDA4924F-D8F4-4E4B-B9B4-23CDBD217B8D}" type="slidenum">
              <a:rPr lang="en-US" smtClean="0"/>
              <a:t>31</a:t>
            </a:fld>
            <a:endParaRPr lang="en-US"/>
          </a:p>
        </p:txBody>
      </p:sp>
    </p:spTree>
    <p:extLst>
      <p:ext uri="{BB962C8B-B14F-4D97-AF65-F5344CB8AC3E}">
        <p14:creationId xmlns:p14="http://schemas.microsoft.com/office/powerpoint/2010/main" val="1189950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10/29/24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5.jpg"/></Relationships>
</file>

<file path=ppt/slides/_rels/slide1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6.jp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9.jfif"/><Relationship Id="rId4" Type="http://schemas.openxmlformats.org/officeDocument/2006/relationships/image" Target="../media/image5.png"/><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9.svg"/></Relationships>
</file>

<file path=ppt/slides/_rels/slide2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codes.ohio.gov/ohio-revised-code/section-149.43" TargetMode="External"/><Relationship Id="rId5" Type="http://schemas.openxmlformats.org/officeDocument/2006/relationships/hyperlink" Target="https://codes.ohio.gov/ohio-revised-code/section-307.646" TargetMode="External"/><Relationship Id="rId10" Type="http://schemas.openxmlformats.org/officeDocument/2006/relationships/image" Target="../media/image9.svg"/><Relationship Id="rId4" Type="http://schemas.openxmlformats.org/officeDocument/2006/relationships/image" Target="../media/image5.png"/><Relationship Id="rId9"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odh.ohio.gov/know-our-programs/violence-injury-prevention-program/fatality-reviews/suicide-fatality-report-guidance" TargetMode="External"/><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odhredcap.odh.ohio.gov/surveys/?s=74NXY48PTL78W93L" TargetMode="External"/><Relationship Id="rId11" Type="http://schemas.openxmlformats.org/officeDocument/2006/relationships/image" Target="../media/image9.sv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svg"/></Relationships>
</file>

<file path=ppt/slides/_rels/slide3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hyperlink" Target="mailto:nmarks@huroncohealth.com" TargetMode="External"/><Relationship Id="rId5" Type="http://schemas.openxmlformats.org/officeDocument/2006/relationships/hyperlink" Target="mailto:Dallas.Allen@franklincountyohio.gov" TargetMode="External"/><Relationship Id="rId10" Type="http://schemas.openxmlformats.org/officeDocument/2006/relationships/hyperlink" Target="mailto:thollinger@huroncohealth.com" TargetMode="External"/><Relationship Id="rId4" Type="http://schemas.openxmlformats.org/officeDocument/2006/relationships/image" Target="../media/image5.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3.jpg"/><Relationship Id="rId4" Type="http://schemas.openxmlformats.org/officeDocument/2006/relationships/image" Target="../media/image3.pn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1469722" y="9076854"/>
            <a:ext cx="13191464" cy="1245783"/>
            <a:chOff x="0" y="0"/>
            <a:chExt cx="3474295" cy="328107"/>
          </a:xfrm>
        </p:grpSpPr>
        <p:sp>
          <p:nvSpPr>
            <p:cNvPr id="3" name="Freeform 3"/>
            <p:cNvSpPr/>
            <p:nvPr/>
          </p:nvSpPr>
          <p:spPr>
            <a:xfrm>
              <a:off x="0" y="0"/>
              <a:ext cx="3474295" cy="328107"/>
            </a:xfrm>
            <a:custGeom>
              <a:avLst/>
              <a:gdLst/>
              <a:ahLst/>
              <a:cxnLst/>
              <a:rect l="l" t="t" r="r" b="b"/>
              <a:pathLst>
                <a:path w="3474295" h="328107">
                  <a:moveTo>
                    <a:pt x="0" y="0"/>
                  </a:moveTo>
                  <a:lnTo>
                    <a:pt x="3474295" y="0"/>
                  </a:lnTo>
                  <a:lnTo>
                    <a:pt x="3474295" y="328107"/>
                  </a:lnTo>
                  <a:lnTo>
                    <a:pt x="0" y="328107"/>
                  </a:lnTo>
                  <a:close/>
                </a:path>
              </a:pathLst>
            </a:custGeom>
            <a:solidFill>
              <a:srgbClr val="FFFFFF"/>
            </a:solidFill>
          </p:spPr>
          <p:txBody>
            <a:bodyPr/>
            <a:lstStyle/>
            <a:p>
              <a:endParaRPr lang="en-US"/>
            </a:p>
          </p:txBody>
        </p:sp>
        <p:sp>
          <p:nvSpPr>
            <p:cNvPr id="4" name="TextBox 4"/>
            <p:cNvSpPr txBox="1"/>
            <p:nvPr/>
          </p:nvSpPr>
          <p:spPr>
            <a:xfrm>
              <a:off x="0" y="-38100"/>
              <a:ext cx="3474295" cy="36620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8880021" y="-630447"/>
            <a:ext cx="9407979" cy="11965633"/>
          </a:xfrm>
          <a:custGeom>
            <a:avLst/>
            <a:gdLst/>
            <a:ahLst/>
            <a:cxnLst/>
            <a:rect l="l" t="t" r="r" b="b"/>
            <a:pathLst>
              <a:path w="9407979" h="11965633">
                <a:moveTo>
                  <a:pt x="0" y="0"/>
                </a:moveTo>
                <a:lnTo>
                  <a:pt x="9407979" y="0"/>
                </a:lnTo>
                <a:lnTo>
                  <a:pt x="9407979" y="11965633"/>
                </a:lnTo>
                <a:lnTo>
                  <a:pt x="0" y="119656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1120174" y="6682833"/>
            <a:ext cx="7996836" cy="855340"/>
          </a:xfrm>
          <a:prstGeom prst="rect">
            <a:avLst/>
          </a:prstGeom>
        </p:spPr>
        <p:txBody>
          <a:bodyPr lIns="50800" tIns="50800" rIns="50800" bIns="50800" rtlCol="0" anchor="ctr"/>
          <a:lstStyle/>
          <a:p>
            <a:pPr algn="ctr">
              <a:lnSpc>
                <a:spcPts val="2659"/>
              </a:lnSpc>
            </a:pPr>
            <a:endParaRPr/>
          </a:p>
        </p:txBody>
      </p:sp>
      <p:sp>
        <p:nvSpPr>
          <p:cNvPr id="9" name="Freeform 9"/>
          <p:cNvSpPr/>
          <p:nvPr/>
        </p:nvSpPr>
        <p:spPr>
          <a:xfrm>
            <a:off x="3181862" y="9076854"/>
            <a:ext cx="3279901" cy="1131566"/>
          </a:xfrm>
          <a:custGeom>
            <a:avLst/>
            <a:gdLst/>
            <a:ahLst/>
            <a:cxnLst/>
            <a:rect l="l" t="t" r="r" b="b"/>
            <a:pathLst>
              <a:path w="3279901" h="1131566">
                <a:moveTo>
                  <a:pt x="0" y="0"/>
                </a:moveTo>
                <a:lnTo>
                  <a:pt x="3279900" y="0"/>
                </a:lnTo>
                <a:lnTo>
                  <a:pt x="3279900" y="1131566"/>
                </a:lnTo>
                <a:lnTo>
                  <a:pt x="0" y="1131566"/>
                </a:lnTo>
                <a:lnTo>
                  <a:pt x="0" y="0"/>
                </a:lnTo>
                <a:close/>
              </a:path>
            </a:pathLst>
          </a:custGeom>
          <a:blipFill>
            <a:blip r:embed="rId4"/>
            <a:stretch>
              <a:fillRect/>
            </a:stretch>
          </a:blipFill>
        </p:spPr>
        <p:txBody>
          <a:bodyPr/>
          <a:lstStyle/>
          <a:p>
            <a:endParaRPr lang="en-US"/>
          </a:p>
        </p:txBody>
      </p:sp>
      <p:sp>
        <p:nvSpPr>
          <p:cNvPr id="10" name="Freeform 10"/>
          <p:cNvSpPr/>
          <p:nvPr/>
        </p:nvSpPr>
        <p:spPr>
          <a:xfrm>
            <a:off x="821071" y="9258300"/>
            <a:ext cx="1883880" cy="785694"/>
          </a:xfrm>
          <a:custGeom>
            <a:avLst/>
            <a:gdLst/>
            <a:ahLst/>
            <a:cxnLst/>
            <a:rect l="l" t="t" r="r" b="b"/>
            <a:pathLst>
              <a:path w="1883880" h="785694">
                <a:moveTo>
                  <a:pt x="0" y="0"/>
                </a:moveTo>
                <a:lnTo>
                  <a:pt x="1883879" y="0"/>
                </a:lnTo>
                <a:lnTo>
                  <a:pt x="1883879" y="785694"/>
                </a:lnTo>
                <a:lnTo>
                  <a:pt x="0" y="785694"/>
                </a:lnTo>
                <a:lnTo>
                  <a:pt x="0" y="0"/>
                </a:lnTo>
                <a:close/>
              </a:path>
            </a:pathLst>
          </a:custGeom>
          <a:blipFill>
            <a:blip r:embed="rId5"/>
            <a:stretch>
              <a:fillRect/>
            </a:stretch>
          </a:blipFill>
        </p:spPr>
        <p:txBody>
          <a:bodyPr/>
          <a:lstStyle/>
          <a:p>
            <a:endParaRPr lang="en-US"/>
          </a:p>
        </p:txBody>
      </p:sp>
      <p:sp>
        <p:nvSpPr>
          <p:cNvPr id="11" name="Freeform 11"/>
          <p:cNvSpPr/>
          <p:nvPr/>
        </p:nvSpPr>
        <p:spPr>
          <a:xfrm>
            <a:off x="6876662" y="9355497"/>
            <a:ext cx="2947286" cy="692612"/>
          </a:xfrm>
          <a:custGeom>
            <a:avLst/>
            <a:gdLst/>
            <a:ahLst/>
            <a:cxnLst/>
            <a:rect l="l" t="t" r="r" b="b"/>
            <a:pathLst>
              <a:path w="2947286" h="692612">
                <a:moveTo>
                  <a:pt x="0" y="0"/>
                </a:moveTo>
                <a:lnTo>
                  <a:pt x="2947285" y="0"/>
                </a:lnTo>
                <a:lnTo>
                  <a:pt x="2947285" y="692612"/>
                </a:lnTo>
                <a:lnTo>
                  <a:pt x="0" y="692612"/>
                </a:lnTo>
                <a:lnTo>
                  <a:pt x="0" y="0"/>
                </a:lnTo>
                <a:close/>
              </a:path>
            </a:pathLst>
          </a:custGeom>
          <a:blipFill>
            <a:blip r:embed="rId6"/>
            <a:stretch>
              <a:fillRect/>
            </a:stretch>
          </a:blipFill>
        </p:spPr>
        <p:txBody>
          <a:bodyPr/>
          <a:lstStyle/>
          <a:p>
            <a:endParaRPr lang="en-US"/>
          </a:p>
        </p:txBody>
      </p:sp>
      <p:sp>
        <p:nvSpPr>
          <p:cNvPr id="12" name="TextBox 12"/>
          <p:cNvSpPr txBox="1"/>
          <p:nvPr/>
        </p:nvSpPr>
        <p:spPr>
          <a:xfrm>
            <a:off x="442713" y="566791"/>
            <a:ext cx="10498622" cy="3598999"/>
          </a:xfrm>
          <a:prstGeom prst="rect">
            <a:avLst/>
          </a:prstGeom>
        </p:spPr>
        <p:txBody>
          <a:bodyPr wrap="square" lIns="0" tIns="0" rIns="0" bIns="0" rtlCol="0" anchor="t">
            <a:spAutoFit/>
          </a:bodyPr>
          <a:lstStyle/>
          <a:p>
            <a:pPr algn="l">
              <a:lnSpc>
                <a:spcPct val="150000"/>
              </a:lnSpc>
            </a:pPr>
            <a:r>
              <a:rPr lang="en-US" sz="5400" dirty="0">
                <a:solidFill>
                  <a:srgbClr val="FFFFFF"/>
                </a:solidFill>
                <a:latin typeface="Montserrat Ultra-Bold"/>
                <a:ea typeface="Montserrat Ultra-Bold"/>
                <a:cs typeface="Montserrat Ultra-Bold"/>
                <a:sym typeface="Montserrat Ultra-Bold"/>
              </a:rPr>
              <a:t>SFR Facilitators Best Practices &amp; Corresponding Documentation</a:t>
            </a:r>
          </a:p>
        </p:txBody>
      </p:sp>
      <p:grpSp>
        <p:nvGrpSpPr>
          <p:cNvPr id="13" name="Group 13"/>
          <p:cNvGrpSpPr/>
          <p:nvPr/>
        </p:nvGrpSpPr>
        <p:grpSpPr>
          <a:xfrm>
            <a:off x="10918640" y="2918225"/>
            <a:ext cx="6993848" cy="7005505"/>
            <a:chOff x="0" y="0"/>
            <a:chExt cx="9325131" cy="9340673"/>
          </a:xfrm>
        </p:grpSpPr>
        <p:sp>
          <p:nvSpPr>
            <p:cNvPr id="14" name="Freeform 14"/>
            <p:cNvSpPr/>
            <p:nvPr/>
          </p:nvSpPr>
          <p:spPr>
            <a:xfrm>
              <a:off x="0" y="0"/>
              <a:ext cx="9325131" cy="9340673"/>
            </a:xfrm>
            <a:custGeom>
              <a:avLst/>
              <a:gdLst/>
              <a:ahLst/>
              <a:cxnLst/>
              <a:rect l="l" t="t" r="r" b="b"/>
              <a:pathLst>
                <a:path w="9325131" h="9340673">
                  <a:moveTo>
                    <a:pt x="0" y="0"/>
                  </a:moveTo>
                  <a:lnTo>
                    <a:pt x="9325131" y="0"/>
                  </a:lnTo>
                  <a:lnTo>
                    <a:pt x="9325131" y="9340673"/>
                  </a:lnTo>
                  <a:lnTo>
                    <a:pt x="0" y="93406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a:off x="140838" y="2813545"/>
              <a:ext cx="9043455" cy="1921734"/>
            </a:xfrm>
            <a:custGeom>
              <a:avLst/>
              <a:gdLst/>
              <a:ahLst/>
              <a:cxnLst/>
              <a:rect l="l" t="t" r="r" b="b"/>
              <a:pathLst>
                <a:path w="9043455" h="1921734">
                  <a:moveTo>
                    <a:pt x="0" y="0"/>
                  </a:moveTo>
                  <a:lnTo>
                    <a:pt x="9043455" y="0"/>
                  </a:lnTo>
                  <a:lnTo>
                    <a:pt x="9043455" y="1921734"/>
                  </a:lnTo>
                  <a:lnTo>
                    <a:pt x="0" y="192173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6" name="TextBox 16"/>
            <p:cNvSpPr txBox="1"/>
            <p:nvPr/>
          </p:nvSpPr>
          <p:spPr>
            <a:xfrm>
              <a:off x="350629" y="4893739"/>
              <a:ext cx="8623874" cy="3362728"/>
            </a:xfrm>
            <a:prstGeom prst="rect">
              <a:avLst/>
            </a:prstGeom>
          </p:spPr>
          <p:txBody>
            <a:bodyPr lIns="0" tIns="0" rIns="0" bIns="0" rtlCol="0" anchor="t">
              <a:spAutoFit/>
            </a:bodyPr>
            <a:lstStyle/>
            <a:p>
              <a:pPr algn="ctr">
                <a:lnSpc>
                  <a:spcPts val="6551"/>
                </a:lnSpc>
              </a:pPr>
              <a:r>
                <a:rPr lang="en-US" sz="5849" spc="175">
                  <a:solidFill>
                    <a:srgbClr val="FFFFFF"/>
                  </a:solidFill>
                  <a:latin typeface="Bebas Neue Bold"/>
                  <a:ea typeface="Bebas Neue Bold"/>
                  <a:cs typeface="Bebas Neue Bold"/>
                  <a:sym typeface="Bebas Neue Bold"/>
                </a:rPr>
                <a:t>OHIO SUICIDE FATALITY REVIEW BEST PRACTICES SUMMIT</a:t>
              </a:r>
            </a:p>
          </p:txBody>
        </p:sp>
        <p:sp>
          <p:nvSpPr>
            <p:cNvPr id="17" name="TextBox 17"/>
            <p:cNvSpPr txBox="1"/>
            <p:nvPr/>
          </p:nvSpPr>
          <p:spPr>
            <a:xfrm>
              <a:off x="1806067" y="613992"/>
              <a:ext cx="5712994" cy="661763"/>
            </a:xfrm>
            <a:prstGeom prst="rect">
              <a:avLst/>
            </a:prstGeom>
          </p:spPr>
          <p:txBody>
            <a:bodyPr lIns="0" tIns="0" rIns="0" bIns="0" rtlCol="0" anchor="t">
              <a:spAutoFit/>
            </a:bodyPr>
            <a:lstStyle/>
            <a:p>
              <a:pPr algn="ctr">
                <a:lnSpc>
                  <a:spcPts val="4122"/>
                </a:lnSpc>
              </a:pPr>
              <a:r>
                <a:rPr lang="en-US" sz="3195" dirty="0">
                  <a:solidFill>
                    <a:srgbClr val="145DA0"/>
                  </a:solidFill>
                  <a:latin typeface="Montserrat Bold"/>
                  <a:ea typeface="Montserrat Bold"/>
                  <a:cs typeface="Montserrat Bold"/>
                  <a:sym typeface="Montserrat Bold"/>
                </a:rPr>
                <a:t>NOVEMBER 12, 2024</a:t>
              </a:r>
            </a:p>
          </p:txBody>
        </p:sp>
        <p:sp>
          <p:nvSpPr>
            <p:cNvPr id="18" name="TextBox 18"/>
            <p:cNvSpPr txBox="1"/>
            <p:nvPr/>
          </p:nvSpPr>
          <p:spPr>
            <a:xfrm>
              <a:off x="1947548" y="2208129"/>
              <a:ext cx="5407988" cy="664029"/>
            </a:xfrm>
            <a:prstGeom prst="rect">
              <a:avLst/>
            </a:prstGeom>
          </p:spPr>
          <p:txBody>
            <a:bodyPr lIns="0" tIns="0" rIns="0" bIns="0" rtlCol="0" anchor="t">
              <a:spAutoFit/>
            </a:bodyPr>
            <a:lstStyle/>
            <a:p>
              <a:pPr algn="ctr">
                <a:lnSpc>
                  <a:spcPts val="4126"/>
                </a:lnSpc>
              </a:pPr>
              <a:r>
                <a:rPr lang="en-US" sz="3199" dirty="0">
                  <a:solidFill>
                    <a:srgbClr val="145DA0"/>
                  </a:solidFill>
                  <a:latin typeface="Montserrat"/>
                  <a:ea typeface="Montserrat"/>
                  <a:cs typeface="Montserrat"/>
                  <a:sym typeface="Montserrat"/>
                </a:rPr>
                <a:t>COLUMBUS, OHIO</a:t>
              </a:r>
            </a:p>
          </p:txBody>
        </p:sp>
      </p:grpSp>
      <p:sp>
        <p:nvSpPr>
          <p:cNvPr id="22" name="TextBox 22"/>
          <p:cNvSpPr txBox="1"/>
          <p:nvPr/>
        </p:nvSpPr>
        <p:spPr>
          <a:xfrm>
            <a:off x="821071" y="6097398"/>
            <a:ext cx="5174480" cy="580484"/>
          </a:xfrm>
          <a:prstGeom prst="rect">
            <a:avLst/>
          </a:prstGeom>
        </p:spPr>
        <p:txBody>
          <a:bodyPr lIns="0" tIns="0" rIns="0" bIns="0" rtlCol="0" anchor="t">
            <a:spAutoFit/>
          </a:bodyPr>
          <a:lstStyle/>
          <a:p>
            <a:pPr algn="l">
              <a:lnSpc>
                <a:spcPts val="4754"/>
              </a:lnSpc>
              <a:spcBef>
                <a:spcPct val="0"/>
              </a:spcBef>
            </a:pPr>
            <a:endParaRPr lang="en-US" sz="3396" spc="118" dirty="0">
              <a:solidFill>
                <a:srgbClr val="F9F9F9"/>
              </a:solidFill>
              <a:latin typeface="Montserrat Medium"/>
              <a:ea typeface="Montserrat Medium"/>
              <a:cs typeface="Montserrat Medium"/>
              <a:sym typeface="Montserrat Medium"/>
            </a:endParaRPr>
          </a:p>
        </p:txBody>
      </p:sp>
      <p:pic>
        <p:nvPicPr>
          <p:cNvPr id="24" name="Picture 23" descr="Logo&#10;&#10;Description automatically generated">
            <a:extLst>
              <a:ext uri="{FF2B5EF4-FFF2-40B4-BE49-F238E27FC236}">
                <a16:creationId xmlns:a16="http://schemas.microsoft.com/office/drawing/2014/main" id="{B69A0A9D-E25E-7BC3-58A6-0A1BE67E4A3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66057" y="3927111"/>
            <a:ext cx="2086644" cy="2107511"/>
          </a:xfrm>
          <a:prstGeom prst="rect">
            <a:avLst/>
          </a:prstGeom>
        </p:spPr>
      </p:pic>
      <p:sp>
        <p:nvSpPr>
          <p:cNvPr id="25" name="TextBox 24">
            <a:extLst>
              <a:ext uri="{FF2B5EF4-FFF2-40B4-BE49-F238E27FC236}">
                <a16:creationId xmlns:a16="http://schemas.microsoft.com/office/drawing/2014/main" id="{9399F9B1-BE0C-9773-393D-D37CA0C06E26}"/>
              </a:ext>
            </a:extLst>
          </p:cNvPr>
          <p:cNvSpPr txBox="1"/>
          <p:nvPr/>
        </p:nvSpPr>
        <p:spPr>
          <a:xfrm>
            <a:off x="409333" y="5480028"/>
            <a:ext cx="6641396" cy="1200329"/>
          </a:xfrm>
          <a:prstGeom prst="rect">
            <a:avLst/>
          </a:prstGeom>
          <a:noFill/>
        </p:spPr>
        <p:txBody>
          <a:bodyPr wrap="square" rtlCol="0">
            <a:spAutoFit/>
          </a:bodyPr>
          <a:lstStyle/>
          <a:p>
            <a:r>
              <a:rPr lang="en-US" sz="2400" dirty="0">
                <a:solidFill>
                  <a:schemeClr val="bg1"/>
                </a:solidFill>
              </a:rPr>
              <a:t>Presented by:</a:t>
            </a:r>
          </a:p>
          <a:p>
            <a:r>
              <a:rPr lang="en-US" sz="2400" dirty="0">
                <a:solidFill>
                  <a:schemeClr val="bg1"/>
                </a:solidFill>
              </a:rPr>
              <a:t>Dallas Allen, Franklin County Coroner’s Office</a:t>
            </a:r>
          </a:p>
          <a:p>
            <a:r>
              <a:rPr lang="en-US" sz="2400" dirty="0">
                <a:solidFill>
                  <a:schemeClr val="bg1"/>
                </a:solidFill>
              </a:rPr>
              <a:t>Nicole Marks, MPH, Huron County Public Health</a:t>
            </a:r>
          </a:p>
        </p:txBody>
      </p:sp>
      <p:pic>
        <p:nvPicPr>
          <p:cNvPr id="26" name="Picture 25">
            <a:extLst>
              <a:ext uri="{FF2B5EF4-FFF2-40B4-BE49-F238E27FC236}">
                <a16:creationId xmlns:a16="http://schemas.microsoft.com/office/drawing/2014/main" id="{B1DEB640-6B29-73AD-D48B-E5C1F62C2330}"/>
              </a:ext>
            </a:extLst>
          </p:cNvPr>
          <p:cNvPicPr>
            <a:picLocks noChangeAspect="1"/>
          </p:cNvPicPr>
          <p:nvPr/>
        </p:nvPicPr>
        <p:blipFill>
          <a:blip r:embed="rId12"/>
          <a:stretch>
            <a:fillRect/>
          </a:stretch>
        </p:blipFill>
        <p:spPr>
          <a:xfrm>
            <a:off x="7557951" y="6358329"/>
            <a:ext cx="2203181" cy="22693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896538" y="192626"/>
            <a:ext cx="14744700" cy="1753685"/>
          </a:xfrm>
          <a:prstGeom prst="rect">
            <a:avLst/>
          </a:prstGeom>
        </p:spPr>
        <p:txBody>
          <a:bodyPr wrap="square" lIns="0" tIns="0" rIns="0" bIns="0" rtlCol="0" anchor="t">
            <a:spAutoFit/>
          </a:bodyPr>
          <a:lstStyle/>
          <a:p>
            <a:pPr>
              <a:lnSpc>
                <a:spcPts val="7083"/>
              </a:lnSpc>
            </a:pPr>
            <a:r>
              <a:rPr lang="en-US" sz="5400" dirty="0">
                <a:solidFill>
                  <a:srgbClr val="000000"/>
                </a:solidFill>
                <a:latin typeface="Montserrat Bold"/>
                <a:ea typeface="Montserrat Bold"/>
                <a:cs typeface="Montserrat Bold"/>
                <a:sym typeface="Montserrat Bold"/>
              </a:rPr>
              <a:t>Huron County Overdose &amp; Suicide Fatality Review Committee </a:t>
            </a:r>
          </a:p>
        </p:txBody>
      </p:sp>
      <p:sp>
        <p:nvSpPr>
          <p:cNvPr id="12" name="TextBox 12"/>
          <p:cNvSpPr txBox="1"/>
          <p:nvPr/>
        </p:nvSpPr>
        <p:spPr>
          <a:xfrm>
            <a:off x="859667" y="2685329"/>
            <a:ext cx="15712604" cy="4836837"/>
          </a:xfrm>
          <a:prstGeom prst="rect">
            <a:avLst/>
          </a:prstGeom>
        </p:spPr>
        <p:txBody>
          <a:bodyPr wrap="square" lIns="0" tIns="0" rIns="0" bIns="0" rtlCol="0" anchor="t">
            <a:spAutoFit/>
          </a:bodyPr>
          <a:lstStyle/>
          <a:p>
            <a:pPr marL="748636" lvl="1" indent="-457200" algn="l">
              <a:lnSpc>
                <a:spcPts val="3779"/>
              </a:lnSpc>
              <a:buFont typeface="Wingdings" panose="05000000000000000000" pitchFamily="2" charset="2"/>
              <a:buChar char="Ø"/>
            </a:pPr>
            <a:r>
              <a:rPr lang="en-US" sz="2400" b="1" dirty="0">
                <a:solidFill>
                  <a:srgbClr val="000000"/>
                </a:solidFill>
                <a:latin typeface="Montserrat"/>
                <a:ea typeface="Montserrat"/>
                <a:cs typeface="Montserrat"/>
                <a:sym typeface="Montserrat"/>
              </a:rPr>
              <a:t>Quarterly</a:t>
            </a:r>
            <a:r>
              <a:rPr lang="en-US" sz="2400" dirty="0">
                <a:solidFill>
                  <a:srgbClr val="000000"/>
                </a:solidFill>
                <a:latin typeface="Montserrat"/>
                <a:ea typeface="Montserrat"/>
                <a:cs typeface="Montserrat"/>
                <a:sym typeface="Montserrat"/>
              </a:rPr>
              <a:t> meeting cadence (in-person only)</a:t>
            </a:r>
          </a:p>
          <a:p>
            <a:pPr marL="1205836" lvl="2"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Review suicide and overdose related deaths that occurred two quarters prior</a:t>
            </a:r>
          </a:p>
          <a:p>
            <a:pPr marL="1663036" lvl="3"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Having this built-in delay allows members time to investigate deaths and collect needed information</a:t>
            </a:r>
          </a:p>
          <a:p>
            <a:pPr marL="1205836" lvl="3">
              <a:lnSpc>
                <a:spcPts val="3779"/>
              </a:lnSpc>
            </a:pPr>
            <a:endParaRPr lang="en-US" sz="2400" dirty="0">
              <a:solidFill>
                <a:srgbClr val="000000"/>
              </a:solidFill>
              <a:latin typeface="Montserrat"/>
              <a:ea typeface="Montserrat"/>
              <a:cs typeface="Montserrat"/>
              <a:sym typeface="Montserrat"/>
            </a:endParaRPr>
          </a:p>
          <a:p>
            <a:pPr marL="748636" lvl="1" indent="-457200">
              <a:lnSpc>
                <a:spcPts val="3779"/>
              </a:lnSpc>
              <a:buFont typeface="Wingdings" panose="05000000000000000000" pitchFamily="2" charset="2"/>
              <a:buChar char="Ø"/>
            </a:pPr>
            <a:r>
              <a:rPr lang="en-US" sz="2400" u="sng" dirty="0">
                <a:solidFill>
                  <a:srgbClr val="000000"/>
                </a:solidFill>
                <a:latin typeface="Montserrat"/>
                <a:ea typeface="Montserrat"/>
                <a:cs typeface="Montserrat"/>
                <a:sym typeface="Montserrat"/>
              </a:rPr>
              <a:t>All</a:t>
            </a:r>
            <a:r>
              <a:rPr lang="en-US" sz="2400" dirty="0">
                <a:solidFill>
                  <a:srgbClr val="000000"/>
                </a:solidFill>
                <a:latin typeface="Montserrat"/>
                <a:ea typeface="Montserrat"/>
                <a:cs typeface="Montserrat"/>
                <a:sym typeface="Montserrat"/>
              </a:rPr>
              <a:t> Huron County resident suicide/overdose deaths that occur in the county are reviewed by the committee, excluding cases still under investigation</a:t>
            </a:r>
          </a:p>
          <a:p>
            <a:pPr marL="1205836" lvl="2" indent="-457200">
              <a:lnSpc>
                <a:spcPts val="3779"/>
              </a:lnSpc>
              <a:buFont typeface="Wingdings" panose="05000000000000000000" pitchFamily="2" charset="2"/>
              <a:buChar char="Ø"/>
            </a:pPr>
            <a:r>
              <a:rPr lang="en-US" sz="2400" b="1" dirty="0">
                <a:solidFill>
                  <a:srgbClr val="000000"/>
                </a:solidFill>
                <a:latin typeface="Montserrat"/>
                <a:ea typeface="Montserrat"/>
                <a:cs typeface="Montserrat"/>
                <a:sym typeface="Montserrat"/>
              </a:rPr>
              <a:t>2022</a:t>
            </a:r>
            <a:r>
              <a:rPr lang="en-US" sz="2400" dirty="0">
                <a:solidFill>
                  <a:srgbClr val="000000"/>
                </a:solidFill>
                <a:latin typeface="Montserrat"/>
                <a:ea typeface="Montserrat"/>
                <a:cs typeface="Montserrat"/>
                <a:sym typeface="Montserrat"/>
              </a:rPr>
              <a:t>: 9 cases reviewed (two meetings-July &amp; October)</a:t>
            </a:r>
          </a:p>
          <a:p>
            <a:pPr marL="1205836" lvl="2" indent="-457200">
              <a:lnSpc>
                <a:spcPts val="3779"/>
              </a:lnSpc>
              <a:buFont typeface="Wingdings" panose="05000000000000000000" pitchFamily="2" charset="2"/>
              <a:buChar char="Ø"/>
            </a:pPr>
            <a:r>
              <a:rPr lang="en-US" sz="2400" b="1" dirty="0">
                <a:solidFill>
                  <a:srgbClr val="000000"/>
                </a:solidFill>
                <a:latin typeface="Montserrat"/>
                <a:ea typeface="Montserrat"/>
                <a:cs typeface="Montserrat"/>
                <a:sym typeface="Montserrat"/>
              </a:rPr>
              <a:t>2023</a:t>
            </a:r>
            <a:r>
              <a:rPr lang="en-US" sz="2400" dirty="0">
                <a:solidFill>
                  <a:srgbClr val="000000"/>
                </a:solidFill>
                <a:latin typeface="Montserrat"/>
                <a:ea typeface="Montserrat"/>
                <a:cs typeface="Montserrat"/>
                <a:sym typeface="Montserrat"/>
              </a:rPr>
              <a:t>: 23 cases reviewed</a:t>
            </a:r>
          </a:p>
          <a:p>
            <a:pPr marL="1205836" lvl="2" indent="-457200">
              <a:lnSpc>
                <a:spcPts val="3779"/>
              </a:lnSpc>
              <a:buFont typeface="Wingdings" panose="05000000000000000000" pitchFamily="2" charset="2"/>
              <a:buChar char="Ø"/>
            </a:pPr>
            <a:r>
              <a:rPr lang="en-US" sz="2400" b="1" dirty="0">
                <a:solidFill>
                  <a:srgbClr val="000000"/>
                </a:solidFill>
                <a:latin typeface="Montserrat"/>
                <a:ea typeface="Montserrat"/>
                <a:cs typeface="Montserrat"/>
                <a:sym typeface="Montserrat"/>
              </a:rPr>
              <a:t>2024</a:t>
            </a:r>
            <a:r>
              <a:rPr lang="en-US" sz="2400" dirty="0">
                <a:solidFill>
                  <a:srgbClr val="000000"/>
                </a:solidFill>
                <a:latin typeface="Montserrat"/>
                <a:ea typeface="Montserrat"/>
                <a:cs typeface="Montserrat"/>
                <a:sym typeface="Montserrat"/>
              </a:rPr>
              <a:t>: 15 cases reviewed (includes January, April, July meetings)</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2357989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028699" y="933450"/>
            <a:ext cx="13220701" cy="854016"/>
          </a:xfrm>
          <a:prstGeom prst="rect">
            <a:avLst/>
          </a:prstGeom>
        </p:spPr>
        <p:txBody>
          <a:bodyPr wrap="square" lIns="0" tIns="0" rIns="0" bIns="0" rtlCol="0" anchor="t">
            <a:spAutoFit/>
          </a:bodyPr>
          <a:lstStyle/>
          <a:p>
            <a:pPr>
              <a:lnSpc>
                <a:spcPts val="7083"/>
              </a:lnSpc>
            </a:pPr>
            <a:r>
              <a:rPr lang="en-US" sz="5400" dirty="0">
                <a:solidFill>
                  <a:srgbClr val="000000"/>
                </a:solidFill>
                <a:latin typeface="Montserrat Bold"/>
                <a:ea typeface="Montserrat Bold"/>
                <a:cs typeface="Montserrat Bold"/>
                <a:sym typeface="Montserrat Bold"/>
              </a:rPr>
              <a:t>Suicide Fatality Review Facilitators</a:t>
            </a:r>
          </a:p>
        </p:txBody>
      </p:sp>
      <p:sp>
        <p:nvSpPr>
          <p:cNvPr id="12" name="TextBox 12"/>
          <p:cNvSpPr txBox="1"/>
          <p:nvPr/>
        </p:nvSpPr>
        <p:spPr>
          <a:xfrm>
            <a:off x="719530" y="2544369"/>
            <a:ext cx="11527638" cy="5314660"/>
          </a:xfrm>
          <a:prstGeom prst="rect">
            <a:avLst/>
          </a:prstGeom>
        </p:spPr>
        <p:txBody>
          <a:bodyPr lIns="0" tIns="0" rIns="0" bIns="0" rtlCol="0" anchor="t">
            <a:spAutoFit/>
          </a:bodyPr>
          <a:lstStyle/>
          <a:p>
            <a:pPr marL="748636" lvl="1" indent="-457200" algn="l">
              <a:lnSpc>
                <a:spcPts val="3779"/>
              </a:lnSpc>
              <a:buFont typeface="Wingdings" panose="05000000000000000000" pitchFamily="2" charset="2"/>
              <a:buChar char="Ø"/>
            </a:pPr>
            <a:r>
              <a:rPr lang="en-US" sz="2400" b="1" dirty="0">
                <a:solidFill>
                  <a:srgbClr val="000000"/>
                </a:solidFill>
                <a:latin typeface="Montserrat"/>
                <a:ea typeface="Montserrat"/>
                <a:cs typeface="Montserrat"/>
                <a:sym typeface="Montserrat"/>
              </a:rPr>
              <a:t>Franklin County</a:t>
            </a:r>
          </a:p>
          <a:p>
            <a:pPr marL="1205836" lvl="2"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Suicide Investigations &amp; Postvention Specialist, housed at the Franklin County Coroner’s Office</a:t>
            </a:r>
          </a:p>
          <a:p>
            <a:pPr marL="1205836" lvl="2"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Created pre-legislation allowing for the Suicide Specialist to be both the chairperson and facilitator</a:t>
            </a:r>
          </a:p>
          <a:p>
            <a:pPr marL="748636" lvl="2">
              <a:lnSpc>
                <a:spcPts val="3779"/>
              </a:lnSpc>
            </a:pPr>
            <a:endParaRPr lang="en-US" sz="2400" dirty="0">
              <a:solidFill>
                <a:srgbClr val="000000"/>
              </a:solidFill>
              <a:latin typeface="Montserrat"/>
              <a:ea typeface="Montserrat"/>
              <a:cs typeface="Montserrat"/>
              <a:sym typeface="Montserrat"/>
            </a:endParaRPr>
          </a:p>
          <a:p>
            <a:pPr marL="748636" lvl="2">
              <a:lnSpc>
                <a:spcPts val="3779"/>
              </a:lnSpc>
            </a:pPr>
            <a:endParaRPr lang="en-US" sz="2400"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400" b="1" dirty="0">
                <a:solidFill>
                  <a:srgbClr val="000000"/>
                </a:solidFill>
                <a:latin typeface="Montserrat"/>
                <a:ea typeface="Montserrat"/>
                <a:cs typeface="Montserrat"/>
                <a:sym typeface="Montserrat"/>
              </a:rPr>
              <a:t>Huron County</a:t>
            </a:r>
          </a:p>
          <a:p>
            <a:pPr marL="1205836" lvl="2"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Chairperson: Health Commissioner, Huron County Public Health</a:t>
            </a:r>
          </a:p>
          <a:p>
            <a:pPr marL="1205836" lvl="2"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Facilitator: Community Programs Division Director, Huron County Public Health</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pic>
        <p:nvPicPr>
          <p:cNvPr id="21" name="Picture 20" descr="Logo&#10;&#10;Description automatically generated">
            <a:extLst>
              <a:ext uri="{FF2B5EF4-FFF2-40B4-BE49-F238E27FC236}">
                <a16:creationId xmlns:a16="http://schemas.microsoft.com/office/drawing/2014/main" id="{F1AEE9E6-264C-29BB-EA4E-47402ACCEFA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253829" y="2486836"/>
            <a:ext cx="2504479" cy="2467519"/>
          </a:xfrm>
          <a:prstGeom prst="rect">
            <a:avLst/>
          </a:prstGeom>
        </p:spPr>
      </p:pic>
      <p:pic>
        <p:nvPicPr>
          <p:cNvPr id="22" name="Picture 21">
            <a:extLst>
              <a:ext uri="{FF2B5EF4-FFF2-40B4-BE49-F238E27FC236}">
                <a16:creationId xmlns:a16="http://schemas.microsoft.com/office/drawing/2014/main" id="{B11EB29C-17A5-3045-E9EA-D7B5D4DDEF85}"/>
              </a:ext>
            </a:extLst>
          </p:cNvPr>
          <p:cNvPicPr>
            <a:picLocks noChangeAspect="1"/>
          </p:cNvPicPr>
          <p:nvPr/>
        </p:nvPicPr>
        <p:blipFill>
          <a:blip r:embed="rId10"/>
          <a:stretch>
            <a:fillRect/>
          </a:stretch>
        </p:blipFill>
        <p:spPr>
          <a:xfrm>
            <a:off x="14362853" y="5797516"/>
            <a:ext cx="2286429" cy="2355090"/>
          </a:xfrm>
          <a:prstGeom prst="rect">
            <a:avLst/>
          </a:prstGeom>
        </p:spPr>
      </p:pic>
    </p:spTree>
    <p:extLst>
      <p:ext uri="{BB962C8B-B14F-4D97-AF65-F5344CB8AC3E}">
        <p14:creationId xmlns:p14="http://schemas.microsoft.com/office/powerpoint/2010/main" val="4095325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694949" y="4305300"/>
            <a:ext cx="13443838" cy="910506"/>
          </a:xfrm>
          <a:prstGeom prst="rect">
            <a:avLst/>
          </a:prstGeom>
        </p:spPr>
        <p:txBody>
          <a:bodyPr wrap="square" lIns="0" tIns="0" rIns="0" bIns="0" rtlCol="0" anchor="t">
            <a:spAutoFit/>
          </a:bodyPr>
          <a:lstStyle/>
          <a:p>
            <a:pPr>
              <a:lnSpc>
                <a:spcPts val="7083"/>
              </a:lnSpc>
            </a:pPr>
            <a:r>
              <a:rPr lang="en-US" sz="6600" dirty="0">
                <a:solidFill>
                  <a:srgbClr val="000000"/>
                </a:solidFill>
                <a:latin typeface="Montserrat Bold"/>
                <a:ea typeface="Montserrat Bold"/>
                <a:cs typeface="Montserrat Bold"/>
                <a:sym typeface="Montserrat Bold"/>
              </a:rPr>
              <a:t>Before the meeting…</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2026852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028699" y="933450"/>
            <a:ext cx="12687301" cy="854016"/>
          </a:xfrm>
          <a:prstGeom prst="rect">
            <a:avLst/>
          </a:prstGeom>
        </p:spPr>
        <p:txBody>
          <a:bodyPr wrap="square" lIns="0" tIns="0" rIns="0" bIns="0" rtlCol="0" anchor="t">
            <a:spAutoFit/>
          </a:bodyPr>
          <a:lstStyle/>
          <a:p>
            <a:pPr>
              <a:lnSpc>
                <a:spcPts val="7083"/>
              </a:lnSpc>
            </a:pPr>
            <a:r>
              <a:rPr lang="en-US" sz="5400" dirty="0">
                <a:solidFill>
                  <a:srgbClr val="000000"/>
                </a:solidFill>
                <a:latin typeface="Montserrat Bold"/>
                <a:ea typeface="Montserrat Bold"/>
                <a:cs typeface="Montserrat Bold"/>
                <a:sym typeface="Montserrat Bold"/>
              </a:rPr>
              <a:t>Prior to Meeting: Franklin County</a:t>
            </a:r>
          </a:p>
        </p:txBody>
      </p:sp>
      <p:sp>
        <p:nvSpPr>
          <p:cNvPr id="12" name="TextBox 12"/>
          <p:cNvSpPr txBox="1"/>
          <p:nvPr/>
        </p:nvSpPr>
        <p:spPr>
          <a:xfrm>
            <a:off x="785217" y="2151862"/>
            <a:ext cx="16717566" cy="6289286"/>
          </a:xfrm>
          <a:prstGeom prst="rect">
            <a:avLst/>
          </a:prstGeom>
        </p:spPr>
        <p:txBody>
          <a:bodyPr wrap="square" lIns="0" tIns="0" rIns="0" bIns="0" rtlCol="0" anchor="t">
            <a:spAutoFit/>
          </a:bodyPr>
          <a:lstStyle/>
          <a:p>
            <a:pPr marL="748636" lvl="1" indent="-457200" algn="l">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Suicide Specialist responds to the scene and assists in the forensic Investigation</a:t>
            </a:r>
          </a:p>
          <a:p>
            <a:pPr marL="1091536" lvl="2" indent="-3429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Record demographics, injury location, mechanism, medical history, suicidal ideation, etc.</a:t>
            </a:r>
          </a:p>
          <a:p>
            <a:pPr marL="1091536" lvl="2" indent="-3429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Update on-going spreadsheet to highlight trends and compare trends with previous years</a:t>
            </a:r>
          </a:p>
          <a:p>
            <a:pPr marL="748636" lvl="2">
              <a:lnSpc>
                <a:spcPts val="3779"/>
              </a:lnSpc>
            </a:pPr>
            <a:endParaRPr lang="en-US" sz="2400"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Complete psychosocial interviews (like a psychological autopsy)</a:t>
            </a:r>
          </a:p>
          <a:p>
            <a:pPr marL="1205836" lvl="2"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If the committee does not have access to this type of deep-dive, other options include seeking more involvement from the Coroner’s Office (Investigator reports) or conducting next-of-kin interviews</a:t>
            </a:r>
          </a:p>
          <a:p>
            <a:pPr marL="748636" lvl="2">
              <a:lnSpc>
                <a:spcPts val="3779"/>
              </a:lnSpc>
            </a:pPr>
            <a:endParaRPr lang="en-US" sz="2400" dirty="0">
              <a:solidFill>
                <a:srgbClr val="000000"/>
              </a:solidFill>
              <a:latin typeface="Montserrat"/>
              <a:ea typeface="Montserrat"/>
              <a:cs typeface="Montserrat"/>
              <a:sym typeface="Montserrat"/>
            </a:endParaRPr>
          </a:p>
          <a:p>
            <a:pPr marL="748636" lvl="1"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Prepare report</a:t>
            </a:r>
          </a:p>
          <a:p>
            <a:pPr marL="1205836" lvl="2" indent="-457200">
              <a:lnSpc>
                <a:spcPts val="3779"/>
              </a:lnSpc>
              <a:buFont typeface="Wingdings" panose="05000000000000000000" pitchFamily="2" charset="2"/>
              <a:buChar char="Ø"/>
            </a:pPr>
            <a:r>
              <a:rPr lang="en-US" sz="2400" b="1" dirty="0">
                <a:solidFill>
                  <a:srgbClr val="000000"/>
                </a:solidFill>
                <a:latin typeface="Montserrat"/>
                <a:ea typeface="Montserrat"/>
                <a:cs typeface="Montserrat"/>
                <a:sym typeface="Montserrat"/>
              </a:rPr>
              <a:t>Stage 1</a:t>
            </a:r>
            <a:r>
              <a:rPr lang="en-US" sz="2400" dirty="0">
                <a:solidFill>
                  <a:srgbClr val="000000"/>
                </a:solidFill>
                <a:latin typeface="Montserrat"/>
                <a:ea typeface="Montserrat"/>
                <a:cs typeface="Montserrat"/>
                <a:sym typeface="Montserrat"/>
              </a:rPr>
              <a:t>: Complete investigator narrative with facts known at the time of death</a:t>
            </a:r>
          </a:p>
          <a:p>
            <a:pPr marL="1205836" lvl="2" indent="-457200">
              <a:lnSpc>
                <a:spcPts val="3779"/>
              </a:lnSpc>
              <a:buFont typeface="Wingdings" panose="05000000000000000000" pitchFamily="2" charset="2"/>
              <a:buChar char="Ø"/>
            </a:pPr>
            <a:r>
              <a:rPr lang="en-US" sz="2400" b="1" dirty="0">
                <a:solidFill>
                  <a:srgbClr val="000000"/>
                </a:solidFill>
                <a:latin typeface="Montserrat"/>
                <a:ea typeface="Montserrat"/>
                <a:cs typeface="Montserrat"/>
                <a:sym typeface="Montserrat"/>
              </a:rPr>
              <a:t>Stage 2</a:t>
            </a:r>
            <a:r>
              <a:rPr lang="en-US" sz="2400" dirty="0">
                <a:solidFill>
                  <a:srgbClr val="000000"/>
                </a:solidFill>
                <a:latin typeface="Montserrat"/>
                <a:ea typeface="Montserrat"/>
                <a:cs typeface="Montserrat"/>
                <a:sym typeface="Montserrat"/>
              </a:rPr>
              <a:t>: Collect additional information through public records, social media, medical records, news, and any other outlet that is available to better understand the decedent and their life experiences</a:t>
            </a:r>
          </a:p>
          <a:p>
            <a:pPr marL="1205836" lvl="2" indent="-457200">
              <a:lnSpc>
                <a:spcPts val="3779"/>
              </a:lnSpc>
              <a:buFont typeface="Wingdings" panose="05000000000000000000" pitchFamily="2" charset="2"/>
              <a:buChar char="Ø"/>
            </a:pPr>
            <a:r>
              <a:rPr lang="en-US" sz="2400" b="1" dirty="0">
                <a:solidFill>
                  <a:srgbClr val="000000"/>
                </a:solidFill>
                <a:latin typeface="Montserrat"/>
                <a:ea typeface="Montserrat"/>
                <a:cs typeface="Montserrat"/>
                <a:sym typeface="Montserrat"/>
              </a:rPr>
              <a:t>Stage 3</a:t>
            </a:r>
            <a:r>
              <a:rPr lang="en-US" sz="2400" dirty="0">
                <a:solidFill>
                  <a:srgbClr val="000000"/>
                </a:solidFill>
                <a:latin typeface="Montserrat"/>
                <a:ea typeface="Montserrat"/>
                <a:cs typeface="Montserrat"/>
                <a:sym typeface="Montserrat"/>
              </a:rPr>
              <a:t>: Complete the full psychosocial report that is utilized for the SFR</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3414802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964001" y="673806"/>
            <a:ext cx="16497300" cy="854016"/>
          </a:xfrm>
          <a:prstGeom prst="rect">
            <a:avLst/>
          </a:prstGeom>
        </p:spPr>
        <p:txBody>
          <a:bodyPr wrap="square" lIns="0" tIns="0" rIns="0" bIns="0" rtlCol="0" anchor="t">
            <a:spAutoFit/>
          </a:bodyPr>
          <a:lstStyle/>
          <a:p>
            <a:pPr>
              <a:lnSpc>
                <a:spcPts val="7083"/>
              </a:lnSpc>
            </a:pPr>
            <a:r>
              <a:rPr lang="en-US" sz="5400" dirty="0">
                <a:solidFill>
                  <a:srgbClr val="000000"/>
                </a:solidFill>
                <a:latin typeface="Montserrat Bold"/>
                <a:ea typeface="Montserrat Bold"/>
                <a:cs typeface="Montserrat Bold"/>
                <a:sym typeface="Montserrat Bold"/>
              </a:rPr>
              <a:t>Prior to Meeting: Franklin County (continued)</a:t>
            </a:r>
          </a:p>
        </p:txBody>
      </p:sp>
      <p:sp>
        <p:nvSpPr>
          <p:cNvPr id="12" name="TextBox 12"/>
          <p:cNvSpPr txBox="1"/>
          <p:nvPr/>
        </p:nvSpPr>
        <p:spPr>
          <a:xfrm>
            <a:off x="856196" y="2096791"/>
            <a:ext cx="14841004" cy="5811463"/>
          </a:xfrm>
          <a:prstGeom prst="rect">
            <a:avLst/>
          </a:prstGeom>
        </p:spPr>
        <p:txBody>
          <a:bodyPr wrap="square" lIns="0" tIns="0" rIns="0" bIns="0" rtlCol="0" anchor="t">
            <a:spAutoFit/>
          </a:bodyPr>
          <a:lstStyle/>
          <a:p>
            <a:pPr marL="748636" lvl="1" indent="-457200" algn="l">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Select Cases to review (typically two cases per meeting)</a:t>
            </a:r>
          </a:p>
          <a:p>
            <a:pPr marL="1205836" lvl="2" indent="-457200">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Consider cases that have information that can help inform community decisions, actionable change</a:t>
            </a:r>
          </a:p>
          <a:p>
            <a:pPr marL="1205836" lvl="2" indent="-457200">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Review current trends: Consider at-risk populations</a:t>
            </a:r>
          </a:p>
          <a:p>
            <a:pPr marL="748636" lvl="2">
              <a:lnSpc>
                <a:spcPts val="3779"/>
              </a:lnSpc>
            </a:pPr>
            <a:endParaRPr lang="en-US" sz="2699" dirty="0">
              <a:solidFill>
                <a:srgbClr val="000000"/>
              </a:solidFill>
              <a:latin typeface="Montserrat"/>
              <a:ea typeface="Montserrat"/>
              <a:cs typeface="Montserrat"/>
              <a:sym typeface="Montserrat"/>
            </a:endParaRPr>
          </a:p>
          <a:p>
            <a:pPr marL="748636" lvl="1" indent="-457200">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Prepare for the virtual SFR meetings</a:t>
            </a:r>
          </a:p>
          <a:p>
            <a:pPr marL="1205836" lvl="2" indent="-457200">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1 month prior: Send out meeting date/reminder</a:t>
            </a:r>
          </a:p>
          <a:p>
            <a:pPr marL="1205836" lvl="2" indent="-457200">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1-2 weeks prior: Send out case information</a:t>
            </a:r>
          </a:p>
          <a:p>
            <a:pPr marL="1663036" lvl="3" indent="-457200">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Coroner’s Report/Toxicology Report</a:t>
            </a:r>
          </a:p>
          <a:p>
            <a:pPr marL="1663036" lvl="3" indent="-457200">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Agenda</a:t>
            </a:r>
          </a:p>
          <a:p>
            <a:pPr marL="1663036" lvl="3" indent="-457200">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Self-care reminders</a:t>
            </a:r>
          </a:p>
          <a:p>
            <a:pPr marL="1663036" lvl="3" indent="-457200">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“Trigger warnings” </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pic>
        <p:nvPicPr>
          <p:cNvPr id="25" name="Picture 24" descr="A picture containing indoor&#10;&#10;Description automatically generated">
            <a:extLst>
              <a:ext uri="{FF2B5EF4-FFF2-40B4-BE49-F238E27FC236}">
                <a16:creationId xmlns:a16="http://schemas.microsoft.com/office/drawing/2014/main" id="{34C9D58F-BF4C-BFC9-7A2C-74CE73BC43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34800" y="4050461"/>
            <a:ext cx="5564410" cy="370959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107477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82012" y="8830287"/>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990600" y="561552"/>
            <a:ext cx="12001500" cy="854016"/>
          </a:xfrm>
          <a:prstGeom prst="rect">
            <a:avLst/>
          </a:prstGeom>
        </p:spPr>
        <p:txBody>
          <a:bodyPr wrap="square" lIns="0" tIns="0" rIns="0" bIns="0" rtlCol="0" anchor="t">
            <a:spAutoFit/>
          </a:bodyPr>
          <a:lstStyle/>
          <a:p>
            <a:pPr>
              <a:lnSpc>
                <a:spcPts val="7083"/>
              </a:lnSpc>
            </a:pPr>
            <a:r>
              <a:rPr lang="en-US" sz="5400" dirty="0">
                <a:solidFill>
                  <a:srgbClr val="000000"/>
                </a:solidFill>
                <a:latin typeface="Montserrat Bold"/>
                <a:ea typeface="Montserrat Bold"/>
                <a:cs typeface="Montserrat Bold"/>
                <a:sym typeface="Montserrat Bold"/>
              </a:rPr>
              <a:t>Prior to Meeting: Huron County</a:t>
            </a:r>
          </a:p>
        </p:txBody>
      </p:sp>
      <p:sp>
        <p:nvSpPr>
          <p:cNvPr id="12" name="TextBox 12"/>
          <p:cNvSpPr txBox="1"/>
          <p:nvPr/>
        </p:nvSpPr>
        <p:spPr>
          <a:xfrm>
            <a:off x="838200" y="1967520"/>
            <a:ext cx="15760320" cy="6298776"/>
          </a:xfrm>
          <a:prstGeom prst="rect">
            <a:avLst/>
          </a:prstGeom>
        </p:spPr>
        <p:txBody>
          <a:bodyPr wrap="square" lIns="0" tIns="0" rIns="0" bIns="0" rtlCol="0" anchor="t">
            <a:spAutoFit/>
          </a:bodyPr>
          <a:lstStyle/>
          <a:p>
            <a:pPr marL="748636" lvl="1" indent="-457200" algn="l">
              <a:lnSpc>
                <a:spcPts val="3779"/>
              </a:lnSpc>
              <a:buFont typeface="Wingdings" panose="05000000000000000000" pitchFamily="2" charset="2"/>
              <a:buChar char="Ø"/>
            </a:pPr>
            <a:r>
              <a:rPr lang="en-US" sz="2700" dirty="0">
                <a:solidFill>
                  <a:srgbClr val="000000"/>
                </a:solidFill>
                <a:latin typeface="Montserrat"/>
                <a:ea typeface="Montserrat"/>
                <a:cs typeface="Montserrat"/>
                <a:sym typeface="Montserrat"/>
              </a:rPr>
              <a:t>Establish stable meeting cadence and send a year in advance</a:t>
            </a:r>
          </a:p>
          <a:p>
            <a:pPr marL="291436" lvl="1" algn="l">
              <a:lnSpc>
                <a:spcPts val="3779"/>
              </a:lnSpc>
            </a:pPr>
            <a:endParaRPr lang="en-US" sz="2700"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700" dirty="0">
                <a:solidFill>
                  <a:srgbClr val="000000"/>
                </a:solidFill>
                <a:latin typeface="Montserrat"/>
                <a:ea typeface="Montserrat"/>
                <a:cs typeface="Montserrat"/>
                <a:sym typeface="Montserrat"/>
              </a:rPr>
              <a:t>Vital statistics office informs SFR facilitator of all suicide deaths, prints government copy of death certificates for facilitator</a:t>
            </a:r>
          </a:p>
          <a:p>
            <a:pPr marL="291436" lvl="1" algn="l">
              <a:lnSpc>
                <a:spcPts val="3779"/>
              </a:lnSpc>
            </a:pPr>
            <a:endParaRPr lang="en-US" sz="2700"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700" dirty="0">
                <a:solidFill>
                  <a:srgbClr val="000000"/>
                </a:solidFill>
                <a:latin typeface="Montserrat"/>
                <a:ea typeface="Montserrat"/>
                <a:cs typeface="Montserrat"/>
                <a:sym typeface="Montserrat"/>
              </a:rPr>
              <a:t>Facilitator adds case(s) to data tracking spreadsheet, adds death certificates to case review binder</a:t>
            </a:r>
          </a:p>
          <a:p>
            <a:pPr marL="291436" lvl="1" algn="l">
              <a:lnSpc>
                <a:spcPts val="3779"/>
              </a:lnSpc>
            </a:pPr>
            <a:endParaRPr lang="en-US" sz="2700"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700" dirty="0">
                <a:solidFill>
                  <a:srgbClr val="000000"/>
                </a:solidFill>
                <a:latin typeface="Montserrat"/>
                <a:ea typeface="Montserrat"/>
                <a:cs typeface="Montserrat"/>
                <a:sym typeface="Montserrat"/>
              </a:rPr>
              <a:t>Check in with Huron Co Prosecutor’s Office and Huron County Sheriff’s Office to verify if cases can be reviewed</a:t>
            </a:r>
          </a:p>
          <a:p>
            <a:pPr marL="291436" lvl="1" algn="l">
              <a:lnSpc>
                <a:spcPts val="3779"/>
              </a:lnSpc>
            </a:pPr>
            <a:endParaRPr lang="en-US" sz="2700"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700" dirty="0">
                <a:solidFill>
                  <a:srgbClr val="000000"/>
                </a:solidFill>
                <a:latin typeface="Montserrat"/>
                <a:ea typeface="Montserrat"/>
                <a:cs typeface="Montserrat"/>
                <a:sym typeface="Montserrat"/>
              </a:rPr>
              <a:t>Send records requests to list of partners (i.e., hospitals, health providers, EMS, etc.</a:t>
            </a:r>
          </a:p>
          <a:p>
            <a:pPr marL="1205836" lvl="2" indent="-457200">
              <a:lnSpc>
                <a:spcPts val="3779"/>
              </a:lnSpc>
              <a:buFont typeface="Wingdings" panose="05000000000000000000" pitchFamily="2" charset="2"/>
              <a:buChar char="Ø"/>
            </a:pPr>
            <a:r>
              <a:rPr lang="en-US" sz="2700" dirty="0">
                <a:solidFill>
                  <a:srgbClr val="000000"/>
                </a:solidFill>
                <a:latin typeface="Montserrat"/>
                <a:ea typeface="Montserrat"/>
                <a:cs typeface="Montserrat"/>
                <a:sym typeface="Montserrat"/>
              </a:rPr>
              <a:t>As records are received, add to binder</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3656656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028700" y="933450"/>
            <a:ext cx="16497300" cy="854016"/>
          </a:xfrm>
          <a:prstGeom prst="rect">
            <a:avLst/>
          </a:prstGeom>
        </p:spPr>
        <p:txBody>
          <a:bodyPr wrap="square" lIns="0" tIns="0" rIns="0" bIns="0" rtlCol="0" anchor="t">
            <a:spAutoFit/>
          </a:bodyPr>
          <a:lstStyle/>
          <a:p>
            <a:pPr>
              <a:lnSpc>
                <a:spcPts val="7083"/>
              </a:lnSpc>
            </a:pPr>
            <a:r>
              <a:rPr lang="en-US" sz="5400" dirty="0">
                <a:solidFill>
                  <a:srgbClr val="000000"/>
                </a:solidFill>
                <a:latin typeface="Montserrat Bold"/>
                <a:ea typeface="Montserrat Bold"/>
                <a:cs typeface="Montserrat Bold"/>
                <a:sym typeface="Montserrat Bold"/>
              </a:rPr>
              <a:t>Prior to Meeting: Huron County (continued)</a:t>
            </a:r>
          </a:p>
        </p:txBody>
      </p:sp>
      <p:sp>
        <p:nvSpPr>
          <p:cNvPr id="12" name="TextBox 12"/>
          <p:cNvSpPr txBox="1"/>
          <p:nvPr/>
        </p:nvSpPr>
        <p:spPr>
          <a:xfrm>
            <a:off x="826699" y="2566478"/>
            <a:ext cx="11527638" cy="4836837"/>
          </a:xfrm>
          <a:prstGeom prst="rect">
            <a:avLst/>
          </a:prstGeom>
        </p:spPr>
        <p:txBody>
          <a:bodyPr lIns="0" tIns="0" rIns="0" bIns="0" rtlCol="0" anchor="t">
            <a:spAutoFit/>
          </a:bodyPr>
          <a:lstStyle/>
          <a:p>
            <a:pPr marL="748636" lvl="1" indent="-457200" algn="l">
              <a:lnSpc>
                <a:spcPts val="3779"/>
              </a:lnSpc>
              <a:buFont typeface="Wingdings" panose="05000000000000000000" pitchFamily="2" charset="2"/>
              <a:buChar char="Ø"/>
            </a:pPr>
            <a:r>
              <a:rPr lang="en-US" sz="2700" dirty="0">
                <a:solidFill>
                  <a:srgbClr val="000000"/>
                </a:solidFill>
                <a:latin typeface="Montserrat"/>
                <a:ea typeface="Montserrat"/>
                <a:cs typeface="Montserrat"/>
                <a:sym typeface="Montserrat"/>
              </a:rPr>
              <a:t>Compile case obituaries from internet</a:t>
            </a:r>
          </a:p>
          <a:p>
            <a:pPr marL="291436" lvl="1" algn="l">
              <a:lnSpc>
                <a:spcPts val="3779"/>
              </a:lnSpc>
            </a:pPr>
            <a:endParaRPr lang="en-US" sz="2700"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700" dirty="0">
                <a:solidFill>
                  <a:srgbClr val="000000"/>
                </a:solidFill>
                <a:latin typeface="Montserrat"/>
                <a:ea typeface="Montserrat"/>
                <a:cs typeface="Montserrat"/>
                <a:sym typeface="Montserrat"/>
              </a:rPr>
              <a:t>Meeting prep:</a:t>
            </a:r>
          </a:p>
          <a:p>
            <a:pPr marL="1205836" lvl="2" indent="-457200">
              <a:lnSpc>
                <a:spcPts val="3779"/>
              </a:lnSpc>
              <a:buFont typeface="Wingdings" panose="05000000000000000000" pitchFamily="2" charset="2"/>
              <a:buChar char="Ø"/>
            </a:pPr>
            <a:r>
              <a:rPr lang="en-US" sz="2700" dirty="0">
                <a:solidFill>
                  <a:srgbClr val="000000"/>
                </a:solidFill>
                <a:latin typeface="Montserrat"/>
                <a:ea typeface="Montserrat"/>
                <a:cs typeface="Montserrat"/>
                <a:sym typeface="Montserrat"/>
              </a:rPr>
              <a:t>Prepare case review forms with information received prior to meeting</a:t>
            </a:r>
          </a:p>
          <a:p>
            <a:pPr marL="1205836" lvl="2" indent="-457200">
              <a:lnSpc>
                <a:spcPts val="3779"/>
              </a:lnSpc>
              <a:buFont typeface="Wingdings" panose="05000000000000000000" pitchFamily="2" charset="2"/>
              <a:buChar char="Ø"/>
            </a:pPr>
            <a:r>
              <a:rPr lang="en-US" sz="2700" dirty="0">
                <a:solidFill>
                  <a:srgbClr val="000000"/>
                </a:solidFill>
                <a:latin typeface="Montserrat"/>
                <a:ea typeface="Montserrat"/>
                <a:cs typeface="Montserrat"/>
                <a:sym typeface="Montserrat"/>
              </a:rPr>
              <a:t>Print sign-in sheet for meeting</a:t>
            </a:r>
          </a:p>
          <a:p>
            <a:pPr marL="748636" lvl="2">
              <a:lnSpc>
                <a:spcPts val="3779"/>
              </a:lnSpc>
            </a:pPr>
            <a:endParaRPr lang="en-US" sz="2700" dirty="0">
              <a:solidFill>
                <a:srgbClr val="000000"/>
              </a:solidFill>
              <a:latin typeface="Montserrat"/>
              <a:ea typeface="Montserrat"/>
              <a:cs typeface="Montserrat"/>
              <a:sym typeface="Montserrat"/>
            </a:endParaRPr>
          </a:p>
          <a:p>
            <a:pPr marL="748636" lvl="1" indent="-457200">
              <a:lnSpc>
                <a:spcPts val="3779"/>
              </a:lnSpc>
              <a:buFont typeface="Wingdings" panose="05000000000000000000" pitchFamily="2" charset="2"/>
              <a:buChar char="Ø"/>
            </a:pPr>
            <a:r>
              <a:rPr lang="en-US" sz="2700" dirty="0">
                <a:solidFill>
                  <a:srgbClr val="000000"/>
                </a:solidFill>
                <a:latin typeface="Montserrat"/>
                <a:ea typeface="Montserrat"/>
                <a:cs typeface="Montserrat"/>
                <a:sym typeface="Montserrat"/>
              </a:rPr>
              <a:t>1 week prior to meeting send:</a:t>
            </a:r>
          </a:p>
          <a:p>
            <a:pPr marL="1205836" lvl="2" indent="-457200">
              <a:lnSpc>
                <a:spcPts val="3779"/>
              </a:lnSpc>
              <a:buFont typeface="Wingdings" panose="05000000000000000000" pitchFamily="2" charset="2"/>
              <a:buChar char="Ø"/>
            </a:pPr>
            <a:r>
              <a:rPr lang="en-US" sz="2700" dirty="0">
                <a:solidFill>
                  <a:srgbClr val="000000"/>
                </a:solidFill>
                <a:latin typeface="Montserrat"/>
                <a:ea typeface="Montserrat"/>
                <a:cs typeface="Montserrat"/>
                <a:sym typeface="Montserrat"/>
              </a:rPr>
              <a:t>Meeting reminder</a:t>
            </a:r>
          </a:p>
          <a:p>
            <a:pPr marL="1205836" lvl="2" indent="-457200">
              <a:lnSpc>
                <a:spcPts val="3779"/>
              </a:lnSpc>
              <a:buFont typeface="Wingdings" panose="05000000000000000000" pitchFamily="2" charset="2"/>
              <a:buChar char="Ø"/>
            </a:pPr>
            <a:r>
              <a:rPr lang="en-US" sz="2700" dirty="0">
                <a:solidFill>
                  <a:srgbClr val="000000"/>
                </a:solidFill>
                <a:latin typeface="Montserrat"/>
                <a:ea typeface="Montserrat"/>
                <a:cs typeface="Montserrat"/>
                <a:sym typeface="Montserrat"/>
              </a:rPr>
              <a:t>Agenda (includes list of cases to be reviewed)</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689215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028700" y="933450"/>
            <a:ext cx="14439900" cy="854016"/>
          </a:xfrm>
          <a:prstGeom prst="rect">
            <a:avLst/>
          </a:prstGeom>
        </p:spPr>
        <p:txBody>
          <a:bodyPr wrap="square" lIns="0" tIns="0" rIns="0" bIns="0" rtlCol="0" anchor="t">
            <a:spAutoFit/>
          </a:bodyPr>
          <a:lstStyle/>
          <a:p>
            <a:pPr>
              <a:lnSpc>
                <a:spcPts val="7083"/>
              </a:lnSpc>
            </a:pPr>
            <a:r>
              <a:rPr lang="en-US" sz="5400" dirty="0">
                <a:solidFill>
                  <a:srgbClr val="000000"/>
                </a:solidFill>
                <a:latin typeface="Montserrat Bold"/>
                <a:ea typeface="Montserrat Bold"/>
                <a:cs typeface="Montserrat Bold"/>
                <a:sym typeface="Montserrat Bold"/>
              </a:rPr>
              <a:t>Best Practices for Meeting Preparation</a:t>
            </a:r>
          </a:p>
        </p:txBody>
      </p:sp>
      <p:sp>
        <p:nvSpPr>
          <p:cNvPr id="12" name="TextBox 12"/>
          <p:cNvSpPr txBox="1"/>
          <p:nvPr/>
        </p:nvSpPr>
        <p:spPr>
          <a:xfrm>
            <a:off x="768490" y="3092484"/>
            <a:ext cx="14700109" cy="3865417"/>
          </a:xfrm>
          <a:prstGeom prst="rect">
            <a:avLst/>
          </a:prstGeom>
        </p:spPr>
        <p:txBody>
          <a:bodyPr wrap="square" lIns="0" tIns="0" rIns="0" bIns="0" rtlCol="0" anchor="t">
            <a:spAutoFit/>
          </a:bodyPr>
          <a:lstStyle/>
          <a:p>
            <a:pPr marL="748636" lvl="1" indent="-457200" algn="l">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Psychological autopsies or next-of-kin interviews</a:t>
            </a:r>
          </a:p>
          <a:p>
            <a:pPr marL="1205836" lvl="2" indent="-457200">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Leads to more in-depth conversation</a:t>
            </a:r>
          </a:p>
          <a:p>
            <a:pPr marL="1205836" lvl="2" indent="-457200">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Increases the likelihood of finding systematic gaps</a:t>
            </a:r>
          </a:p>
          <a:p>
            <a:pPr marL="748636" lvl="2">
              <a:lnSpc>
                <a:spcPts val="3779"/>
              </a:lnSpc>
            </a:pPr>
            <a:endParaRPr lang="en-US" sz="2800" dirty="0">
              <a:solidFill>
                <a:srgbClr val="000000"/>
              </a:solidFill>
              <a:latin typeface="Montserrat"/>
              <a:ea typeface="Montserrat"/>
              <a:cs typeface="Montserrat"/>
              <a:sym typeface="Montserrat"/>
            </a:endParaRPr>
          </a:p>
          <a:p>
            <a:pPr marL="748636" lvl="1" indent="-457200">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Scheduling meetings far in advance and using a consistent recurring meeting cadence</a:t>
            </a:r>
          </a:p>
          <a:p>
            <a:pPr marL="1205836" lvl="2" indent="-457200">
              <a:lnSpc>
                <a:spcPts val="3779"/>
              </a:lnSpc>
              <a:buFont typeface="Wingdings" panose="05000000000000000000" pitchFamily="2" charset="2"/>
              <a:buChar char="Ø"/>
            </a:pPr>
            <a:r>
              <a:rPr lang="en-US" sz="2800" dirty="0">
                <a:solidFill>
                  <a:srgbClr val="000000"/>
                </a:solidFill>
                <a:latin typeface="Montserrat"/>
                <a:ea typeface="Montserrat"/>
                <a:cs typeface="Montserrat"/>
                <a:sym typeface="Montserrat"/>
              </a:rPr>
              <a:t>Leads to increased attendance. Allowing for committee members to make sure that time is clear on their calendars</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294511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729362" y="4305300"/>
            <a:ext cx="13106400" cy="910506"/>
          </a:xfrm>
          <a:prstGeom prst="rect">
            <a:avLst/>
          </a:prstGeom>
        </p:spPr>
        <p:txBody>
          <a:bodyPr wrap="square" lIns="0" tIns="0" rIns="0" bIns="0" rtlCol="0" anchor="t">
            <a:spAutoFit/>
          </a:bodyPr>
          <a:lstStyle/>
          <a:p>
            <a:pPr>
              <a:lnSpc>
                <a:spcPts val="7083"/>
              </a:lnSpc>
            </a:pPr>
            <a:r>
              <a:rPr lang="en-US" sz="6600" dirty="0">
                <a:solidFill>
                  <a:srgbClr val="000000"/>
                </a:solidFill>
                <a:latin typeface="Montserrat Bold"/>
                <a:ea typeface="Montserrat Bold"/>
                <a:cs typeface="Montserrat Bold"/>
                <a:sym typeface="Montserrat Bold"/>
              </a:rPr>
              <a:t>During the meeting… </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1038624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028699" y="933450"/>
            <a:ext cx="12230101" cy="843180"/>
          </a:xfrm>
          <a:prstGeom prst="rect">
            <a:avLst/>
          </a:prstGeom>
        </p:spPr>
        <p:txBody>
          <a:bodyPr wrap="square" lIns="0" tIns="0" rIns="0" bIns="0" rtlCol="0" anchor="t">
            <a:spAutoFit/>
          </a:bodyPr>
          <a:lstStyle/>
          <a:p>
            <a:pPr>
              <a:lnSpc>
                <a:spcPts val="7083"/>
              </a:lnSpc>
            </a:pPr>
            <a:r>
              <a:rPr lang="en-US" sz="5059" dirty="0">
                <a:solidFill>
                  <a:srgbClr val="000000"/>
                </a:solidFill>
                <a:latin typeface="Montserrat Bold"/>
                <a:ea typeface="Montserrat Bold"/>
                <a:cs typeface="Montserrat Bold"/>
                <a:sym typeface="Montserrat Bold"/>
              </a:rPr>
              <a:t>During Meeting: Franklin County</a:t>
            </a:r>
          </a:p>
        </p:txBody>
      </p:sp>
      <p:sp>
        <p:nvSpPr>
          <p:cNvPr id="12" name="TextBox 12"/>
          <p:cNvSpPr txBox="1"/>
          <p:nvPr/>
        </p:nvSpPr>
        <p:spPr>
          <a:xfrm>
            <a:off x="819325" y="2329722"/>
            <a:ext cx="11527638" cy="4836837"/>
          </a:xfrm>
          <a:prstGeom prst="rect">
            <a:avLst/>
          </a:prstGeom>
        </p:spPr>
        <p:txBody>
          <a:bodyPr lIns="0" tIns="0" rIns="0" bIns="0" rtlCol="0" anchor="t">
            <a:spAutoFit/>
          </a:bodyPr>
          <a:lstStyle/>
          <a:p>
            <a:pPr marL="748636" lvl="1" indent="-457200" algn="l">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For each case:</a:t>
            </a:r>
          </a:p>
          <a:p>
            <a:pPr marL="1205836" lvl="2" indent="-457200">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Review Coroner’s Report/Toxicology</a:t>
            </a:r>
          </a:p>
          <a:p>
            <a:pPr marL="1205836" lvl="2" indent="-457200">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Review circumstances of death (Investigator narrative)</a:t>
            </a:r>
          </a:p>
          <a:p>
            <a:pPr marL="1205836" lvl="2" indent="-457200">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Read full psychosocial report (5-6 pages)</a:t>
            </a:r>
          </a:p>
          <a:p>
            <a:pPr marL="748636" lvl="2">
              <a:lnSpc>
                <a:spcPts val="3779"/>
              </a:lnSpc>
            </a:pPr>
            <a:endParaRPr lang="en-US" sz="2699" dirty="0">
              <a:solidFill>
                <a:srgbClr val="000000"/>
              </a:solidFill>
              <a:latin typeface="Montserrat"/>
              <a:ea typeface="Montserrat"/>
              <a:cs typeface="Montserrat"/>
              <a:sym typeface="Montserrat"/>
            </a:endParaRPr>
          </a:p>
          <a:p>
            <a:pPr marL="748636" lvl="1" indent="-457200">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Ask committee members to share any interactions</a:t>
            </a:r>
          </a:p>
          <a:p>
            <a:pPr marL="1205836" lvl="2" indent="-457200">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Facilitator compiles notes during this discussion</a:t>
            </a:r>
          </a:p>
          <a:p>
            <a:pPr marL="748636" lvl="2">
              <a:lnSpc>
                <a:spcPts val="3779"/>
              </a:lnSpc>
            </a:pPr>
            <a:endParaRPr lang="en-US" sz="2699" dirty="0">
              <a:solidFill>
                <a:srgbClr val="000000"/>
              </a:solidFill>
              <a:latin typeface="Montserrat"/>
              <a:ea typeface="Montserrat"/>
              <a:cs typeface="Montserrat"/>
              <a:sym typeface="Montserrat"/>
            </a:endParaRPr>
          </a:p>
          <a:p>
            <a:pPr marL="748636" lvl="1" indent="-457200">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Collaborative discussion to identify gaps and compile recommendations for actionable change</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pic>
        <p:nvPicPr>
          <p:cNvPr id="23" name="Picture 22" descr="A group of people posing for a photo&#10;&#10;Description automatically generated">
            <a:extLst>
              <a:ext uri="{FF2B5EF4-FFF2-40B4-BE49-F238E27FC236}">
                <a16:creationId xmlns:a16="http://schemas.microsoft.com/office/drawing/2014/main" id="{B90F2C41-FE01-A55D-675A-307B271F98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268200" y="3227822"/>
            <a:ext cx="5064058" cy="35966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06664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033716" y="1034923"/>
            <a:ext cx="7353300" cy="862081"/>
          </a:xfrm>
          <a:prstGeom prst="rect">
            <a:avLst/>
          </a:prstGeom>
        </p:spPr>
        <p:txBody>
          <a:bodyPr wrap="square" lIns="0" tIns="0" rIns="0" bIns="0" rtlCol="0" anchor="t">
            <a:spAutoFit/>
          </a:bodyPr>
          <a:lstStyle/>
          <a:p>
            <a:pPr>
              <a:lnSpc>
                <a:spcPts val="7083"/>
              </a:lnSpc>
            </a:pPr>
            <a:r>
              <a:rPr lang="en-US" sz="5400" dirty="0">
                <a:solidFill>
                  <a:srgbClr val="000000"/>
                </a:solidFill>
                <a:latin typeface="Montserrat Bold"/>
                <a:ea typeface="Montserrat Bold"/>
                <a:cs typeface="Montserrat Bold"/>
                <a:sym typeface="Montserrat Bold"/>
              </a:rPr>
              <a:t>Objectives</a:t>
            </a:r>
          </a:p>
        </p:txBody>
      </p:sp>
      <p:sp>
        <p:nvSpPr>
          <p:cNvPr id="12" name="TextBox 12"/>
          <p:cNvSpPr txBox="1"/>
          <p:nvPr/>
        </p:nvSpPr>
        <p:spPr>
          <a:xfrm>
            <a:off x="838200" y="2599526"/>
            <a:ext cx="13948727" cy="4836837"/>
          </a:xfrm>
          <a:prstGeom prst="rect">
            <a:avLst/>
          </a:prstGeom>
        </p:spPr>
        <p:txBody>
          <a:bodyPr wrap="square" lIns="0" tIns="0" rIns="0" bIns="0" rtlCol="0" anchor="t">
            <a:spAutoFit/>
          </a:bodyPr>
          <a:lstStyle/>
          <a:p>
            <a:pPr marL="457200" indent="-457200" algn="l">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Discuss the background of the presenting counties in reference to the Suicide Fatality Review (Franklin, Huron)</a:t>
            </a:r>
          </a:p>
          <a:p>
            <a:pPr algn="l">
              <a:lnSpc>
                <a:spcPts val="3779"/>
              </a:lnSpc>
            </a:pPr>
            <a:endParaRPr lang="en-US" sz="2400" dirty="0">
              <a:solidFill>
                <a:srgbClr val="000000"/>
              </a:solidFill>
              <a:latin typeface="Montserrat"/>
              <a:ea typeface="Montserrat"/>
              <a:cs typeface="Montserrat"/>
              <a:sym typeface="Montserrat"/>
            </a:endParaRPr>
          </a:p>
          <a:p>
            <a:pPr marL="457200" indent="-457200" algn="l">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Explore the roles and responsibilities of the Suicide Fatality Review facilitator</a:t>
            </a:r>
          </a:p>
          <a:p>
            <a:pPr algn="l">
              <a:lnSpc>
                <a:spcPts val="3779"/>
              </a:lnSpc>
            </a:pPr>
            <a:endParaRPr lang="en-US" sz="2400" dirty="0">
              <a:solidFill>
                <a:srgbClr val="000000"/>
              </a:solidFill>
              <a:latin typeface="Montserrat"/>
              <a:ea typeface="Montserrat"/>
              <a:cs typeface="Montserrat"/>
              <a:sym typeface="Montserrat"/>
            </a:endParaRPr>
          </a:p>
          <a:p>
            <a:pPr marL="457200" indent="-457200" algn="l">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Examine how the fatality review meetings are conducted and discuss the tasks that are completed before, during, and after a meeting</a:t>
            </a:r>
          </a:p>
          <a:p>
            <a:pPr algn="l">
              <a:lnSpc>
                <a:spcPts val="3779"/>
              </a:lnSpc>
            </a:pPr>
            <a:endParaRPr lang="en-US" sz="2400" dirty="0">
              <a:solidFill>
                <a:srgbClr val="000000"/>
              </a:solidFill>
              <a:latin typeface="Montserrat"/>
              <a:ea typeface="Montserrat"/>
              <a:cs typeface="Montserrat"/>
              <a:sym typeface="Montserrat"/>
            </a:endParaRPr>
          </a:p>
          <a:p>
            <a:pPr marL="457200" indent="-457200" algn="l">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Review important Suicide Fatality Review related documentation and explore how to overcome common challenges</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028700" y="933450"/>
            <a:ext cx="11925300" cy="854016"/>
          </a:xfrm>
          <a:prstGeom prst="rect">
            <a:avLst/>
          </a:prstGeom>
        </p:spPr>
        <p:txBody>
          <a:bodyPr wrap="square" lIns="0" tIns="0" rIns="0" bIns="0" rtlCol="0" anchor="t">
            <a:spAutoFit/>
          </a:bodyPr>
          <a:lstStyle/>
          <a:p>
            <a:pPr>
              <a:lnSpc>
                <a:spcPts val="7083"/>
              </a:lnSpc>
            </a:pPr>
            <a:r>
              <a:rPr lang="en-US" sz="5400" dirty="0">
                <a:solidFill>
                  <a:srgbClr val="000000"/>
                </a:solidFill>
                <a:latin typeface="Montserrat Bold"/>
                <a:ea typeface="Montserrat Bold"/>
                <a:cs typeface="Montserrat Bold"/>
                <a:sym typeface="Montserrat Bold"/>
              </a:rPr>
              <a:t>During Meeting: Huron County</a:t>
            </a:r>
          </a:p>
        </p:txBody>
      </p:sp>
      <p:sp>
        <p:nvSpPr>
          <p:cNvPr id="12" name="TextBox 12"/>
          <p:cNvSpPr txBox="1"/>
          <p:nvPr/>
        </p:nvSpPr>
        <p:spPr>
          <a:xfrm>
            <a:off x="829156" y="2275133"/>
            <a:ext cx="14410844" cy="5801973"/>
          </a:xfrm>
          <a:prstGeom prst="rect">
            <a:avLst/>
          </a:prstGeom>
        </p:spPr>
        <p:txBody>
          <a:bodyPr wrap="square" lIns="0" tIns="0" rIns="0" bIns="0" rtlCol="0" anchor="t">
            <a:spAutoFit/>
          </a:bodyPr>
          <a:lstStyle/>
          <a:p>
            <a:pPr marL="748636" lvl="1" indent="-457200" algn="l">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Opening remarks/review ground rules</a:t>
            </a:r>
          </a:p>
          <a:p>
            <a:pPr marL="291436" lvl="1" algn="l">
              <a:lnSpc>
                <a:spcPts val="3779"/>
              </a:lnSpc>
            </a:pPr>
            <a:endParaRPr lang="en-US" sz="2400"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Confidentiality reminder</a:t>
            </a:r>
          </a:p>
          <a:p>
            <a:pPr marL="291436" lvl="1" algn="l">
              <a:lnSpc>
                <a:spcPts val="3779"/>
              </a:lnSpc>
            </a:pPr>
            <a:endParaRPr lang="en-US" sz="2400"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Discussion (if any)</a:t>
            </a:r>
          </a:p>
          <a:p>
            <a:pPr marL="291436" lvl="1" algn="l">
              <a:lnSpc>
                <a:spcPts val="3779"/>
              </a:lnSpc>
            </a:pPr>
            <a:endParaRPr lang="en-US" sz="2400"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Case reviews</a:t>
            </a:r>
          </a:p>
          <a:p>
            <a:pPr marL="1205836" lvl="2"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HCPH presents basic case information compiled from death certificate, obituary, records received</a:t>
            </a:r>
          </a:p>
          <a:p>
            <a:pPr marL="1205836" lvl="2"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Partners present case information based on decedent interactions and the info is documented on case review form</a:t>
            </a:r>
          </a:p>
          <a:p>
            <a:pPr marL="1205836" lvl="2"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Discuss identified gaps/recommendations for each case</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2537171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028700" y="933450"/>
            <a:ext cx="13982700" cy="862081"/>
          </a:xfrm>
          <a:prstGeom prst="rect">
            <a:avLst/>
          </a:prstGeom>
        </p:spPr>
        <p:txBody>
          <a:bodyPr wrap="square" lIns="0" tIns="0" rIns="0" bIns="0" rtlCol="0" anchor="t">
            <a:spAutoFit/>
          </a:bodyPr>
          <a:lstStyle/>
          <a:p>
            <a:pPr>
              <a:lnSpc>
                <a:spcPts val="7083"/>
              </a:lnSpc>
            </a:pPr>
            <a:r>
              <a:rPr lang="en-US" sz="5400" dirty="0">
                <a:solidFill>
                  <a:srgbClr val="000000"/>
                </a:solidFill>
                <a:latin typeface="Montserrat Bold"/>
                <a:ea typeface="Montserrat Bold"/>
                <a:cs typeface="Montserrat Bold"/>
                <a:sym typeface="Montserrat Bold"/>
              </a:rPr>
              <a:t>Best Practices for Meeting Facilitation</a:t>
            </a:r>
          </a:p>
        </p:txBody>
      </p:sp>
      <p:sp>
        <p:nvSpPr>
          <p:cNvPr id="12" name="TextBox 12"/>
          <p:cNvSpPr txBox="1"/>
          <p:nvPr/>
        </p:nvSpPr>
        <p:spPr>
          <a:xfrm>
            <a:off x="762000" y="2937881"/>
            <a:ext cx="10164365" cy="4349524"/>
          </a:xfrm>
          <a:prstGeom prst="rect">
            <a:avLst/>
          </a:prstGeom>
        </p:spPr>
        <p:txBody>
          <a:bodyPr wrap="square" lIns="0" tIns="0" rIns="0" bIns="0" rtlCol="0" anchor="t">
            <a:spAutoFit/>
          </a:bodyPr>
          <a:lstStyle/>
          <a:p>
            <a:pPr marL="748636" lvl="1" indent="-457200" algn="l">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Keeping the meeting on task is a key role for the facilitator</a:t>
            </a:r>
          </a:p>
          <a:p>
            <a:pPr marL="291436" lvl="1" algn="l">
              <a:lnSpc>
                <a:spcPts val="3779"/>
              </a:lnSpc>
            </a:pPr>
            <a:endParaRPr lang="en-US" sz="2699"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Self-care reminders for Committee members are important to protect their health and well-being</a:t>
            </a:r>
          </a:p>
          <a:p>
            <a:pPr marL="291436" lvl="1" algn="l">
              <a:lnSpc>
                <a:spcPts val="3779"/>
              </a:lnSpc>
            </a:pPr>
            <a:endParaRPr lang="en-US" sz="2699"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Give partners ownership in the process by allowing them the time/space to report-out on their experiences and interactions with the decedent </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pic>
        <p:nvPicPr>
          <p:cNvPr id="23" name="Picture 22">
            <a:extLst>
              <a:ext uri="{FF2B5EF4-FFF2-40B4-BE49-F238E27FC236}">
                <a16:creationId xmlns:a16="http://schemas.microsoft.com/office/drawing/2014/main" id="{16CAEFF0-9B50-2730-7847-ECBA09E2CC94}"/>
              </a:ext>
            </a:extLst>
          </p:cNvPr>
          <p:cNvPicPr>
            <a:picLocks noChangeAspect="1"/>
          </p:cNvPicPr>
          <p:nvPr/>
        </p:nvPicPr>
        <p:blipFill>
          <a:blip r:embed="rId9"/>
          <a:stretch>
            <a:fillRect/>
          </a:stretch>
        </p:blipFill>
        <p:spPr>
          <a:xfrm>
            <a:off x="12801600" y="2866870"/>
            <a:ext cx="3360707" cy="478733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741318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699865" y="4271094"/>
            <a:ext cx="12687300" cy="910506"/>
          </a:xfrm>
          <a:prstGeom prst="rect">
            <a:avLst/>
          </a:prstGeom>
        </p:spPr>
        <p:txBody>
          <a:bodyPr wrap="square" lIns="0" tIns="0" rIns="0" bIns="0" rtlCol="0" anchor="t">
            <a:spAutoFit/>
          </a:bodyPr>
          <a:lstStyle/>
          <a:p>
            <a:pPr>
              <a:lnSpc>
                <a:spcPts val="7083"/>
              </a:lnSpc>
            </a:pPr>
            <a:r>
              <a:rPr lang="en-US" sz="6600" dirty="0">
                <a:solidFill>
                  <a:srgbClr val="000000"/>
                </a:solidFill>
                <a:latin typeface="Montserrat Bold"/>
                <a:ea typeface="Montserrat Bold"/>
                <a:cs typeface="Montserrat Bold"/>
                <a:sym typeface="Montserrat Bold"/>
              </a:rPr>
              <a:t>After the Meeting…</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2159658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028700" y="933450"/>
            <a:ext cx="14820900" cy="854016"/>
          </a:xfrm>
          <a:prstGeom prst="rect">
            <a:avLst/>
          </a:prstGeom>
        </p:spPr>
        <p:txBody>
          <a:bodyPr wrap="square" lIns="0" tIns="0" rIns="0" bIns="0" rtlCol="0" anchor="t">
            <a:spAutoFit/>
          </a:bodyPr>
          <a:lstStyle/>
          <a:p>
            <a:pPr>
              <a:lnSpc>
                <a:spcPts val="7083"/>
              </a:lnSpc>
            </a:pPr>
            <a:r>
              <a:rPr lang="en-US" sz="5400" dirty="0">
                <a:solidFill>
                  <a:srgbClr val="000000"/>
                </a:solidFill>
                <a:latin typeface="Montserrat Bold"/>
                <a:ea typeface="Montserrat Bold"/>
                <a:cs typeface="Montserrat Bold"/>
                <a:sym typeface="Montserrat Bold"/>
              </a:rPr>
              <a:t>Meeting Follow-up: Franklin County</a:t>
            </a:r>
          </a:p>
        </p:txBody>
      </p:sp>
      <p:sp>
        <p:nvSpPr>
          <p:cNvPr id="12" name="TextBox 12"/>
          <p:cNvSpPr txBox="1"/>
          <p:nvPr/>
        </p:nvSpPr>
        <p:spPr>
          <a:xfrm>
            <a:off x="760282" y="2700078"/>
            <a:ext cx="10212518" cy="4836837"/>
          </a:xfrm>
          <a:prstGeom prst="rect">
            <a:avLst/>
          </a:prstGeom>
        </p:spPr>
        <p:txBody>
          <a:bodyPr wrap="square" lIns="0" tIns="0" rIns="0" bIns="0" rtlCol="0" anchor="t">
            <a:spAutoFit/>
          </a:bodyPr>
          <a:lstStyle/>
          <a:p>
            <a:pPr marL="748636" lvl="1" indent="-457200" algn="l">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Utilize a case review sheet to document all recommendations</a:t>
            </a:r>
          </a:p>
          <a:p>
            <a:pPr marL="291436" lvl="1" algn="l">
              <a:lnSpc>
                <a:spcPts val="3779"/>
              </a:lnSpc>
            </a:pPr>
            <a:endParaRPr lang="en-US" sz="2400"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Collaboration with the Suicide Prevention Coalition</a:t>
            </a:r>
          </a:p>
          <a:p>
            <a:pPr marL="1205836" lvl="2"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Compile an on-going list of recommendations</a:t>
            </a:r>
          </a:p>
          <a:p>
            <a:pPr marL="1205836" lvl="2"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Categorize using the Cascade of Care model </a:t>
            </a:r>
          </a:p>
          <a:p>
            <a:pPr marL="1205836" lvl="2"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Work together to implement recommendations</a:t>
            </a:r>
          </a:p>
          <a:p>
            <a:pPr marL="748636" lvl="2">
              <a:lnSpc>
                <a:spcPts val="3779"/>
              </a:lnSpc>
            </a:pPr>
            <a:endParaRPr lang="en-US" sz="2400" dirty="0">
              <a:solidFill>
                <a:srgbClr val="000000"/>
              </a:solidFill>
              <a:latin typeface="Montserrat"/>
              <a:ea typeface="Montserrat"/>
              <a:cs typeface="Montserrat"/>
              <a:sym typeface="Montserrat"/>
            </a:endParaRPr>
          </a:p>
          <a:p>
            <a:pPr marL="748636" lvl="1"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Check-in with partners, maintain open lines of support</a:t>
            </a:r>
          </a:p>
          <a:p>
            <a:pPr marL="291436" lvl="1">
              <a:lnSpc>
                <a:spcPts val="3779"/>
              </a:lnSpc>
            </a:pPr>
            <a:endParaRPr lang="en-US" sz="2400" dirty="0">
              <a:solidFill>
                <a:srgbClr val="000000"/>
              </a:solidFill>
              <a:latin typeface="Montserrat"/>
              <a:ea typeface="Montserrat"/>
              <a:cs typeface="Montserrat"/>
              <a:sym typeface="Montserrat"/>
            </a:endParaRPr>
          </a:p>
          <a:p>
            <a:pPr marL="748636" lvl="1"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Continued recruitment to address identified needs</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pic>
        <p:nvPicPr>
          <p:cNvPr id="27" name="Picture 26" descr="Application&#10;&#10;Description automatically generated with low confidence">
            <a:extLst>
              <a:ext uri="{FF2B5EF4-FFF2-40B4-BE49-F238E27FC236}">
                <a16:creationId xmlns:a16="http://schemas.microsoft.com/office/drawing/2014/main" id="{EECFEFD9-2859-9F10-A90E-EA9D9343D20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686348" y="6609345"/>
            <a:ext cx="3703142" cy="15429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 name="Picture 28" descr="A group of people posing for a photo&#10;&#10;Description automatically generated">
            <a:extLst>
              <a:ext uri="{FF2B5EF4-FFF2-40B4-BE49-F238E27FC236}">
                <a16:creationId xmlns:a16="http://schemas.microsoft.com/office/drawing/2014/main" id="{77069F93-5495-0AEE-F7BF-331EE1389D9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252197" y="2798401"/>
            <a:ext cx="4571444" cy="28000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00013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028700" y="933450"/>
            <a:ext cx="13830300" cy="862081"/>
          </a:xfrm>
          <a:prstGeom prst="rect">
            <a:avLst/>
          </a:prstGeom>
        </p:spPr>
        <p:txBody>
          <a:bodyPr wrap="square" lIns="0" tIns="0" rIns="0" bIns="0" rtlCol="0" anchor="t">
            <a:spAutoFit/>
          </a:bodyPr>
          <a:lstStyle/>
          <a:p>
            <a:pPr>
              <a:lnSpc>
                <a:spcPts val="7083"/>
              </a:lnSpc>
            </a:pPr>
            <a:r>
              <a:rPr lang="en-US" sz="5400" dirty="0">
                <a:solidFill>
                  <a:srgbClr val="000000"/>
                </a:solidFill>
                <a:latin typeface="Montserrat Bold"/>
                <a:ea typeface="Montserrat Bold"/>
                <a:cs typeface="Montserrat Bold"/>
                <a:sym typeface="Montserrat Bold"/>
              </a:rPr>
              <a:t>Meeting Follow-up: Huron County</a:t>
            </a:r>
          </a:p>
        </p:txBody>
      </p:sp>
      <p:sp>
        <p:nvSpPr>
          <p:cNvPr id="12" name="TextBox 12"/>
          <p:cNvSpPr txBox="1"/>
          <p:nvPr/>
        </p:nvSpPr>
        <p:spPr>
          <a:xfrm>
            <a:off x="826699" y="2730925"/>
            <a:ext cx="11527638" cy="3862211"/>
          </a:xfrm>
          <a:prstGeom prst="rect">
            <a:avLst/>
          </a:prstGeom>
        </p:spPr>
        <p:txBody>
          <a:bodyPr lIns="0" tIns="0" rIns="0" bIns="0" rtlCol="0" anchor="t">
            <a:spAutoFit/>
          </a:bodyPr>
          <a:lstStyle/>
          <a:p>
            <a:pPr marL="748636" lvl="1" indent="-457200" algn="l">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Scan and save sign-in sheet</a:t>
            </a:r>
          </a:p>
          <a:p>
            <a:pPr marL="291436" lvl="1" algn="l">
              <a:lnSpc>
                <a:spcPts val="3779"/>
              </a:lnSpc>
            </a:pPr>
            <a:endParaRPr lang="en-US" sz="2699"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Save case review form</a:t>
            </a:r>
          </a:p>
          <a:p>
            <a:pPr marL="291436" lvl="1" algn="l">
              <a:lnSpc>
                <a:spcPts val="3779"/>
              </a:lnSpc>
            </a:pPr>
            <a:endParaRPr lang="en-US" sz="2699"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Collaboration with Huron Crisis Response Committee on recommendations</a:t>
            </a:r>
          </a:p>
          <a:p>
            <a:pPr marL="291436" lvl="1" algn="l">
              <a:lnSpc>
                <a:spcPts val="3779"/>
              </a:lnSpc>
            </a:pPr>
            <a:endParaRPr lang="en-US" sz="2699"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Continued recruitment to address needs of the committee </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3179384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p:cNvSpPr txBox="1"/>
          <p:nvPr/>
        </p:nvSpPr>
        <p:spPr>
          <a:xfrm>
            <a:off x="1028700" y="933450"/>
            <a:ext cx="14363700" cy="862081"/>
          </a:xfrm>
          <a:prstGeom prst="rect">
            <a:avLst/>
          </a:prstGeom>
        </p:spPr>
        <p:txBody>
          <a:bodyPr wrap="square" lIns="0" tIns="0" rIns="0" bIns="0" rtlCol="0" anchor="t">
            <a:spAutoFit/>
          </a:bodyPr>
          <a:lstStyle/>
          <a:p>
            <a:pPr>
              <a:lnSpc>
                <a:spcPts val="7083"/>
              </a:lnSpc>
            </a:pPr>
            <a:r>
              <a:rPr lang="en-US" sz="5400" dirty="0">
                <a:solidFill>
                  <a:srgbClr val="000000"/>
                </a:solidFill>
                <a:latin typeface="Montserrat Bold"/>
                <a:ea typeface="Montserrat Bold"/>
                <a:cs typeface="Montserrat Bold"/>
                <a:sym typeface="Montserrat Bold"/>
              </a:rPr>
              <a:t>Best Practices for Meeting Follow-up</a:t>
            </a:r>
          </a:p>
        </p:txBody>
      </p:sp>
      <p:sp>
        <p:nvSpPr>
          <p:cNvPr id="12" name="TextBox 12"/>
          <p:cNvSpPr txBox="1"/>
          <p:nvPr/>
        </p:nvSpPr>
        <p:spPr>
          <a:xfrm>
            <a:off x="803519" y="3057355"/>
            <a:ext cx="11527638" cy="4836837"/>
          </a:xfrm>
          <a:prstGeom prst="rect">
            <a:avLst/>
          </a:prstGeom>
        </p:spPr>
        <p:txBody>
          <a:bodyPr lIns="0" tIns="0" rIns="0" bIns="0" rtlCol="0" anchor="t">
            <a:spAutoFit/>
          </a:bodyPr>
          <a:lstStyle/>
          <a:p>
            <a:pPr marL="748636" lvl="1" indent="-457200" algn="l">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Continuously re-evaluate your committee’s membership, think about adding new members or inviting guests as gaps are identified</a:t>
            </a:r>
          </a:p>
          <a:p>
            <a:pPr marL="291436" lvl="1" algn="l">
              <a:lnSpc>
                <a:spcPts val="3779"/>
              </a:lnSpc>
            </a:pPr>
            <a:endParaRPr lang="en-US" sz="2699"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Keep case specifics confidential (ORC 307.649)</a:t>
            </a:r>
          </a:p>
          <a:p>
            <a:pPr marL="1205836" lvl="2" indent="-457200">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Only discuss recommendations with other groups/committees</a:t>
            </a:r>
          </a:p>
          <a:p>
            <a:pPr marL="748636" lvl="2">
              <a:lnSpc>
                <a:spcPts val="3779"/>
              </a:lnSpc>
            </a:pPr>
            <a:endParaRPr lang="en-US" sz="2699" dirty="0">
              <a:solidFill>
                <a:srgbClr val="000000"/>
              </a:solidFill>
              <a:latin typeface="Montserrat"/>
              <a:ea typeface="Montserrat"/>
              <a:cs typeface="Montserrat"/>
              <a:sym typeface="Montserrat"/>
            </a:endParaRPr>
          </a:p>
          <a:p>
            <a:pPr marL="748636" lvl="1" indent="-457200">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Consider asking for assistance with documentation</a:t>
            </a:r>
          </a:p>
          <a:p>
            <a:pPr marL="1205836" lvl="2" indent="-457200">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Balancing every single task can lead to mistakes</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pic>
        <p:nvPicPr>
          <p:cNvPr id="20" name="Picture 19">
            <a:extLst>
              <a:ext uri="{FF2B5EF4-FFF2-40B4-BE49-F238E27FC236}">
                <a16:creationId xmlns:a16="http://schemas.microsoft.com/office/drawing/2014/main" id="{FF2A0EE7-038E-6A8B-FA9A-EF49CCE90DC9}"/>
              </a:ext>
            </a:extLst>
          </p:cNvPr>
          <p:cNvPicPr>
            <a:picLocks noChangeAspect="1"/>
          </p:cNvPicPr>
          <p:nvPr/>
        </p:nvPicPr>
        <p:blipFill>
          <a:blip r:embed="rId10"/>
          <a:stretch>
            <a:fillRect/>
          </a:stretch>
        </p:blipFill>
        <p:spPr>
          <a:xfrm>
            <a:off x="12573000" y="4457700"/>
            <a:ext cx="4669638" cy="24096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66457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914400" y="4271094"/>
            <a:ext cx="13830300" cy="910506"/>
          </a:xfrm>
          <a:prstGeom prst="rect">
            <a:avLst/>
          </a:prstGeom>
        </p:spPr>
        <p:txBody>
          <a:bodyPr wrap="square" lIns="0" tIns="0" rIns="0" bIns="0" rtlCol="0" anchor="t">
            <a:spAutoFit/>
          </a:bodyPr>
          <a:lstStyle/>
          <a:p>
            <a:pPr>
              <a:lnSpc>
                <a:spcPts val="7083"/>
              </a:lnSpc>
            </a:pPr>
            <a:r>
              <a:rPr lang="en-US" sz="6600" dirty="0">
                <a:solidFill>
                  <a:srgbClr val="000000"/>
                </a:solidFill>
                <a:latin typeface="Montserrat Bold"/>
                <a:ea typeface="Montserrat Bold"/>
                <a:cs typeface="Montserrat Bold"/>
                <a:sym typeface="Montserrat Bold"/>
              </a:rPr>
              <a:t>Documentation</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1572022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028700" y="933450"/>
            <a:ext cx="13830300" cy="862081"/>
          </a:xfrm>
          <a:prstGeom prst="rect">
            <a:avLst/>
          </a:prstGeom>
        </p:spPr>
        <p:txBody>
          <a:bodyPr wrap="square" lIns="0" tIns="0" rIns="0" bIns="0" rtlCol="0" anchor="t">
            <a:spAutoFit/>
          </a:bodyPr>
          <a:lstStyle/>
          <a:p>
            <a:pPr>
              <a:lnSpc>
                <a:spcPts val="7083"/>
              </a:lnSpc>
            </a:pPr>
            <a:r>
              <a:rPr lang="en-US" sz="5400" dirty="0">
                <a:solidFill>
                  <a:srgbClr val="000000"/>
                </a:solidFill>
                <a:latin typeface="Montserrat Bold"/>
                <a:ea typeface="Montserrat Bold"/>
                <a:cs typeface="Montserrat Bold"/>
                <a:sym typeface="Montserrat Bold"/>
              </a:rPr>
              <a:t>Guiding Documents</a:t>
            </a:r>
          </a:p>
        </p:txBody>
      </p:sp>
      <p:sp>
        <p:nvSpPr>
          <p:cNvPr id="12" name="TextBox 12"/>
          <p:cNvSpPr txBox="1"/>
          <p:nvPr/>
        </p:nvSpPr>
        <p:spPr>
          <a:xfrm>
            <a:off x="622899" y="2933700"/>
            <a:ext cx="14641901" cy="3411190"/>
          </a:xfrm>
          <a:prstGeom prst="rect">
            <a:avLst/>
          </a:prstGeom>
        </p:spPr>
        <p:txBody>
          <a:bodyPr wrap="square" lIns="0" tIns="0" rIns="0" bIns="0" rtlCol="0" anchor="t">
            <a:spAutoFit/>
          </a:bodyPr>
          <a:lstStyle/>
          <a:p>
            <a:pPr marL="748636" lvl="1" indent="-457200" algn="l">
              <a:lnSpc>
                <a:spcPts val="3779"/>
              </a:lnSpc>
              <a:buFont typeface="Wingdings" panose="05000000000000000000" pitchFamily="2" charset="2"/>
              <a:buChar char="Ø"/>
            </a:pPr>
            <a:r>
              <a:rPr lang="en-US" sz="3200" b="1" dirty="0">
                <a:solidFill>
                  <a:srgbClr val="000000"/>
                </a:solidFill>
                <a:latin typeface="Montserrat"/>
                <a:ea typeface="Montserrat"/>
                <a:cs typeface="Montserrat"/>
                <a:sym typeface="Montserrat"/>
              </a:rPr>
              <a:t>Ohio Suicide Fatality Review Manual</a:t>
            </a:r>
            <a:r>
              <a:rPr lang="en-US" sz="3200" dirty="0">
                <a:solidFill>
                  <a:srgbClr val="000000"/>
                </a:solidFill>
                <a:latin typeface="Montserrat"/>
                <a:ea typeface="Montserrat"/>
                <a:cs typeface="Montserrat"/>
                <a:sym typeface="Montserrat"/>
              </a:rPr>
              <a:t>:</a:t>
            </a:r>
            <a:r>
              <a:rPr lang="en-US" sz="3200" b="1" dirty="0">
                <a:solidFill>
                  <a:srgbClr val="000000"/>
                </a:solidFill>
                <a:latin typeface="Montserrat"/>
                <a:ea typeface="Montserrat"/>
                <a:cs typeface="Montserrat"/>
                <a:sym typeface="Montserrat"/>
              </a:rPr>
              <a:t> </a:t>
            </a:r>
            <a:r>
              <a:rPr lang="en-US" sz="3200" dirty="0">
                <a:solidFill>
                  <a:srgbClr val="000000"/>
                </a:solidFill>
                <a:latin typeface="Montserrat"/>
                <a:ea typeface="Montserrat"/>
                <a:cs typeface="Montserrat"/>
                <a:sym typeface="Montserrat"/>
              </a:rPr>
              <a:t>Created to provide guidelines on how to develop, implement, and evaluate an effective Suicide Fatality Review </a:t>
            </a:r>
          </a:p>
          <a:p>
            <a:pPr marL="748636" lvl="2">
              <a:lnSpc>
                <a:spcPts val="3779"/>
              </a:lnSpc>
            </a:pPr>
            <a:endParaRPr lang="en-US" sz="3200"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3200" b="1" dirty="0">
                <a:solidFill>
                  <a:srgbClr val="000000"/>
                </a:solidFill>
                <a:latin typeface="Montserrat"/>
                <a:ea typeface="Montserrat"/>
                <a:cs typeface="Montserrat"/>
                <a:sym typeface="Montserrat"/>
              </a:rPr>
              <a:t>Huron County</a:t>
            </a:r>
            <a:r>
              <a:rPr lang="en-US" sz="3200" dirty="0">
                <a:solidFill>
                  <a:srgbClr val="000000"/>
                </a:solidFill>
                <a:latin typeface="Montserrat"/>
                <a:ea typeface="Montserrat"/>
                <a:cs typeface="Montserrat"/>
                <a:sym typeface="Montserrat"/>
              </a:rPr>
              <a:t>: “Implementation Guide” outlines legal authority, purpose, membership, meetings, review criteria, maintenance of information, meeting format, etc.</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369058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p:cNvSpPr txBox="1"/>
          <p:nvPr/>
        </p:nvSpPr>
        <p:spPr>
          <a:xfrm>
            <a:off x="1028700" y="933450"/>
            <a:ext cx="13830300" cy="862081"/>
          </a:xfrm>
          <a:prstGeom prst="rect">
            <a:avLst/>
          </a:prstGeom>
        </p:spPr>
        <p:txBody>
          <a:bodyPr wrap="square" lIns="0" tIns="0" rIns="0" bIns="0" rtlCol="0" anchor="t">
            <a:spAutoFit/>
          </a:bodyPr>
          <a:lstStyle/>
          <a:p>
            <a:pPr>
              <a:lnSpc>
                <a:spcPts val="7083"/>
              </a:lnSpc>
            </a:pPr>
            <a:r>
              <a:rPr lang="en-US" sz="5400" dirty="0">
                <a:solidFill>
                  <a:srgbClr val="000000"/>
                </a:solidFill>
                <a:latin typeface="Montserrat Bold"/>
                <a:ea typeface="Montserrat Bold"/>
                <a:cs typeface="Montserrat Bold"/>
                <a:sym typeface="Montserrat Bold"/>
              </a:rPr>
              <a:t>Important Forms</a:t>
            </a:r>
          </a:p>
        </p:txBody>
      </p:sp>
      <p:sp>
        <p:nvSpPr>
          <p:cNvPr id="12" name="TextBox 12"/>
          <p:cNvSpPr txBox="1"/>
          <p:nvPr/>
        </p:nvSpPr>
        <p:spPr>
          <a:xfrm>
            <a:off x="838200" y="2415596"/>
            <a:ext cx="16230600" cy="5811463"/>
          </a:xfrm>
          <a:prstGeom prst="rect">
            <a:avLst/>
          </a:prstGeom>
        </p:spPr>
        <p:txBody>
          <a:bodyPr wrap="square" lIns="0" tIns="0" rIns="0" bIns="0" rtlCol="0" anchor="t">
            <a:spAutoFit/>
          </a:bodyPr>
          <a:lstStyle/>
          <a:p>
            <a:pPr marL="748636" lvl="1" indent="-457200" algn="l">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Member invitation letter/recruitment letter</a:t>
            </a:r>
          </a:p>
          <a:p>
            <a:pPr marL="291436" lvl="1" algn="l">
              <a:lnSpc>
                <a:spcPts val="3779"/>
              </a:lnSpc>
            </a:pPr>
            <a:endParaRPr lang="en-US" sz="2400"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Information request letter</a:t>
            </a:r>
          </a:p>
          <a:p>
            <a:pPr marL="1205836" lvl="2"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Not applicable to Franklin County (subpoena power)</a:t>
            </a:r>
          </a:p>
          <a:p>
            <a:pPr marL="748636" lvl="2">
              <a:lnSpc>
                <a:spcPts val="3779"/>
              </a:lnSpc>
            </a:pPr>
            <a:endParaRPr lang="en-US" sz="2400" dirty="0">
              <a:solidFill>
                <a:srgbClr val="000000"/>
              </a:solidFill>
              <a:latin typeface="Montserrat"/>
              <a:ea typeface="Montserrat"/>
              <a:cs typeface="Montserrat"/>
              <a:sym typeface="Montserrat"/>
            </a:endParaRPr>
          </a:p>
          <a:p>
            <a:pPr marL="748636" lvl="1"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Pre-meeting letter/Agenda</a:t>
            </a:r>
          </a:p>
          <a:p>
            <a:pPr marL="291436" lvl="1" algn="l">
              <a:lnSpc>
                <a:spcPts val="3779"/>
              </a:lnSpc>
            </a:pPr>
            <a:endParaRPr lang="en-US" sz="2400"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Sign-in sheet that includes confidentiality statement</a:t>
            </a:r>
          </a:p>
          <a:p>
            <a:pPr marL="1205836" lvl="2"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If meeting in person</a:t>
            </a:r>
          </a:p>
          <a:p>
            <a:pPr marL="1205836" lvl="2"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If meeting virtually, remember to document attendees from virtual meeting platform</a:t>
            </a:r>
          </a:p>
          <a:p>
            <a:pPr marL="748636" lvl="2">
              <a:lnSpc>
                <a:spcPts val="3779"/>
              </a:lnSpc>
            </a:pPr>
            <a:endParaRPr lang="en-US" sz="2400"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Confidentiality and/or data sharing agreements </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214769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p:cNvSpPr txBox="1"/>
          <p:nvPr/>
        </p:nvSpPr>
        <p:spPr>
          <a:xfrm>
            <a:off x="1028700" y="933450"/>
            <a:ext cx="13830300" cy="862081"/>
          </a:xfrm>
          <a:prstGeom prst="rect">
            <a:avLst/>
          </a:prstGeom>
        </p:spPr>
        <p:txBody>
          <a:bodyPr wrap="square" lIns="0" tIns="0" rIns="0" bIns="0" rtlCol="0" anchor="t">
            <a:spAutoFit/>
          </a:bodyPr>
          <a:lstStyle/>
          <a:p>
            <a:pPr>
              <a:lnSpc>
                <a:spcPts val="7083"/>
              </a:lnSpc>
            </a:pPr>
            <a:r>
              <a:rPr lang="en-US" sz="5400" dirty="0">
                <a:solidFill>
                  <a:srgbClr val="000000"/>
                </a:solidFill>
                <a:latin typeface="Montserrat Bold"/>
                <a:ea typeface="Montserrat Bold"/>
                <a:cs typeface="Montserrat Bold"/>
                <a:sym typeface="Montserrat Bold"/>
              </a:rPr>
              <a:t>Case-Related Record Keeping </a:t>
            </a:r>
          </a:p>
        </p:txBody>
      </p:sp>
      <p:sp>
        <p:nvSpPr>
          <p:cNvPr id="12" name="TextBox 12"/>
          <p:cNvSpPr txBox="1"/>
          <p:nvPr/>
        </p:nvSpPr>
        <p:spPr>
          <a:xfrm>
            <a:off x="731820" y="2613560"/>
            <a:ext cx="14630400" cy="5324150"/>
          </a:xfrm>
          <a:prstGeom prst="rect">
            <a:avLst/>
          </a:prstGeom>
        </p:spPr>
        <p:txBody>
          <a:bodyPr wrap="square" lIns="0" tIns="0" rIns="0" bIns="0" rtlCol="0" anchor="t">
            <a:spAutoFit/>
          </a:bodyPr>
          <a:lstStyle/>
          <a:p>
            <a:pPr marL="748636" lvl="1" indent="-457200" algn="l">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Government copies of death certificates</a:t>
            </a:r>
          </a:p>
          <a:p>
            <a:pPr marL="1205836" lvl="2" indent="-457200">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Collect required information and destroy after meeting</a:t>
            </a:r>
          </a:p>
          <a:p>
            <a:pPr marL="291436" lvl="1" algn="l">
              <a:lnSpc>
                <a:spcPts val="3779"/>
              </a:lnSpc>
            </a:pPr>
            <a:endParaRPr lang="en-US" sz="2699"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699" b="1" dirty="0">
                <a:solidFill>
                  <a:srgbClr val="000000"/>
                </a:solidFill>
                <a:latin typeface="Montserrat"/>
                <a:ea typeface="Montserrat"/>
                <a:cs typeface="Montserrat"/>
                <a:sym typeface="Montserrat"/>
              </a:rPr>
              <a:t>Data Spreadsheet</a:t>
            </a:r>
            <a:r>
              <a:rPr lang="en-US" sz="2699" dirty="0">
                <a:solidFill>
                  <a:srgbClr val="000000"/>
                </a:solidFill>
                <a:latin typeface="Montserrat"/>
                <a:ea typeface="Montserrat"/>
                <a:cs typeface="Montserrat"/>
                <a:sym typeface="Montserrat"/>
              </a:rPr>
              <a:t>: Used to compile basic demographics and other information required for annual reporting</a:t>
            </a:r>
          </a:p>
          <a:p>
            <a:pPr marL="291436" lvl="1" algn="l">
              <a:lnSpc>
                <a:spcPts val="3779"/>
              </a:lnSpc>
            </a:pPr>
            <a:endParaRPr lang="en-US" sz="2699"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699" b="1" dirty="0">
                <a:solidFill>
                  <a:srgbClr val="000000"/>
                </a:solidFill>
                <a:latin typeface="Montserrat"/>
                <a:ea typeface="Montserrat"/>
                <a:cs typeface="Montserrat"/>
                <a:sym typeface="Montserrat"/>
              </a:rPr>
              <a:t>Case Review Form</a:t>
            </a:r>
            <a:r>
              <a:rPr lang="en-US" sz="2699" dirty="0">
                <a:solidFill>
                  <a:srgbClr val="000000"/>
                </a:solidFill>
                <a:latin typeface="Montserrat"/>
                <a:ea typeface="Montserrat"/>
                <a:cs typeface="Montserrat"/>
                <a:sym typeface="Montserrat"/>
              </a:rPr>
              <a:t>: Used during meetings to compile summary of the information/recommendations</a:t>
            </a:r>
          </a:p>
          <a:p>
            <a:pPr marL="1205836" lvl="2" indent="-457200">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SFR facilitators must focus on information security</a:t>
            </a:r>
          </a:p>
          <a:p>
            <a:pPr marL="1205836" lvl="2" indent="-457200">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Ensure that any case related information is secure/confidential</a:t>
            </a:r>
          </a:p>
          <a:p>
            <a:pPr marL="291436" lvl="1" algn="l">
              <a:lnSpc>
                <a:spcPts val="3779"/>
              </a:lnSpc>
            </a:pPr>
            <a:r>
              <a:rPr lang="en-US" sz="2699" dirty="0">
                <a:solidFill>
                  <a:srgbClr val="000000"/>
                </a:solidFill>
                <a:latin typeface="Montserrat"/>
                <a:ea typeface="Montserrat"/>
                <a:cs typeface="Montserrat"/>
                <a:sym typeface="Montserrat"/>
              </a:rPr>
              <a:t> </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2545027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028700" y="933450"/>
            <a:ext cx="8115300" cy="854016"/>
          </a:xfrm>
          <a:prstGeom prst="rect">
            <a:avLst/>
          </a:prstGeom>
        </p:spPr>
        <p:txBody>
          <a:bodyPr wrap="square" lIns="0" tIns="0" rIns="0" bIns="0" rtlCol="0" anchor="t">
            <a:spAutoFit/>
          </a:bodyPr>
          <a:lstStyle/>
          <a:p>
            <a:pPr algn="ctr">
              <a:lnSpc>
                <a:spcPts val="7083"/>
              </a:lnSpc>
            </a:pPr>
            <a:r>
              <a:rPr lang="en-US" sz="5400" dirty="0">
                <a:solidFill>
                  <a:srgbClr val="000000"/>
                </a:solidFill>
                <a:latin typeface="Montserrat Bold"/>
                <a:ea typeface="Montserrat Bold"/>
                <a:cs typeface="Montserrat Bold"/>
                <a:sym typeface="Montserrat Bold"/>
              </a:rPr>
              <a:t>Franklin County, Ohio</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pic>
        <p:nvPicPr>
          <p:cNvPr id="20" name="Picture 19">
            <a:extLst>
              <a:ext uri="{FF2B5EF4-FFF2-40B4-BE49-F238E27FC236}">
                <a16:creationId xmlns:a16="http://schemas.microsoft.com/office/drawing/2014/main" id="{A8B8E897-E899-049A-77D1-3CEACD21F8B3}"/>
              </a:ext>
            </a:extLst>
          </p:cNvPr>
          <p:cNvPicPr>
            <a:picLocks noChangeAspect="1"/>
          </p:cNvPicPr>
          <p:nvPr/>
        </p:nvPicPr>
        <p:blipFill>
          <a:blip r:embed="rId9"/>
          <a:stretch>
            <a:fillRect/>
          </a:stretch>
        </p:blipFill>
        <p:spPr>
          <a:xfrm>
            <a:off x="1447800" y="2179555"/>
            <a:ext cx="5599150" cy="6084409"/>
          </a:xfrm>
          <a:prstGeom prst="rect">
            <a:avLst/>
          </a:prstGeom>
        </p:spPr>
      </p:pic>
      <p:sp>
        <p:nvSpPr>
          <p:cNvPr id="21" name="TextBox 20">
            <a:extLst>
              <a:ext uri="{FF2B5EF4-FFF2-40B4-BE49-F238E27FC236}">
                <a16:creationId xmlns:a16="http://schemas.microsoft.com/office/drawing/2014/main" id="{72D3C207-ABC6-82C4-F033-3917738F8EE2}"/>
              </a:ext>
            </a:extLst>
          </p:cNvPr>
          <p:cNvSpPr txBox="1"/>
          <p:nvPr/>
        </p:nvSpPr>
        <p:spPr>
          <a:xfrm>
            <a:off x="8409139" y="2320639"/>
            <a:ext cx="8839200" cy="5262979"/>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latin typeface="Montserrat" panose="00000500000000000000" pitchFamily="2" charset="0"/>
              </a:rPr>
              <a:t>Located in Central Ohio and is the central county of the Columbus Metropolitan Statistical Area</a:t>
            </a:r>
          </a:p>
          <a:p>
            <a:endParaRPr lang="en-US" sz="2400" dirty="0">
              <a:latin typeface="Montserrat" panose="00000500000000000000" pitchFamily="2" charset="0"/>
            </a:endParaRPr>
          </a:p>
          <a:p>
            <a:pPr marL="285750" indent="-285750">
              <a:buFont typeface="Wingdings" panose="05000000000000000000" pitchFamily="2" charset="2"/>
              <a:buChar char="Ø"/>
            </a:pPr>
            <a:r>
              <a:rPr lang="en-US" sz="2400" dirty="0">
                <a:latin typeface="Montserrat" panose="00000500000000000000" pitchFamily="2" charset="0"/>
              </a:rPr>
              <a:t>The most populated county in the state with an estimated population of 1,326,063 (2023)</a:t>
            </a:r>
          </a:p>
          <a:p>
            <a:endParaRPr lang="en-US" sz="2400" dirty="0">
              <a:latin typeface="Montserrat" panose="00000500000000000000" pitchFamily="2" charset="0"/>
            </a:endParaRPr>
          </a:p>
          <a:p>
            <a:pPr marL="285750" indent="-285750">
              <a:buFont typeface="Wingdings" panose="05000000000000000000" pitchFamily="2" charset="2"/>
              <a:buChar char="Ø"/>
            </a:pPr>
            <a:r>
              <a:rPr lang="en-US" sz="2400" dirty="0">
                <a:latin typeface="Montserrat" panose="00000500000000000000" pitchFamily="2" charset="0"/>
              </a:rPr>
              <a:t>One of the most diversely populated counties in Ohio</a:t>
            </a:r>
          </a:p>
          <a:p>
            <a:endParaRPr lang="en-US" sz="2400" dirty="0">
              <a:latin typeface="Montserrat" panose="00000500000000000000" pitchFamily="2" charset="0"/>
            </a:endParaRPr>
          </a:p>
          <a:p>
            <a:pPr marL="285750" indent="-285750">
              <a:buFont typeface="Wingdings" panose="05000000000000000000" pitchFamily="2" charset="2"/>
              <a:buChar char="Ø"/>
            </a:pPr>
            <a:r>
              <a:rPr lang="en-US" sz="2400" dirty="0">
                <a:latin typeface="Montserrat" panose="00000500000000000000" pitchFamily="2" charset="0"/>
              </a:rPr>
              <a:t>Largest city: Columbus (913,175 residents in 2023)</a:t>
            </a:r>
          </a:p>
          <a:p>
            <a:endParaRPr lang="en-US" sz="2400" dirty="0">
              <a:latin typeface="Montserrat" panose="00000500000000000000" pitchFamily="2" charset="0"/>
            </a:endParaRPr>
          </a:p>
          <a:p>
            <a:pPr marL="285750" indent="-285750">
              <a:buFont typeface="Wingdings" panose="05000000000000000000" pitchFamily="2" charset="2"/>
              <a:buChar char="Ø"/>
            </a:pPr>
            <a:r>
              <a:rPr lang="en-US" sz="2400" b="1" dirty="0">
                <a:latin typeface="Montserrat" panose="00000500000000000000" pitchFamily="2" charset="0"/>
              </a:rPr>
              <a:t>Major industries</a:t>
            </a:r>
            <a:r>
              <a:rPr lang="en-US" sz="2400" dirty="0">
                <a:latin typeface="Montserrat" panose="00000500000000000000" pitchFamily="2" charset="0"/>
              </a:rPr>
              <a:t>:</a:t>
            </a:r>
          </a:p>
          <a:p>
            <a:pPr marL="742950" lvl="1" indent="-285750">
              <a:buFont typeface="Wingdings" panose="05000000000000000000" pitchFamily="2" charset="2"/>
              <a:buChar char="Ø"/>
            </a:pPr>
            <a:r>
              <a:rPr lang="en-US" sz="2400" dirty="0">
                <a:latin typeface="Montserrat" panose="00000500000000000000" pitchFamily="2" charset="0"/>
              </a:rPr>
              <a:t>Healthcare and social assistance (107,122 residents)</a:t>
            </a:r>
          </a:p>
          <a:p>
            <a:pPr marL="742950" lvl="1" indent="-285750">
              <a:buFont typeface="Wingdings" panose="05000000000000000000" pitchFamily="2" charset="2"/>
              <a:buChar char="Ø"/>
            </a:pPr>
            <a:r>
              <a:rPr lang="en-US" sz="2400" dirty="0">
                <a:latin typeface="Montserrat" panose="00000500000000000000" pitchFamily="2" charset="0"/>
              </a:rPr>
              <a:t>Retail Trade (800,236 residents)</a:t>
            </a:r>
          </a:p>
          <a:p>
            <a:pPr marL="742950" lvl="1" indent="-285750">
              <a:buFont typeface="Wingdings" panose="05000000000000000000" pitchFamily="2" charset="2"/>
              <a:buChar char="Ø"/>
            </a:pPr>
            <a:r>
              <a:rPr lang="en-US" sz="2400" dirty="0">
                <a:latin typeface="Montserrat" panose="00000500000000000000" pitchFamily="2" charset="0"/>
              </a:rPr>
              <a:t>Educational services (65,460 residents)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028700" y="933450"/>
            <a:ext cx="13830300" cy="862081"/>
          </a:xfrm>
          <a:prstGeom prst="rect">
            <a:avLst/>
          </a:prstGeom>
        </p:spPr>
        <p:txBody>
          <a:bodyPr wrap="square" lIns="0" tIns="0" rIns="0" bIns="0" rtlCol="0" anchor="t">
            <a:spAutoFit/>
          </a:bodyPr>
          <a:lstStyle/>
          <a:p>
            <a:pPr>
              <a:lnSpc>
                <a:spcPts val="7083"/>
              </a:lnSpc>
            </a:pPr>
            <a:r>
              <a:rPr lang="en-US" sz="5400" dirty="0">
                <a:solidFill>
                  <a:srgbClr val="000000"/>
                </a:solidFill>
                <a:latin typeface="Montserrat Bold"/>
                <a:ea typeface="Montserrat Bold"/>
                <a:cs typeface="Montserrat Bold"/>
                <a:sym typeface="Montserrat Bold"/>
              </a:rPr>
              <a:t>Annual Report</a:t>
            </a:r>
          </a:p>
        </p:txBody>
      </p:sp>
      <p:sp>
        <p:nvSpPr>
          <p:cNvPr id="12" name="TextBox 12"/>
          <p:cNvSpPr txBox="1"/>
          <p:nvPr/>
        </p:nvSpPr>
        <p:spPr>
          <a:xfrm>
            <a:off x="826699" y="2730925"/>
            <a:ext cx="11527638" cy="1425647"/>
          </a:xfrm>
          <a:prstGeom prst="rect">
            <a:avLst/>
          </a:prstGeom>
        </p:spPr>
        <p:txBody>
          <a:bodyPr lIns="0" tIns="0" rIns="0" bIns="0" rtlCol="0" anchor="t">
            <a:spAutoFit/>
          </a:bodyPr>
          <a:lstStyle/>
          <a:p>
            <a:pPr marL="748636" lvl="1" indent="-457200" algn="l">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 </a:t>
            </a:r>
            <a:r>
              <a:rPr lang="en-US" sz="2699" dirty="0">
                <a:solidFill>
                  <a:srgbClr val="000000"/>
                </a:solidFill>
                <a:latin typeface="Montserrat"/>
                <a:ea typeface="Montserrat"/>
                <a:cs typeface="Montserrat"/>
                <a:sym typeface="Montserrat"/>
                <a:hlinkClick r:id="rId5"/>
              </a:rPr>
              <a:t>ORC Section 307.646 </a:t>
            </a:r>
            <a:r>
              <a:rPr lang="en-US" sz="2699" dirty="0">
                <a:solidFill>
                  <a:srgbClr val="000000"/>
                </a:solidFill>
                <a:latin typeface="Montserrat"/>
                <a:ea typeface="Montserrat"/>
                <a:cs typeface="Montserrat"/>
                <a:sym typeface="Montserrat"/>
              </a:rPr>
              <a:t>outlines requirements for Annual Report</a:t>
            </a:r>
          </a:p>
          <a:p>
            <a:pPr marL="291436" lvl="1" algn="l">
              <a:lnSpc>
                <a:spcPts val="3779"/>
              </a:lnSpc>
            </a:pPr>
            <a:endParaRPr lang="en-US" sz="2699"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699" dirty="0">
                <a:solidFill>
                  <a:srgbClr val="000000"/>
                </a:solidFill>
                <a:latin typeface="Montserrat"/>
                <a:ea typeface="Montserrat"/>
                <a:cs typeface="Montserrat"/>
                <a:sym typeface="Montserrat"/>
              </a:rPr>
              <a:t>Annual Report are public records per </a:t>
            </a:r>
            <a:r>
              <a:rPr lang="en-US" sz="2699" dirty="0">
                <a:solidFill>
                  <a:srgbClr val="000000"/>
                </a:solidFill>
                <a:latin typeface="Montserrat"/>
                <a:ea typeface="Montserrat"/>
                <a:cs typeface="Montserrat"/>
                <a:sym typeface="Montserrat"/>
                <a:hlinkClick r:id="rId6"/>
              </a:rPr>
              <a:t>ORC Section 149.43</a:t>
            </a:r>
            <a:endParaRPr lang="en-US" sz="2699" dirty="0">
              <a:solidFill>
                <a:srgbClr val="000000"/>
              </a:solidFill>
              <a:latin typeface="Montserrat"/>
              <a:ea typeface="Montserrat"/>
              <a:cs typeface="Montserrat"/>
              <a:sym typeface="Montserrat"/>
            </a:endParaRP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1875680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p:cNvSpPr txBox="1"/>
          <p:nvPr/>
        </p:nvSpPr>
        <p:spPr>
          <a:xfrm>
            <a:off x="1028700" y="933450"/>
            <a:ext cx="13830300" cy="862081"/>
          </a:xfrm>
          <a:prstGeom prst="rect">
            <a:avLst/>
          </a:prstGeom>
        </p:spPr>
        <p:txBody>
          <a:bodyPr wrap="square" lIns="0" tIns="0" rIns="0" bIns="0" rtlCol="0" anchor="t">
            <a:spAutoFit/>
          </a:bodyPr>
          <a:lstStyle/>
          <a:p>
            <a:pPr>
              <a:lnSpc>
                <a:spcPts val="7083"/>
              </a:lnSpc>
            </a:pPr>
            <a:r>
              <a:rPr lang="en-US" sz="5400" dirty="0">
                <a:solidFill>
                  <a:srgbClr val="000000"/>
                </a:solidFill>
                <a:latin typeface="Montserrat Bold"/>
                <a:ea typeface="Montserrat Bold"/>
                <a:cs typeface="Montserrat Bold"/>
                <a:sym typeface="Montserrat Bold"/>
              </a:rPr>
              <a:t>ODH Annual Report Requirements</a:t>
            </a:r>
          </a:p>
        </p:txBody>
      </p:sp>
      <p:sp>
        <p:nvSpPr>
          <p:cNvPr id="12" name="TextBox 12"/>
          <p:cNvSpPr txBox="1"/>
          <p:nvPr/>
        </p:nvSpPr>
        <p:spPr>
          <a:xfrm>
            <a:off x="838200" y="2259632"/>
            <a:ext cx="11527638" cy="5811463"/>
          </a:xfrm>
          <a:prstGeom prst="rect">
            <a:avLst/>
          </a:prstGeom>
        </p:spPr>
        <p:txBody>
          <a:bodyPr lIns="0" tIns="0" rIns="0" bIns="0" rtlCol="0" anchor="t">
            <a:spAutoFit/>
          </a:bodyPr>
          <a:lstStyle/>
          <a:p>
            <a:pPr marL="291436" lvl="1" algn="l">
              <a:lnSpc>
                <a:spcPts val="3779"/>
              </a:lnSpc>
            </a:pPr>
            <a:r>
              <a:rPr lang="en-US" sz="2699" dirty="0">
                <a:solidFill>
                  <a:srgbClr val="000000"/>
                </a:solidFill>
                <a:latin typeface="Montserrat"/>
                <a:ea typeface="Montserrat"/>
                <a:cs typeface="Montserrat"/>
                <a:sym typeface="Montserrat"/>
              </a:rPr>
              <a:t>“</a:t>
            </a:r>
            <a:r>
              <a:rPr lang="en-US" sz="2400" dirty="0">
                <a:solidFill>
                  <a:srgbClr val="000000"/>
                </a:solidFill>
                <a:latin typeface="Montserrat"/>
                <a:ea typeface="Montserrat"/>
                <a:cs typeface="Montserrat"/>
                <a:sym typeface="Montserrat"/>
              </a:rPr>
              <a:t>SFR committees must prepare and submit an annual report to the Ohio Department of Health by </a:t>
            </a:r>
            <a:r>
              <a:rPr lang="en-US" sz="2400" b="1" dirty="0">
                <a:solidFill>
                  <a:srgbClr val="000000"/>
                </a:solidFill>
                <a:latin typeface="Montserrat"/>
                <a:ea typeface="Montserrat"/>
                <a:cs typeface="Montserrat"/>
                <a:sym typeface="Montserrat"/>
              </a:rPr>
              <a:t>April 1</a:t>
            </a:r>
            <a:r>
              <a:rPr lang="en-US" sz="2400" b="1" baseline="30000" dirty="0">
                <a:solidFill>
                  <a:srgbClr val="000000"/>
                </a:solidFill>
                <a:latin typeface="Montserrat"/>
                <a:ea typeface="Montserrat"/>
                <a:cs typeface="Montserrat"/>
                <a:sym typeface="Montserrat"/>
              </a:rPr>
              <a:t>st</a:t>
            </a:r>
            <a:r>
              <a:rPr lang="en-US" sz="2400" baseline="30000" dirty="0">
                <a:solidFill>
                  <a:srgbClr val="000000"/>
                </a:solidFill>
                <a:latin typeface="Montserrat"/>
                <a:ea typeface="Montserrat"/>
                <a:cs typeface="Montserrat"/>
                <a:sym typeface="Montserrat"/>
              </a:rPr>
              <a:t>”</a:t>
            </a:r>
            <a:endParaRPr lang="en-US" sz="2400" dirty="0">
              <a:solidFill>
                <a:srgbClr val="000000"/>
              </a:solidFill>
              <a:latin typeface="Montserrat"/>
              <a:ea typeface="Montserrat"/>
              <a:cs typeface="Montserrat"/>
              <a:sym typeface="Montserrat"/>
            </a:endParaRPr>
          </a:p>
          <a:p>
            <a:pPr marL="291436" lvl="1" algn="l">
              <a:lnSpc>
                <a:spcPts val="3779"/>
              </a:lnSpc>
            </a:pPr>
            <a:endParaRPr lang="en-US" sz="2400"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hlinkClick r:id="rId6"/>
              </a:rPr>
              <a:t>REDCap Survey</a:t>
            </a:r>
            <a:endParaRPr lang="en-US" sz="2400" dirty="0">
              <a:solidFill>
                <a:srgbClr val="000000"/>
              </a:solidFill>
              <a:latin typeface="Montserrat"/>
              <a:ea typeface="Montserrat"/>
              <a:cs typeface="Montserrat"/>
              <a:sym typeface="Montserrat"/>
            </a:endParaRPr>
          </a:p>
          <a:p>
            <a:pPr marL="1205836" lvl="2"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Online reporting system utilized to compile aggregate data for further analysis and reporting on Ohio’s SFR</a:t>
            </a:r>
          </a:p>
          <a:p>
            <a:pPr marL="748636" lvl="2">
              <a:lnSpc>
                <a:spcPts val="3779"/>
              </a:lnSpc>
            </a:pPr>
            <a:endParaRPr lang="en-US" sz="2400" dirty="0">
              <a:solidFill>
                <a:srgbClr val="000000"/>
              </a:solidFill>
              <a:latin typeface="Montserrat"/>
              <a:ea typeface="Montserrat"/>
              <a:cs typeface="Montserrat"/>
              <a:sym typeface="Montserrat"/>
            </a:endParaRPr>
          </a:p>
          <a:p>
            <a:pPr marL="1205836" lvl="2"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Essentials components include cover page, table of contents, SFR overview, SFR data and findings, identified trends, recommendations, and next steps</a:t>
            </a:r>
          </a:p>
          <a:p>
            <a:pPr marL="1205836" lvl="2" indent="-457200">
              <a:lnSpc>
                <a:spcPts val="3779"/>
              </a:lnSpc>
              <a:buFont typeface="Wingdings" panose="05000000000000000000" pitchFamily="2" charset="2"/>
              <a:buChar char="Ø"/>
            </a:pPr>
            <a:endParaRPr lang="en-US" sz="2400" dirty="0">
              <a:solidFill>
                <a:srgbClr val="000000"/>
              </a:solidFill>
              <a:latin typeface="Montserrat"/>
              <a:ea typeface="Montserrat"/>
              <a:cs typeface="Montserrat"/>
              <a:sym typeface="Montserrat"/>
            </a:endParaRPr>
          </a:p>
          <a:p>
            <a:pPr marL="1205836" lvl="2"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hlinkClick r:id="rId7"/>
              </a:rPr>
              <a:t>Suicide Fatality Review annual reporting guidance</a:t>
            </a:r>
            <a:endParaRPr lang="en-US" sz="2400" dirty="0">
              <a:solidFill>
                <a:srgbClr val="000000"/>
              </a:solidFill>
              <a:latin typeface="Montserrat"/>
              <a:ea typeface="Montserrat"/>
              <a:cs typeface="Montserrat"/>
              <a:sym typeface="Montserrat"/>
            </a:endParaRP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pic>
        <p:nvPicPr>
          <p:cNvPr id="21" name="Picture 20">
            <a:extLst>
              <a:ext uri="{FF2B5EF4-FFF2-40B4-BE49-F238E27FC236}">
                <a16:creationId xmlns:a16="http://schemas.microsoft.com/office/drawing/2014/main" id="{171A8BF6-3D8D-C6DA-C687-B4AD6EF904E5}"/>
              </a:ext>
            </a:extLst>
          </p:cNvPr>
          <p:cNvPicPr>
            <a:picLocks noChangeAspect="1"/>
          </p:cNvPicPr>
          <p:nvPr/>
        </p:nvPicPr>
        <p:blipFill>
          <a:blip r:embed="rId12"/>
          <a:stretch>
            <a:fillRect/>
          </a:stretch>
        </p:blipFill>
        <p:spPr>
          <a:xfrm>
            <a:off x="12725400" y="3771900"/>
            <a:ext cx="486918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77205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569044"/>
            <a:ext cx="19757722" cy="1753593"/>
            <a:chOff x="0" y="0"/>
            <a:chExt cx="5203680" cy="461852"/>
          </a:xfrm>
        </p:grpSpPr>
        <p:sp>
          <p:nvSpPr>
            <p:cNvPr id="3" name="Freeform 3"/>
            <p:cNvSpPr/>
            <p:nvPr/>
          </p:nvSpPr>
          <p:spPr>
            <a:xfrm>
              <a:off x="0" y="0"/>
              <a:ext cx="5203680" cy="461852"/>
            </a:xfrm>
            <a:custGeom>
              <a:avLst/>
              <a:gdLst/>
              <a:ahLst/>
              <a:cxnLst/>
              <a:rect l="l" t="t" r="r" b="b"/>
              <a:pathLst>
                <a:path w="5203680" h="461852">
                  <a:moveTo>
                    <a:pt x="0" y="0"/>
                  </a:moveTo>
                  <a:lnTo>
                    <a:pt x="5203680" y="0"/>
                  </a:lnTo>
                  <a:lnTo>
                    <a:pt x="5203680" y="461852"/>
                  </a:lnTo>
                  <a:lnTo>
                    <a:pt x="0" y="461852"/>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9995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745727">
            <a:off x="-946783" y="-159253"/>
            <a:ext cx="3343532" cy="334353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D2DB"/>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745727">
            <a:off x="-573196" y="174363"/>
            <a:ext cx="4043501" cy="3404854"/>
            <a:chOff x="0" y="0"/>
            <a:chExt cx="982960" cy="827707"/>
          </a:xfrm>
        </p:grpSpPr>
        <p:sp>
          <p:nvSpPr>
            <p:cNvPr id="9" name="Freeform 9"/>
            <p:cNvSpPr/>
            <p:nvPr/>
          </p:nvSpPr>
          <p:spPr>
            <a:xfrm>
              <a:off x="0" y="0"/>
              <a:ext cx="982960" cy="827707"/>
            </a:xfrm>
            <a:custGeom>
              <a:avLst/>
              <a:gdLst/>
              <a:ahLst/>
              <a:cxnLst/>
              <a:rect l="l" t="t" r="r" b="b"/>
              <a:pathLst>
                <a:path w="982960" h="827707">
                  <a:moveTo>
                    <a:pt x="491480" y="0"/>
                  </a:moveTo>
                  <a:cubicBezTo>
                    <a:pt x="220043" y="0"/>
                    <a:pt x="0" y="185289"/>
                    <a:pt x="0" y="413854"/>
                  </a:cubicBezTo>
                  <a:cubicBezTo>
                    <a:pt x="0" y="642418"/>
                    <a:pt x="220043" y="827707"/>
                    <a:pt x="491480" y="827707"/>
                  </a:cubicBezTo>
                  <a:cubicBezTo>
                    <a:pt x="762917" y="827707"/>
                    <a:pt x="982960" y="642418"/>
                    <a:pt x="982960" y="413854"/>
                  </a:cubicBezTo>
                  <a:cubicBezTo>
                    <a:pt x="982960" y="185289"/>
                    <a:pt x="762917" y="0"/>
                    <a:pt x="491480" y="0"/>
                  </a:cubicBezTo>
                  <a:close/>
                </a:path>
              </a:pathLst>
            </a:custGeom>
            <a:solidFill>
              <a:srgbClr val="F9F9F9"/>
            </a:solidFill>
          </p:spPr>
          <p:txBody>
            <a:bodyPr/>
            <a:lstStyle/>
            <a:p>
              <a:endParaRPr lang="en-US"/>
            </a:p>
          </p:txBody>
        </p:sp>
        <p:sp>
          <p:nvSpPr>
            <p:cNvPr id="10" name="TextBox 10"/>
            <p:cNvSpPr txBox="1"/>
            <p:nvPr/>
          </p:nvSpPr>
          <p:spPr>
            <a:xfrm>
              <a:off x="92152" y="39498"/>
              <a:ext cx="798655" cy="710612"/>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rot="-1048789">
            <a:off x="-249362" y="398748"/>
            <a:ext cx="3137365" cy="313736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rot="-1048789">
            <a:off x="-316845" y="724858"/>
            <a:ext cx="4029294" cy="2825155"/>
            <a:chOff x="0" y="0"/>
            <a:chExt cx="1007127" cy="706151"/>
          </a:xfrm>
        </p:grpSpPr>
        <p:sp>
          <p:nvSpPr>
            <p:cNvPr id="15" name="Freeform 15"/>
            <p:cNvSpPr/>
            <p:nvPr/>
          </p:nvSpPr>
          <p:spPr>
            <a:xfrm>
              <a:off x="0" y="0"/>
              <a:ext cx="1007127" cy="706151"/>
            </a:xfrm>
            <a:custGeom>
              <a:avLst/>
              <a:gdLst/>
              <a:ahLst/>
              <a:cxnLst/>
              <a:rect l="l" t="t" r="r" b="b"/>
              <a:pathLst>
                <a:path w="1007127" h="706151">
                  <a:moveTo>
                    <a:pt x="503564" y="0"/>
                  </a:moveTo>
                  <a:cubicBezTo>
                    <a:pt x="225453" y="0"/>
                    <a:pt x="0" y="158077"/>
                    <a:pt x="0" y="353076"/>
                  </a:cubicBezTo>
                  <a:cubicBezTo>
                    <a:pt x="0" y="548074"/>
                    <a:pt x="225453" y="706151"/>
                    <a:pt x="503564" y="706151"/>
                  </a:cubicBezTo>
                  <a:cubicBezTo>
                    <a:pt x="781674" y="706151"/>
                    <a:pt x="1007127" y="548074"/>
                    <a:pt x="1007127" y="353076"/>
                  </a:cubicBezTo>
                  <a:cubicBezTo>
                    <a:pt x="1007127" y="158077"/>
                    <a:pt x="781674" y="0"/>
                    <a:pt x="503564" y="0"/>
                  </a:cubicBezTo>
                  <a:close/>
                </a:path>
              </a:pathLst>
            </a:custGeom>
            <a:solidFill>
              <a:srgbClr val="F9F9F9"/>
            </a:solidFill>
          </p:spPr>
          <p:txBody>
            <a:bodyPr/>
            <a:lstStyle/>
            <a:p>
              <a:endParaRPr lang="en-US"/>
            </a:p>
          </p:txBody>
        </p:sp>
        <p:sp>
          <p:nvSpPr>
            <p:cNvPr id="16" name="TextBox 16"/>
            <p:cNvSpPr txBox="1"/>
            <p:nvPr/>
          </p:nvSpPr>
          <p:spPr>
            <a:xfrm>
              <a:off x="94418" y="28102"/>
              <a:ext cx="818291" cy="611848"/>
            </a:xfrm>
            <a:prstGeom prst="rect">
              <a:avLst/>
            </a:prstGeom>
          </p:spPr>
          <p:txBody>
            <a:bodyPr lIns="50800" tIns="50800" rIns="50800" bIns="50800" rtlCol="0" anchor="ctr"/>
            <a:lstStyle/>
            <a:p>
              <a:pPr algn="ctr">
                <a:lnSpc>
                  <a:spcPts val="2659"/>
                </a:lnSpc>
                <a:spcBef>
                  <a:spcPct val="0"/>
                </a:spcBef>
              </a:pPr>
              <a:endParaRPr/>
            </a:p>
          </p:txBody>
        </p:sp>
      </p:grpSp>
      <p:sp>
        <p:nvSpPr>
          <p:cNvPr id="20" name="TextBox 20"/>
          <p:cNvSpPr txBox="1"/>
          <p:nvPr/>
        </p:nvSpPr>
        <p:spPr>
          <a:xfrm>
            <a:off x="990600" y="4107151"/>
            <a:ext cx="8427605" cy="1622722"/>
          </a:xfrm>
          <a:prstGeom prst="rect">
            <a:avLst/>
          </a:prstGeom>
        </p:spPr>
        <p:txBody>
          <a:bodyPr lIns="0" tIns="0" rIns="0" bIns="0" rtlCol="0" anchor="t">
            <a:spAutoFit/>
          </a:bodyPr>
          <a:lstStyle/>
          <a:p>
            <a:pPr algn="l">
              <a:lnSpc>
                <a:spcPts val="12752"/>
              </a:lnSpc>
            </a:pPr>
            <a:r>
              <a:rPr lang="en-US" sz="10627" dirty="0">
                <a:solidFill>
                  <a:srgbClr val="145DA0"/>
                </a:solidFill>
                <a:latin typeface="Montserrat Ultra-Bold"/>
                <a:ea typeface="Montserrat Ultra-Bold"/>
                <a:cs typeface="Montserrat Ultra-Bold"/>
                <a:sym typeface="Montserrat Ultra-Bold"/>
              </a:rPr>
              <a:t>Questions?</a:t>
            </a:r>
          </a:p>
        </p:txBody>
      </p:sp>
      <p:sp>
        <p:nvSpPr>
          <p:cNvPr id="21" name="TextBox 21"/>
          <p:cNvSpPr txBox="1"/>
          <p:nvPr/>
        </p:nvSpPr>
        <p:spPr>
          <a:xfrm>
            <a:off x="1163525" y="5748865"/>
            <a:ext cx="6509694" cy="580484"/>
          </a:xfrm>
          <a:prstGeom prst="rect">
            <a:avLst/>
          </a:prstGeom>
        </p:spPr>
        <p:txBody>
          <a:bodyPr lIns="0" tIns="0" rIns="0" bIns="0" rtlCol="0" anchor="t">
            <a:spAutoFit/>
          </a:bodyPr>
          <a:lstStyle/>
          <a:p>
            <a:pPr algn="l">
              <a:lnSpc>
                <a:spcPts val="4754"/>
              </a:lnSpc>
              <a:spcBef>
                <a:spcPct val="0"/>
              </a:spcBef>
            </a:pPr>
            <a:r>
              <a:rPr lang="en-US" sz="3396" spc="132">
                <a:solidFill>
                  <a:srgbClr val="F9F9F9"/>
                </a:solidFill>
                <a:latin typeface="Montserrat Medium"/>
                <a:ea typeface="Montserrat Medium"/>
                <a:cs typeface="Montserrat Medium"/>
                <a:sym typeface="Montserrat Medium"/>
              </a:rPr>
              <a:t>For Your Attention</a:t>
            </a:r>
          </a:p>
        </p:txBody>
      </p:sp>
      <p:grpSp>
        <p:nvGrpSpPr>
          <p:cNvPr id="22" name="Group 22"/>
          <p:cNvGrpSpPr/>
          <p:nvPr/>
        </p:nvGrpSpPr>
        <p:grpSpPr>
          <a:xfrm>
            <a:off x="11739345" y="1851574"/>
            <a:ext cx="5379429" cy="5388394"/>
            <a:chOff x="0" y="0"/>
            <a:chExt cx="7172572" cy="7184526"/>
          </a:xfrm>
        </p:grpSpPr>
        <p:sp>
          <p:nvSpPr>
            <p:cNvPr id="23" name="Freeform 23"/>
            <p:cNvSpPr/>
            <p:nvPr/>
          </p:nvSpPr>
          <p:spPr>
            <a:xfrm>
              <a:off x="0" y="0"/>
              <a:ext cx="7172572" cy="7184526"/>
            </a:xfrm>
            <a:custGeom>
              <a:avLst/>
              <a:gdLst/>
              <a:ahLst/>
              <a:cxnLst/>
              <a:rect l="l" t="t" r="r" b="b"/>
              <a:pathLst>
                <a:path w="7172572" h="7184526">
                  <a:moveTo>
                    <a:pt x="0" y="0"/>
                  </a:moveTo>
                  <a:lnTo>
                    <a:pt x="7172572" y="0"/>
                  </a:lnTo>
                  <a:lnTo>
                    <a:pt x="7172572" y="7184526"/>
                  </a:lnTo>
                  <a:lnTo>
                    <a:pt x="0" y="71845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a:off x="108328" y="2164082"/>
              <a:ext cx="6955916" cy="1478132"/>
            </a:xfrm>
            <a:custGeom>
              <a:avLst/>
              <a:gdLst/>
              <a:ahLst/>
              <a:cxnLst/>
              <a:rect l="l" t="t" r="r" b="b"/>
              <a:pathLst>
                <a:path w="6955916" h="1478132">
                  <a:moveTo>
                    <a:pt x="0" y="0"/>
                  </a:moveTo>
                  <a:lnTo>
                    <a:pt x="6955916" y="0"/>
                  </a:lnTo>
                  <a:lnTo>
                    <a:pt x="6955916" y="1478132"/>
                  </a:lnTo>
                  <a:lnTo>
                    <a:pt x="0" y="14781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5" name="TextBox 25"/>
            <p:cNvSpPr txBox="1"/>
            <p:nvPr/>
          </p:nvSpPr>
          <p:spPr>
            <a:xfrm>
              <a:off x="269692" y="3770692"/>
              <a:ext cx="6633188" cy="2579899"/>
            </a:xfrm>
            <a:prstGeom prst="rect">
              <a:avLst/>
            </a:prstGeom>
          </p:spPr>
          <p:txBody>
            <a:bodyPr lIns="0" tIns="0" rIns="0" bIns="0" rtlCol="0" anchor="t">
              <a:spAutoFit/>
            </a:bodyPr>
            <a:lstStyle/>
            <a:p>
              <a:pPr algn="ctr">
                <a:lnSpc>
                  <a:spcPts val="5039"/>
                </a:lnSpc>
              </a:pPr>
              <a:r>
                <a:rPr lang="en-US" sz="4499" spc="134">
                  <a:solidFill>
                    <a:srgbClr val="FFFFFF"/>
                  </a:solidFill>
                  <a:latin typeface="Bebas Neue Bold"/>
                  <a:ea typeface="Bebas Neue Bold"/>
                  <a:cs typeface="Bebas Neue Bold"/>
                  <a:sym typeface="Bebas Neue Bold"/>
                </a:rPr>
                <a:t>OHIO SUICIDE FATALITY REVIEW BEST PRACTICES SUMMIT</a:t>
              </a:r>
            </a:p>
          </p:txBody>
        </p:sp>
        <p:sp>
          <p:nvSpPr>
            <p:cNvPr id="26" name="TextBox 26"/>
            <p:cNvSpPr txBox="1"/>
            <p:nvPr/>
          </p:nvSpPr>
          <p:spPr>
            <a:xfrm>
              <a:off x="1389165" y="458719"/>
              <a:ext cx="4394239" cy="506077"/>
            </a:xfrm>
            <a:prstGeom prst="rect">
              <a:avLst/>
            </a:prstGeom>
          </p:spPr>
          <p:txBody>
            <a:bodyPr lIns="0" tIns="0" rIns="0" bIns="0" rtlCol="0" anchor="t">
              <a:spAutoFit/>
            </a:bodyPr>
            <a:lstStyle/>
            <a:p>
              <a:pPr algn="ctr">
                <a:lnSpc>
                  <a:spcPts val="3171"/>
                </a:lnSpc>
              </a:pPr>
              <a:r>
                <a:rPr lang="en-US" sz="2458" dirty="0">
                  <a:solidFill>
                    <a:srgbClr val="145DA0"/>
                  </a:solidFill>
                  <a:latin typeface="Montserrat Bold"/>
                  <a:ea typeface="Montserrat Bold"/>
                  <a:cs typeface="Montserrat Bold"/>
                  <a:sym typeface="Montserrat Bold"/>
                </a:rPr>
                <a:t>NOVEMBER 12, 2024</a:t>
              </a:r>
            </a:p>
          </p:txBody>
        </p:sp>
        <p:sp>
          <p:nvSpPr>
            <p:cNvPr id="27" name="TextBox 27"/>
            <p:cNvSpPr txBox="1"/>
            <p:nvPr/>
          </p:nvSpPr>
          <p:spPr>
            <a:xfrm>
              <a:off x="1506466" y="1456457"/>
              <a:ext cx="4159639" cy="507819"/>
            </a:xfrm>
            <a:prstGeom prst="rect">
              <a:avLst/>
            </a:prstGeom>
          </p:spPr>
          <p:txBody>
            <a:bodyPr lIns="0" tIns="0" rIns="0" bIns="0" rtlCol="0" anchor="t">
              <a:spAutoFit/>
            </a:bodyPr>
            <a:lstStyle/>
            <a:p>
              <a:pPr algn="ctr">
                <a:lnSpc>
                  <a:spcPts val="3174"/>
                </a:lnSpc>
              </a:pPr>
              <a:r>
                <a:rPr lang="en-US" sz="2460">
                  <a:solidFill>
                    <a:srgbClr val="145DA0"/>
                  </a:solidFill>
                  <a:latin typeface="Montserrat"/>
                  <a:ea typeface="Montserrat"/>
                  <a:cs typeface="Montserrat"/>
                  <a:sym typeface="Montserrat"/>
                </a:rPr>
                <a:t>COLUMBUS, OHIO</a:t>
              </a:r>
            </a:p>
          </p:txBody>
        </p:sp>
      </p:grpSp>
      <p:sp>
        <p:nvSpPr>
          <p:cNvPr id="28" name="Freeform 28"/>
          <p:cNvSpPr/>
          <p:nvPr/>
        </p:nvSpPr>
        <p:spPr>
          <a:xfrm>
            <a:off x="1448555" y="8777715"/>
            <a:ext cx="3203963" cy="1336250"/>
          </a:xfrm>
          <a:custGeom>
            <a:avLst/>
            <a:gdLst/>
            <a:ahLst/>
            <a:cxnLst/>
            <a:rect l="l" t="t" r="r" b="b"/>
            <a:pathLst>
              <a:path w="3203963" h="1336250">
                <a:moveTo>
                  <a:pt x="0" y="0"/>
                </a:moveTo>
                <a:lnTo>
                  <a:pt x="3203963" y="0"/>
                </a:lnTo>
                <a:lnTo>
                  <a:pt x="3203963" y="1336250"/>
                </a:lnTo>
                <a:lnTo>
                  <a:pt x="0" y="1336250"/>
                </a:lnTo>
                <a:lnTo>
                  <a:pt x="0" y="0"/>
                </a:lnTo>
                <a:close/>
              </a:path>
            </a:pathLst>
          </a:custGeom>
          <a:blipFill>
            <a:blip r:embed="rId6"/>
            <a:stretch>
              <a:fillRect/>
            </a:stretch>
          </a:blipFill>
        </p:spPr>
        <p:txBody>
          <a:bodyPr/>
          <a:lstStyle/>
          <a:p>
            <a:endParaRPr lang="en-US"/>
          </a:p>
        </p:txBody>
      </p:sp>
      <p:sp>
        <p:nvSpPr>
          <p:cNvPr id="29" name="Freeform 29"/>
          <p:cNvSpPr/>
          <p:nvPr/>
        </p:nvSpPr>
        <p:spPr>
          <a:xfrm>
            <a:off x="6950320" y="8843507"/>
            <a:ext cx="4387360" cy="1204667"/>
          </a:xfrm>
          <a:custGeom>
            <a:avLst/>
            <a:gdLst/>
            <a:ahLst/>
            <a:cxnLst/>
            <a:rect l="l" t="t" r="r" b="b"/>
            <a:pathLst>
              <a:path w="4387360" h="1204667">
                <a:moveTo>
                  <a:pt x="0" y="0"/>
                </a:moveTo>
                <a:lnTo>
                  <a:pt x="4387360" y="0"/>
                </a:lnTo>
                <a:lnTo>
                  <a:pt x="4387360" y="1204667"/>
                </a:lnTo>
                <a:lnTo>
                  <a:pt x="0" y="1204667"/>
                </a:lnTo>
                <a:lnTo>
                  <a:pt x="0" y="0"/>
                </a:lnTo>
                <a:close/>
              </a:path>
            </a:pathLst>
          </a:custGeom>
          <a:blipFill>
            <a:blip r:embed="rId7"/>
            <a:stretch>
              <a:fillRect l="-4871" t="-18382" r="-10635" b="-26749"/>
            </a:stretch>
          </a:blipFill>
        </p:spPr>
        <p:txBody>
          <a:bodyPr/>
          <a:lstStyle/>
          <a:p>
            <a:endParaRPr lang="en-US"/>
          </a:p>
        </p:txBody>
      </p:sp>
      <p:sp>
        <p:nvSpPr>
          <p:cNvPr id="30" name="Freeform 30"/>
          <p:cNvSpPr/>
          <p:nvPr/>
        </p:nvSpPr>
        <p:spPr>
          <a:xfrm>
            <a:off x="12843460" y="8926979"/>
            <a:ext cx="4415840" cy="1037722"/>
          </a:xfrm>
          <a:custGeom>
            <a:avLst/>
            <a:gdLst/>
            <a:ahLst/>
            <a:cxnLst/>
            <a:rect l="l" t="t" r="r" b="b"/>
            <a:pathLst>
              <a:path w="4415840" h="1037722">
                <a:moveTo>
                  <a:pt x="0" y="0"/>
                </a:moveTo>
                <a:lnTo>
                  <a:pt x="4415840" y="0"/>
                </a:lnTo>
                <a:lnTo>
                  <a:pt x="4415840" y="1037722"/>
                </a:lnTo>
                <a:lnTo>
                  <a:pt x="0" y="1037722"/>
                </a:lnTo>
                <a:lnTo>
                  <a:pt x="0" y="0"/>
                </a:lnTo>
                <a:close/>
              </a:path>
            </a:pathLst>
          </a:custGeom>
          <a:blipFill>
            <a:blip r:embed="rId8"/>
            <a:stretch>
              <a:fillRect/>
            </a:stretch>
          </a:blipFill>
        </p:spPr>
        <p:txBody>
          <a:bodyPr/>
          <a:lstStyle/>
          <a:p>
            <a:endParaRPr lang="en-US"/>
          </a:p>
        </p:txBody>
      </p:sp>
      <p:sp>
        <p:nvSpPr>
          <p:cNvPr id="31" name="AutoShape 31"/>
          <p:cNvSpPr/>
          <p:nvPr/>
        </p:nvSpPr>
        <p:spPr>
          <a:xfrm flipV="1">
            <a:off x="20" y="8417815"/>
            <a:ext cx="18288000" cy="19050"/>
          </a:xfrm>
          <a:prstGeom prst="line">
            <a:avLst/>
          </a:prstGeom>
          <a:ln w="38100" cap="flat">
            <a:solidFill>
              <a:srgbClr val="145DA0"/>
            </a:solidFill>
            <a:prstDash val="solid"/>
            <a:headEnd type="none" w="sm" len="sm"/>
            <a:tailEnd type="none" w="sm" len="sm"/>
          </a:ln>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028700" y="933450"/>
            <a:ext cx="13830300" cy="862081"/>
          </a:xfrm>
          <a:prstGeom prst="rect">
            <a:avLst/>
          </a:prstGeom>
        </p:spPr>
        <p:txBody>
          <a:bodyPr wrap="square" lIns="0" tIns="0" rIns="0" bIns="0" rtlCol="0" anchor="t">
            <a:spAutoFit/>
          </a:bodyPr>
          <a:lstStyle/>
          <a:p>
            <a:pPr>
              <a:lnSpc>
                <a:spcPts val="7083"/>
              </a:lnSpc>
            </a:pPr>
            <a:r>
              <a:rPr lang="en-US" sz="5400" dirty="0">
                <a:solidFill>
                  <a:srgbClr val="000000"/>
                </a:solidFill>
                <a:latin typeface="Montserrat Bold"/>
                <a:ea typeface="Montserrat Bold"/>
                <a:cs typeface="Montserrat Bold"/>
                <a:sym typeface="Montserrat Bold"/>
              </a:rPr>
              <a:t>Thank you!</a:t>
            </a:r>
          </a:p>
        </p:txBody>
      </p:sp>
      <p:sp>
        <p:nvSpPr>
          <p:cNvPr id="12" name="TextBox 12"/>
          <p:cNvSpPr txBox="1"/>
          <p:nvPr/>
        </p:nvSpPr>
        <p:spPr>
          <a:xfrm>
            <a:off x="9677400" y="2781300"/>
            <a:ext cx="7772400" cy="2878096"/>
          </a:xfrm>
          <a:prstGeom prst="rect">
            <a:avLst/>
          </a:prstGeom>
        </p:spPr>
        <p:txBody>
          <a:bodyPr wrap="square" lIns="0" tIns="0" rIns="0" bIns="0" rtlCol="0" anchor="t">
            <a:spAutoFit/>
          </a:bodyPr>
          <a:lstStyle/>
          <a:p>
            <a:pPr marL="291436" lvl="1" algn="l">
              <a:lnSpc>
                <a:spcPts val="3779"/>
              </a:lnSpc>
            </a:pPr>
            <a:r>
              <a:rPr lang="en-US" sz="2699" b="1" dirty="0">
                <a:solidFill>
                  <a:srgbClr val="000000"/>
                </a:solidFill>
                <a:latin typeface="Montserrat"/>
                <a:ea typeface="Montserrat"/>
                <a:cs typeface="Montserrat"/>
                <a:sym typeface="Montserrat"/>
              </a:rPr>
              <a:t>Franklin County Coroner’s Office</a:t>
            </a:r>
          </a:p>
          <a:p>
            <a:pPr marL="291436" lvl="1" algn="l">
              <a:lnSpc>
                <a:spcPts val="3779"/>
              </a:lnSpc>
            </a:pPr>
            <a:endParaRPr lang="en-US" sz="2699" dirty="0">
              <a:solidFill>
                <a:srgbClr val="000000"/>
              </a:solidFill>
              <a:latin typeface="Montserrat"/>
              <a:ea typeface="Montserrat"/>
              <a:cs typeface="Montserrat"/>
              <a:sym typeface="Montserrat"/>
            </a:endParaRPr>
          </a:p>
          <a:p>
            <a:pPr marL="291436" lvl="1" algn="l">
              <a:lnSpc>
                <a:spcPts val="3779"/>
              </a:lnSpc>
            </a:pPr>
            <a:r>
              <a:rPr lang="en-US" sz="2400" dirty="0">
                <a:solidFill>
                  <a:srgbClr val="000000"/>
                </a:solidFill>
                <a:latin typeface="Montserrat"/>
                <a:ea typeface="Montserrat"/>
                <a:cs typeface="Montserrat"/>
                <a:sym typeface="Montserrat"/>
              </a:rPr>
              <a:t>Dallas Allen</a:t>
            </a:r>
          </a:p>
          <a:p>
            <a:pPr marL="291436" lvl="1" algn="l">
              <a:lnSpc>
                <a:spcPts val="3779"/>
              </a:lnSpc>
            </a:pPr>
            <a:r>
              <a:rPr lang="en-US" sz="2400" dirty="0">
                <a:solidFill>
                  <a:srgbClr val="000000"/>
                </a:solidFill>
                <a:latin typeface="Montserrat"/>
                <a:ea typeface="Montserrat"/>
                <a:cs typeface="Montserrat"/>
                <a:sym typeface="Montserrat"/>
              </a:rPr>
              <a:t>Suicide Investigations &amp; Postvention Specialist</a:t>
            </a:r>
          </a:p>
          <a:p>
            <a:pPr marL="291436" lvl="1" algn="l">
              <a:lnSpc>
                <a:spcPts val="3779"/>
              </a:lnSpc>
            </a:pPr>
            <a:r>
              <a:rPr lang="en-US" sz="2400" dirty="0">
                <a:solidFill>
                  <a:srgbClr val="000000"/>
                </a:solidFill>
                <a:latin typeface="Montserrat"/>
                <a:ea typeface="Montserrat"/>
                <a:cs typeface="Montserrat"/>
                <a:sym typeface="Montserrat"/>
                <a:hlinkClick r:id="rId5"/>
              </a:rPr>
              <a:t>Dallas.Allen@franklincountyohio.gov</a:t>
            </a:r>
            <a:endParaRPr lang="en-US" sz="2400" dirty="0">
              <a:solidFill>
                <a:srgbClr val="000000"/>
              </a:solidFill>
              <a:latin typeface="Montserrat"/>
              <a:ea typeface="Montserrat"/>
              <a:cs typeface="Montserrat"/>
              <a:sym typeface="Montserrat"/>
            </a:endParaRPr>
          </a:p>
          <a:p>
            <a:pPr marL="291436" lvl="1" algn="l">
              <a:lnSpc>
                <a:spcPts val="3779"/>
              </a:lnSpc>
            </a:pPr>
            <a:r>
              <a:rPr lang="en-US" sz="2400" dirty="0">
                <a:solidFill>
                  <a:srgbClr val="000000"/>
                </a:solidFill>
                <a:latin typeface="Montserrat"/>
                <a:ea typeface="Montserrat"/>
                <a:cs typeface="Montserrat"/>
                <a:sym typeface="Montserrat"/>
              </a:rPr>
              <a:t>614-525-2037 </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
        <p:nvSpPr>
          <p:cNvPr id="8" name="TextBox 7">
            <a:extLst>
              <a:ext uri="{FF2B5EF4-FFF2-40B4-BE49-F238E27FC236}">
                <a16:creationId xmlns:a16="http://schemas.microsoft.com/office/drawing/2014/main" id="{595DF074-075E-C504-68A2-489EBBB6D754}"/>
              </a:ext>
            </a:extLst>
          </p:cNvPr>
          <p:cNvSpPr txBox="1"/>
          <p:nvPr/>
        </p:nvSpPr>
        <p:spPr>
          <a:xfrm>
            <a:off x="1158638" y="2781300"/>
            <a:ext cx="7250501" cy="4247317"/>
          </a:xfrm>
          <a:prstGeom prst="rect">
            <a:avLst/>
          </a:prstGeom>
          <a:noFill/>
        </p:spPr>
        <p:txBody>
          <a:bodyPr wrap="square" rtlCol="0">
            <a:spAutoFit/>
          </a:bodyPr>
          <a:lstStyle/>
          <a:p>
            <a:r>
              <a:rPr lang="en-US" sz="2700" b="1" dirty="0">
                <a:latin typeface="Montserrat" panose="00000500000000000000" pitchFamily="2" charset="0"/>
              </a:rPr>
              <a:t>Huron County Public Health</a:t>
            </a:r>
          </a:p>
          <a:p>
            <a:endParaRPr lang="en-US" sz="2700" b="1" dirty="0">
              <a:latin typeface="Montserrat" panose="00000500000000000000" pitchFamily="2" charset="0"/>
            </a:endParaRPr>
          </a:p>
          <a:p>
            <a:r>
              <a:rPr lang="en-US" sz="2400" dirty="0">
                <a:latin typeface="Montserrat" panose="00000500000000000000" pitchFamily="2" charset="0"/>
              </a:rPr>
              <a:t>Tim Hollinger, MPH</a:t>
            </a:r>
          </a:p>
          <a:p>
            <a:r>
              <a:rPr lang="en-US" sz="2400" dirty="0">
                <a:latin typeface="Montserrat" panose="00000500000000000000" pitchFamily="2" charset="0"/>
              </a:rPr>
              <a:t>Health Commissioner</a:t>
            </a:r>
          </a:p>
          <a:p>
            <a:r>
              <a:rPr lang="en-US" sz="2400" dirty="0">
                <a:latin typeface="Montserrat" panose="00000500000000000000" pitchFamily="2" charset="0"/>
                <a:hlinkClick r:id="rId10"/>
              </a:rPr>
              <a:t>thollinger@huroncohealth.com</a:t>
            </a:r>
            <a:endParaRPr lang="en-US" sz="2400" dirty="0">
              <a:latin typeface="Montserrat" panose="00000500000000000000" pitchFamily="2" charset="0"/>
            </a:endParaRPr>
          </a:p>
          <a:p>
            <a:r>
              <a:rPr lang="en-US" sz="2400" dirty="0">
                <a:latin typeface="Montserrat" panose="00000500000000000000" pitchFamily="2" charset="0"/>
              </a:rPr>
              <a:t>567-244-3228</a:t>
            </a:r>
          </a:p>
          <a:p>
            <a:endParaRPr lang="en-US" sz="2400" dirty="0">
              <a:latin typeface="Montserrat" panose="00000500000000000000" pitchFamily="2" charset="0"/>
            </a:endParaRPr>
          </a:p>
          <a:p>
            <a:r>
              <a:rPr lang="en-US" sz="2400" dirty="0">
                <a:latin typeface="Montserrat" panose="00000500000000000000" pitchFamily="2" charset="0"/>
              </a:rPr>
              <a:t>Nicole Marks, MPH</a:t>
            </a:r>
          </a:p>
          <a:p>
            <a:r>
              <a:rPr lang="en-US" sz="2400" dirty="0">
                <a:latin typeface="Montserrat" panose="00000500000000000000" pitchFamily="2" charset="0"/>
              </a:rPr>
              <a:t>Community Programs Division Director</a:t>
            </a:r>
          </a:p>
          <a:p>
            <a:r>
              <a:rPr lang="en-US" sz="2400" dirty="0">
                <a:latin typeface="Montserrat" panose="00000500000000000000" pitchFamily="2" charset="0"/>
                <a:hlinkClick r:id="rId11"/>
              </a:rPr>
              <a:t>nmarks@huroncohealth.com</a:t>
            </a:r>
            <a:endParaRPr lang="en-US" sz="2400" dirty="0">
              <a:latin typeface="Montserrat" panose="00000500000000000000" pitchFamily="2" charset="0"/>
            </a:endParaRPr>
          </a:p>
          <a:p>
            <a:r>
              <a:rPr lang="en-US" sz="2400" dirty="0">
                <a:latin typeface="Montserrat" panose="00000500000000000000" pitchFamily="2" charset="0"/>
              </a:rPr>
              <a:t>567-244-3225</a:t>
            </a:r>
            <a:endParaRPr lang="en-US" sz="2000" dirty="0">
              <a:latin typeface="Montserrat" panose="00000500000000000000" pitchFamily="2" charset="0"/>
            </a:endParaRPr>
          </a:p>
        </p:txBody>
      </p:sp>
    </p:spTree>
    <p:extLst>
      <p:ext uri="{BB962C8B-B14F-4D97-AF65-F5344CB8AC3E}">
        <p14:creationId xmlns:p14="http://schemas.microsoft.com/office/powerpoint/2010/main" val="4177061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p:cNvSpPr txBox="1"/>
          <p:nvPr/>
        </p:nvSpPr>
        <p:spPr>
          <a:xfrm>
            <a:off x="702481" y="938724"/>
            <a:ext cx="14744700" cy="854016"/>
          </a:xfrm>
          <a:prstGeom prst="rect">
            <a:avLst/>
          </a:prstGeom>
        </p:spPr>
        <p:txBody>
          <a:bodyPr wrap="square" lIns="0" tIns="0" rIns="0" bIns="0" rtlCol="0" anchor="t">
            <a:spAutoFit/>
          </a:bodyPr>
          <a:lstStyle/>
          <a:p>
            <a:pPr algn="ctr">
              <a:lnSpc>
                <a:spcPts val="7083"/>
              </a:lnSpc>
            </a:pPr>
            <a:r>
              <a:rPr lang="en-US" sz="5400" dirty="0">
                <a:solidFill>
                  <a:srgbClr val="000000"/>
                </a:solidFill>
                <a:latin typeface="Montserrat Bold"/>
                <a:ea typeface="Montserrat Bold"/>
                <a:cs typeface="Montserrat Bold"/>
                <a:sym typeface="Montserrat Bold"/>
              </a:rPr>
              <a:t>Franklin County Suicide Fatality Review</a:t>
            </a:r>
          </a:p>
        </p:txBody>
      </p:sp>
      <p:sp>
        <p:nvSpPr>
          <p:cNvPr id="12" name="TextBox 12"/>
          <p:cNvSpPr txBox="1"/>
          <p:nvPr/>
        </p:nvSpPr>
        <p:spPr>
          <a:xfrm>
            <a:off x="420023" y="2706578"/>
            <a:ext cx="10277851" cy="5314660"/>
          </a:xfrm>
          <a:prstGeom prst="rect">
            <a:avLst/>
          </a:prstGeom>
        </p:spPr>
        <p:txBody>
          <a:bodyPr wrap="square" lIns="0" tIns="0" rIns="0" bIns="0" rtlCol="0" anchor="t">
            <a:spAutoFit/>
          </a:bodyPr>
          <a:lstStyle/>
          <a:p>
            <a:pPr marL="748636" lvl="1" indent="-457200" algn="l">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Stand-alone committee</a:t>
            </a:r>
          </a:p>
          <a:p>
            <a:pPr marL="291436" lvl="1" algn="l">
              <a:lnSpc>
                <a:spcPts val="3779"/>
              </a:lnSpc>
            </a:pPr>
            <a:endParaRPr lang="en-US" sz="2400"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Facilitated by the Franklin County Coroner’s Office</a:t>
            </a:r>
          </a:p>
          <a:p>
            <a:pPr marL="1205836" lvl="3">
              <a:lnSpc>
                <a:spcPts val="3779"/>
              </a:lnSpc>
            </a:pPr>
            <a:endParaRPr lang="en-US" sz="2400" dirty="0">
              <a:solidFill>
                <a:srgbClr val="000000"/>
              </a:solidFill>
              <a:latin typeface="Montserrat"/>
              <a:ea typeface="Montserrat"/>
              <a:cs typeface="Montserrat"/>
              <a:sym typeface="Montserrat"/>
            </a:endParaRPr>
          </a:p>
          <a:p>
            <a:pPr marL="748636" lvl="1"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First meeting was held on September 3, 2021</a:t>
            </a:r>
          </a:p>
          <a:p>
            <a:pPr marL="291436" lvl="1">
              <a:lnSpc>
                <a:spcPts val="3779"/>
              </a:lnSpc>
            </a:pPr>
            <a:endParaRPr lang="en-US" sz="2400" dirty="0">
              <a:solidFill>
                <a:srgbClr val="000000"/>
              </a:solidFill>
              <a:latin typeface="Montserrat"/>
              <a:ea typeface="Montserrat"/>
              <a:cs typeface="Montserrat"/>
              <a:sym typeface="Montserrat"/>
            </a:endParaRPr>
          </a:p>
          <a:p>
            <a:pPr marL="748636" lvl="1"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Franklin County’s SFR committee was created before the legislation was enacted </a:t>
            </a:r>
          </a:p>
          <a:p>
            <a:pPr marL="748636" lvl="1" indent="-457200">
              <a:lnSpc>
                <a:spcPts val="3779"/>
              </a:lnSpc>
              <a:buFont typeface="Wingdings" panose="05000000000000000000" pitchFamily="2" charset="2"/>
              <a:buChar char="Ø"/>
            </a:pPr>
            <a:endParaRPr lang="en-US" sz="2400" dirty="0">
              <a:solidFill>
                <a:srgbClr val="000000"/>
              </a:solidFill>
              <a:latin typeface="Montserrat"/>
              <a:ea typeface="Montserrat"/>
              <a:cs typeface="Montserrat"/>
              <a:sym typeface="Montserrat"/>
            </a:endParaRPr>
          </a:p>
          <a:p>
            <a:pPr marL="748636" lvl="1" indent="-457200">
              <a:lnSpc>
                <a:spcPts val="3779"/>
              </a:lnSpc>
              <a:buFont typeface="Wingdings" panose="05000000000000000000" pitchFamily="2" charset="2"/>
              <a:buChar char="Ø"/>
            </a:pPr>
            <a:endParaRPr lang="en-US" sz="2400" dirty="0">
              <a:solidFill>
                <a:srgbClr val="000000"/>
              </a:solidFill>
              <a:latin typeface="Montserrat"/>
              <a:ea typeface="Montserrat"/>
              <a:cs typeface="Montserrat"/>
              <a:sym typeface="Montserrat"/>
            </a:endParaRPr>
          </a:p>
          <a:p>
            <a:pPr marL="748636" lvl="1" indent="-457200">
              <a:lnSpc>
                <a:spcPts val="3779"/>
              </a:lnSpc>
              <a:buFont typeface="Wingdings" panose="05000000000000000000" pitchFamily="2" charset="2"/>
              <a:buChar char="Ø"/>
            </a:pPr>
            <a:endParaRPr lang="en-US" sz="2400" dirty="0">
              <a:solidFill>
                <a:srgbClr val="000000"/>
              </a:solidFill>
              <a:latin typeface="Montserrat"/>
              <a:ea typeface="Montserrat"/>
              <a:cs typeface="Montserrat"/>
              <a:sym typeface="Montserrat"/>
            </a:endParaRP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pic>
        <p:nvPicPr>
          <p:cNvPr id="21" name="Picture 20" descr="A white car with a logo&#10;&#10;Description automatically generated with low confidence">
            <a:extLst>
              <a:ext uri="{FF2B5EF4-FFF2-40B4-BE49-F238E27FC236}">
                <a16:creationId xmlns:a16="http://schemas.microsoft.com/office/drawing/2014/main" id="{0AE6660B-8EAB-2459-0CF4-A9354DFB00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70726" y="2628900"/>
            <a:ext cx="6471507" cy="431176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028698" y="933450"/>
            <a:ext cx="15659101" cy="854016"/>
          </a:xfrm>
          <a:prstGeom prst="rect">
            <a:avLst/>
          </a:prstGeom>
        </p:spPr>
        <p:txBody>
          <a:bodyPr wrap="square" lIns="0" tIns="0" rIns="0" bIns="0" rtlCol="0" anchor="t">
            <a:spAutoFit/>
          </a:bodyPr>
          <a:lstStyle/>
          <a:p>
            <a:pPr>
              <a:lnSpc>
                <a:spcPts val="7083"/>
              </a:lnSpc>
            </a:pPr>
            <a:r>
              <a:rPr lang="en-US" sz="5400" dirty="0">
                <a:solidFill>
                  <a:srgbClr val="000000"/>
                </a:solidFill>
                <a:latin typeface="Montserrat Bold"/>
                <a:ea typeface="Montserrat Bold"/>
                <a:cs typeface="Montserrat Bold"/>
                <a:sym typeface="Montserrat Bold"/>
              </a:rPr>
              <a:t>Franklin County SFR Committee Members</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
        <p:nvSpPr>
          <p:cNvPr id="21" name="TextBox 20">
            <a:extLst>
              <a:ext uri="{FF2B5EF4-FFF2-40B4-BE49-F238E27FC236}">
                <a16:creationId xmlns:a16="http://schemas.microsoft.com/office/drawing/2014/main" id="{78665F61-A805-626D-CCEA-A0C25816BE26}"/>
              </a:ext>
            </a:extLst>
          </p:cNvPr>
          <p:cNvSpPr txBox="1"/>
          <p:nvPr/>
        </p:nvSpPr>
        <p:spPr>
          <a:xfrm>
            <a:off x="1028699" y="2552700"/>
            <a:ext cx="8267701" cy="5539978"/>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latin typeface="Montserrat" panose="00000500000000000000" pitchFamily="2" charset="0"/>
              </a:rPr>
              <a:t>Franklin County Coroner’s Office</a:t>
            </a:r>
          </a:p>
          <a:p>
            <a:endParaRPr lang="en-US" sz="2400" dirty="0">
              <a:latin typeface="Montserrat" panose="00000500000000000000" pitchFamily="2" charset="0"/>
            </a:endParaRPr>
          </a:p>
          <a:p>
            <a:pPr marL="285750" indent="-285750">
              <a:buFont typeface="Wingdings" panose="05000000000000000000" pitchFamily="2" charset="2"/>
              <a:buChar char="Ø"/>
            </a:pPr>
            <a:r>
              <a:rPr lang="en-US" sz="2400" dirty="0">
                <a:latin typeface="Montserrat" panose="00000500000000000000" pitchFamily="2" charset="0"/>
              </a:rPr>
              <a:t>Nationwide Children’s Hospital</a:t>
            </a:r>
          </a:p>
          <a:p>
            <a:endParaRPr lang="en-US" sz="2400" dirty="0">
              <a:latin typeface="Montserrat" panose="00000500000000000000" pitchFamily="2" charset="0"/>
            </a:endParaRPr>
          </a:p>
          <a:p>
            <a:pPr marL="285750" indent="-285750">
              <a:buFont typeface="Wingdings" panose="05000000000000000000" pitchFamily="2" charset="2"/>
              <a:buChar char="Ø"/>
            </a:pPr>
            <a:r>
              <a:rPr lang="en-US" sz="2400" dirty="0">
                <a:latin typeface="Montserrat" panose="00000500000000000000" pitchFamily="2" charset="0"/>
              </a:rPr>
              <a:t>LOSS Community Services (Local Outreach to Suicide Survivors)</a:t>
            </a:r>
          </a:p>
          <a:p>
            <a:endParaRPr lang="en-US" sz="2400" dirty="0">
              <a:latin typeface="Montserrat" panose="00000500000000000000" pitchFamily="2" charset="0"/>
            </a:endParaRPr>
          </a:p>
          <a:p>
            <a:pPr marL="285750" indent="-285750">
              <a:buFont typeface="Wingdings" panose="05000000000000000000" pitchFamily="2" charset="2"/>
              <a:buChar char="Ø"/>
            </a:pPr>
            <a:r>
              <a:rPr lang="en-US" sz="2400" dirty="0">
                <a:latin typeface="Montserrat" panose="00000500000000000000" pitchFamily="2" charset="0"/>
              </a:rPr>
              <a:t>Mental Health America of Ohio</a:t>
            </a:r>
          </a:p>
          <a:p>
            <a:pPr marL="285750" indent="-285750">
              <a:buFont typeface="Wingdings" panose="05000000000000000000" pitchFamily="2" charset="2"/>
              <a:buChar char="Ø"/>
            </a:pPr>
            <a:endParaRPr lang="en-US" sz="2400" dirty="0">
              <a:latin typeface="Montserrat" panose="00000500000000000000" pitchFamily="2" charset="0"/>
            </a:endParaRPr>
          </a:p>
          <a:p>
            <a:pPr marL="285750" indent="-285750">
              <a:buFont typeface="Wingdings" panose="05000000000000000000" pitchFamily="2" charset="2"/>
              <a:buChar char="Ø"/>
            </a:pPr>
            <a:r>
              <a:rPr lang="en-US" sz="2400" dirty="0">
                <a:latin typeface="Montserrat" panose="00000500000000000000" pitchFamily="2" charset="0"/>
              </a:rPr>
              <a:t>Columbus Public Health</a:t>
            </a:r>
          </a:p>
          <a:p>
            <a:endParaRPr lang="en-US" sz="2400" dirty="0">
              <a:latin typeface="Montserrat" panose="00000500000000000000" pitchFamily="2" charset="0"/>
            </a:endParaRPr>
          </a:p>
          <a:p>
            <a:pPr marL="285750" indent="-285750">
              <a:buFont typeface="Wingdings" panose="05000000000000000000" pitchFamily="2" charset="2"/>
              <a:buChar char="Ø"/>
            </a:pPr>
            <a:r>
              <a:rPr lang="en-US" sz="2400" dirty="0">
                <a:latin typeface="Montserrat" panose="00000500000000000000" pitchFamily="2" charset="0"/>
              </a:rPr>
              <a:t>Franklin County Public Health</a:t>
            </a:r>
          </a:p>
          <a:p>
            <a:endParaRPr lang="en-US" sz="2400" dirty="0">
              <a:latin typeface="Montserrat" panose="00000500000000000000" pitchFamily="2" charset="0"/>
            </a:endParaRPr>
          </a:p>
          <a:p>
            <a:pPr marL="285750" indent="-285750">
              <a:buFont typeface="Wingdings" panose="05000000000000000000" pitchFamily="2" charset="2"/>
              <a:buChar char="Ø"/>
            </a:pPr>
            <a:r>
              <a:rPr lang="en-US" sz="2400" dirty="0">
                <a:latin typeface="Montserrat" panose="00000500000000000000" pitchFamily="2" charset="0"/>
              </a:rPr>
              <a:t>North Central Mental Health Services</a:t>
            </a:r>
          </a:p>
          <a:p>
            <a:pPr marL="285750" indent="-285750">
              <a:buFont typeface="Wingdings" panose="05000000000000000000" pitchFamily="2" charset="2"/>
              <a:buChar char="Ø"/>
            </a:pPr>
            <a:endParaRPr lang="en-US" dirty="0"/>
          </a:p>
        </p:txBody>
      </p:sp>
      <p:sp>
        <p:nvSpPr>
          <p:cNvPr id="23" name="TextBox 22">
            <a:extLst>
              <a:ext uri="{FF2B5EF4-FFF2-40B4-BE49-F238E27FC236}">
                <a16:creationId xmlns:a16="http://schemas.microsoft.com/office/drawing/2014/main" id="{916C4CE2-BEE5-461E-0460-09CE28F7E10A}"/>
              </a:ext>
            </a:extLst>
          </p:cNvPr>
          <p:cNvSpPr txBox="1"/>
          <p:nvPr/>
        </p:nvSpPr>
        <p:spPr>
          <a:xfrm>
            <a:off x="9554215" y="2552700"/>
            <a:ext cx="7848600" cy="6001643"/>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latin typeface="Montserrat" panose="00000500000000000000" pitchFamily="2" charset="0"/>
              </a:rPr>
              <a:t>Franklin County Sheriff’s Office</a:t>
            </a:r>
          </a:p>
          <a:p>
            <a:endParaRPr lang="en-US" sz="2400" dirty="0">
              <a:latin typeface="Montserrat" panose="00000500000000000000" pitchFamily="2" charset="0"/>
            </a:endParaRPr>
          </a:p>
          <a:p>
            <a:pPr marL="285750" indent="-285750">
              <a:buFont typeface="Wingdings" panose="05000000000000000000" pitchFamily="2" charset="2"/>
              <a:buChar char="Ø"/>
            </a:pPr>
            <a:r>
              <a:rPr lang="en-US" sz="2400" dirty="0">
                <a:latin typeface="Montserrat" panose="00000500000000000000" pitchFamily="2" charset="0"/>
              </a:rPr>
              <a:t>Columbus Division of Police</a:t>
            </a:r>
          </a:p>
          <a:p>
            <a:pPr marL="285750" indent="-285750">
              <a:buFont typeface="Wingdings" panose="05000000000000000000" pitchFamily="2" charset="2"/>
              <a:buChar char="Ø"/>
            </a:pPr>
            <a:endParaRPr lang="en-US" sz="2400" dirty="0">
              <a:latin typeface="Montserrat" panose="00000500000000000000" pitchFamily="2" charset="0"/>
            </a:endParaRPr>
          </a:p>
          <a:p>
            <a:pPr marL="285750" indent="-285750">
              <a:buFont typeface="Wingdings" panose="05000000000000000000" pitchFamily="2" charset="2"/>
              <a:buChar char="Ø"/>
            </a:pPr>
            <a:r>
              <a:rPr lang="en-US" sz="2400" dirty="0">
                <a:latin typeface="Montserrat" panose="00000500000000000000" pitchFamily="2" charset="0"/>
              </a:rPr>
              <a:t>Franklin County Children Services</a:t>
            </a:r>
          </a:p>
          <a:p>
            <a:endParaRPr lang="en-US" sz="2400" dirty="0">
              <a:latin typeface="Montserrat" panose="00000500000000000000" pitchFamily="2" charset="0"/>
            </a:endParaRPr>
          </a:p>
          <a:p>
            <a:pPr marL="285750" indent="-285750">
              <a:buFont typeface="Wingdings" panose="05000000000000000000" pitchFamily="2" charset="2"/>
              <a:buChar char="Ø"/>
            </a:pPr>
            <a:r>
              <a:rPr lang="en-US" sz="2400" dirty="0">
                <a:latin typeface="Montserrat" panose="00000500000000000000" pitchFamily="2" charset="0"/>
              </a:rPr>
              <a:t>Ohio Suicide Prevention Foundation</a:t>
            </a:r>
          </a:p>
          <a:p>
            <a:endParaRPr lang="en-US" sz="2400" dirty="0">
              <a:latin typeface="Montserrat" panose="00000500000000000000" pitchFamily="2" charset="0"/>
            </a:endParaRPr>
          </a:p>
          <a:p>
            <a:pPr marL="285750" indent="-285750">
              <a:buFont typeface="Wingdings" panose="05000000000000000000" pitchFamily="2" charset="2"/>
              <a:buChar char="Ø"/>
            </a:pPr>
            <a:r>
              <a:rPr lang="en-US" sz="2400" dirty="0">
                <a:latin typeface="Montserrat" panose="00000500000000000000" pitchFamily="2" charset="0"/>
              </a:rPr>
              <a:t>Department of Veterans Affairs</a:t>
            </a:r>
          </a:p>
          <a:p>
            <a:endParaRPr lang="en-US" sz="2400" dirty="0">
              <a:latin typeface="Montserrat" panose="00000500000000000000" pitchFamily="2" charset="0"/>
            </a:endParaRPr>
          </a:p>
          <a:p>
            <a:pPr marL="285750" indent="-285750">
              <a:buFont typeface="Wingdings" panose="05000000000000000000" pitchFamily="2" charset="2"/>
              <a:buChar char="Ø"/>
            </a:pPr>
            <a:r>
              <a:rPr lang="en-US" sz="2400" dirty="0">
                <a:latin typeface="Montserrat" panose="00000500000000000000" pitchFamily="2" charset="0"/>
              </a:rPr>
              <a:t>Prevention &amp; Intervention Specialists (Local School District)</a:t>
            </a:r>
          </a:p>
          <a:p>
            <a:endParaRPr lang="en-US" sz="2400" dirty="0">
              <a:latin typeface="Montserrat" panose="00000500000000000000" pitchFamily="2" charset="0"/>
            </a:endParaRPr>
          </a:p>
          <a:p>
            <a:pPr marL="285750" indent="-285750">
              <a:buFont typeface="Wingdings" panose="05000000000000000000" pitchFamily="2" charset="2"/>
              <a:buChar char="Ø"/>
            </a:pPr>
            <a:r>
              <a:rPr lang="en-US" sz="2400" dirty="0">
                <a:latin typeface="Montserrat" panose="00000500000000000000" pitchFamily="2" charset="0"/>
              </a:rPr>
              <a:t>Alcohol, Drug, and Mental Health Board of Franklin County</a:t>
            </a:r>
          </a:p>
          <a:p>
            <a:pPr marL="285750" indent="-285750">
              <a:buFont typeface="Wingdings" panose="05000000000000000000" pitchFamily="2" charset="2"/>
              <a:buChar char="Ø"/>
            </a:pPr>
            <a:endParaRPr lang="en-US" sz="2400" dirty="0"/>
          </a:p>
        </p:txBody>
      </p:sp>
    </p:spTree>
    <p:extLst>
      <p:ext uri="{BB962C8B-B14F-4D97-AF65-F5344CB8AC3E}">
        <p14:creationId xmlns:p14="http://schemas.microsoft.com/office/powerpoint/2010/main" val="3975216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875805" y="928504"/>
            <a:ext cx="14820900" cy="854016"/>
          </a:xfrm>
          <a:prstGeom prst="rect">
            <a:avLst/>
          </a:prstGeom>
        </p:spPr>
        <p:txBody>
          <a:bodyPr wrap="square" lIns="0" tIns="0" rIns="0" bIns="0" rtlCol="0" anchor="t">
            <a:spAutoFit/>
          </a:bodyPr>
          <a:lstStyle/>
          <a:p>
            <a:pPr algn="ctr">
              <a:lnSpc>
                <a:spcPts val="7083"/>
              </a:lnSpc>
            </a:pPr>
            <a:r>
              <a:rPr lang="en-US" sz="5400" dirty="0">
                <a:solidFill>
                  <a:srgbClr val="000000"/>
                </a:solidFill>
                <a:latin typeface="Montserrat Bold"/>
                <a:ea typeface="Montserrat Bold"/>
                <a:cs typeface="Montserrat Bold"/>
                <a:sym typeface="Montserrat Bold"/>
              </a:rPr>
              <a:t>Franklin County Suicide Fatality Review</a:t>
            </a:r>
          </a:p>
        </p:txBody>
      </p:sp>
      <p:sp>
        <p:nvSpPr>
          <p:cNvPr id="12" name="TextBox 12"/>
          <p:cNvSpPr txBox="1"/>
          <p:nvPr/>
        </p:nvSpPr>
        <p:spPr>
          <a:xfrm>
            <a:off x="719530" y="2171172"/>
            <a:ext cx="16529750" cy="7751224"/>
          </a:xfrm>
          <a:prstGeom prst="rect">
            <a:avLst/>
          </a:prstGeom>
        </p:spPr>
        <p:txBody>
          <a:bodyPr wrap="square" lIns="0" tIns="0" rIns="0" bIns="0" rtlCol="0" anchor="t">
            <a:spAutoFit/>
          </a:bodyPr>
          <a:lstStyle/>
          <a:p>
            <a:pPr marL="748636" lvl="1" indent="-457200" algn="l">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Meetings are conducted quarterly (Virtual Meetings)</a:t>
            </a:r>
          </a:p>
          <a:p>
            <a:pPr marL="1205836" lvl="2"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Two suicide cases reviewed utilizing full psychosocial investigations</a:t>
            </a:r>
          </a:p>
          <a:p>
            <a:pPr marL="1205836" lvl="2"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Information gathered from survivor interviews, public records, social media, medical records, etc.</a:t>
            </a:r>
          </a:p>
          <a:p>
            <a:pPr marL="748636" lvl="2">
              <a:lnSpc>
                <a:spcPts val="3779"/>
              </a:lnSpc>
            </a:pPr>
            <a:endParaRPr lang="en-US" sz="2400" dirty="0">
              <a:solidFill>
                <a:srgbClr val="000000"/>
              </a:solidFill>
              <a:latin typeface="Montserrat"/>
              <a:ea typeface="Montserrat"/>
              <a:cs typeface="Montserrat"/>
              <a:sym typeface="Montserrat"/>
            </a:endParaRPr>
          </a:p>
          <a:p>
            <a:pPr marL="748636" lvl="1"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Case selection is determined by the Suicide Specialist</a:t>
            </a:r>
          </a:p>
          <a:p>
            <a:pPr marL="1205836" lvl="2"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Based on increased risk populations and current community trends</a:t>
            </a:r>
          </a:p>
          <a:p>
            <a:pPr marL="1205836" lvl="2"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Examples: Veterans/First responders, LGBTQIA+, and Black Community</a:t>
            </a:r>
          </a:p>
          <a:p>
            <a:pPr marL="748636" lvl="1" indent="-457200">
              <a:lnSpc>
                <a:spcPts val="3779"/>
              </a:lnSpc>
              <a:buFont typeface="Wingdings" panose="05000000000000000000" pitchFamily="2" charset="2"/>
              <a:buChar char="Ø"/>
            </a:pPr>
            <a:endParaRPr lang="en-US" sz="2400" dirty="0">
              <a:solidFill>
                <a:srgbClr val="000000"/>
              </a:solidFill>
              <a:latin typeface="Montserrat"/>
              <a:ea typeface="Montserrat"/>
              <a:cs typeface="Montserrat"/>
              <a:sym typeface="Montserrat"/>
            </a:endParaRPr>
          </a:p>
          <a:p>
            <a:pPr marL="748636" lvl="1"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Franklin County Suicide Prevention Coalition</a:t>
            </a:r>
          </a:p>
          <a:p>
            <a:pPr marL="1205836" lvl="2"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“Actionable Arm”</a:t>
            </a:r>
          </a:p>
          <a:p>
            <a:pPr marL="1205836" lvl="2"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Three action teams: Education, Communication, Data &amp; Research</a:t>
            </a:r>
          </a:p>
          <a:p>
            <a:pPr marL="1205836" lvl="2" indent="-457200">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Recommendations included in the annual Action Plan for Suicide Prevention</a:t>
            </a:r>
          </a:p>
          <a:p>
            <a:pPr marL="748636" lvl="1" indent="-457200">
              <a:lnSpc>
                <a:spcPts val="3779"/>
              </a:lnSpc>
              <a:buFont typeface="Wingdings" panose="05000000000000000000" pitchFamily="2" charset="2"/>
              <a:buChar char="Ø"/>
            </a:pPr>
            <a:endParaRPr lang="en-US" sz="2400" dirty="0">
              <a:solidFill>
                <a:srgbClr val="000000"/>
              </a:solidFill>
              <a:latin typeface="Montserrat"/>
              <a:ea typeface="Montserrat"/>
              <a:cs typeface="Montserrat"/>
              <a:sym typeface="Montserrat"/>
            </a:endParaRPr>
          </a:p>
          <a:p>
            <a:pPr marL="748636" lvl="1" indent="-457200">
              <a:lnSpc>
                <a:spcPts val="3779"/>
              </a:lnSpc>
              <a:buFont typeface="Wingdings" panose="05000000000000000000" pitchFamily="2" charset="2"/>
              <a:buChar char="Ø"/>
            </a:pPr>
            <a:endParaRPr lang="en-US" sz="2400" dirty="0">
              <a:solidFill>
                <a:srgbClr val="000000"/>
              </a:solidFill>
              <a:latin typeface="Montserrat"/>
              <a:ea typeface="Montserrat"/>
              <a:cs typeface="Montserrat"/>
              <a:sym typeface="Montserrat"/>
            </a:endParaRPr>
          </a:p>
          <a:p>
            <a:pPr marL="748636" lvl="1" indent="-457200">
              <a:lnSpc>
                <a:spcPts val="3779"/>
              </a:lnSpc>
              <a:buFont typeface="Wingdings" panose="05000000000000000000" pitchFamily="2" charset="2"/>
              <a:buChar char="Ø"/>
            </a:pPr>
            <a:endParaRPr lang="en-US" sz="2400" dirty="0">
              <a:solidFill>
                <a:srgbClr val="000000"/>
              </a:solidFill>
              <a:latin typeface="Montserrat"/>
              <a:ea typeface="Montserrat"/>
              <a:cs typeface="Montserrat"/>
              <a:sym typeface="Montserrat"/>
            </a:endParaRPr>
          </a:p>
          <a:p>
            <a:pPr marL="748636" lvl="1" indent="-457200">
              <a:lnSpc>
                <a:spcPts val="3779"/>
              </a:lnSpc>
              <a:buFont typeface="Wingdings" panose="05000000000000000000" pitchFamily="2" charset="2"/>
              <a:buChar char="Ø"/>
            </a:pPr>
            <a:endParaRPr lang="en-US" sz="2400" dirty="0">
              <a:solidFill>
                <a:srgbClr val="000000"/>
              </a:solidFill>
              <a:latin typeface="Montserrat"/>
              <a:ea typeface="Montserrat"/>
              <a:cs typeface="Montserrat"/>
              <a:sym typeface="Montserrat"/>
            </a:endParaRP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1982071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028700" y="933450"/>
            <a:ext cx="7505700" cy="854016"/>
          </a:xfrm>
          <a:prstGeom prst="rect">
            <a:avLst/>
          </a:prstGeom>
        </p:spPr>
        <p:txBody>
          <a:bodyPr wrap="square" lIns="0" tIns="0" rIns="0" bIns="0" rtlCol="0" anchor="t">
            <a:spAutoFit/>
          </a:bodyPr>
          <a:lstStyle/>
          <a:p>
            <a:pPr algn="ctr">
              <a:lnSpc>
                <a:spcPts val="7083"/>
              </a:lnSpc>
            </a:pPr>
            <a:r>
              <a:rPr lang="en-US" sz="5400" dirty="0">
                <a:solidFill>
                  <a:srgbClr val="000000"/>
                </a:solidFill>
                <a:latin typeface="Montserrat Bold"/>
                <a:ea typeface="Montserrat Bold"/>
                <a:cs typeface="Montserrat Bold"/>
                <a:sym typeface="Montserrat Bold"/>
              </a:rPr>
              <a:t>Huron County, Ohio</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
        <p:nvSpPr>
          <p:cNvPr id="21" name="TextBox 20">
            <a:extLst>
              <a:ext uri="{FF2B5EF4-FFF2-40B4-BE49-F238E27FC236}">
                <a16:creationId xmlns:a16="http://schemas.microsoft.com/office/drawing/2014/main" id="{72D3C207-ABC6-82C4-F033-3917738F8EE2}"/>
              </a:ext>
            </a:extLst>
          </p:cNvPr>
          <p:cNvSpPr txBox="1"/>
          <p:nvPr/>
        </p:nvSpPr>
        <p:spPr>
          <a:xfrm>
            <a:off x="8409139" y="3106183"/>
            <a:ext cx="8964461" cy="4154984"/>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latin typeface="Montserrat" panose="00000500000000000000" pitchFamily="2" charset="0"/>
              </a:rPr>
              <a:t>Rural county located in north central Ohio</a:t>
            </a:r>
          </a:p>
          <a:p>
            <a:endParaRPr lang="en-US" sz="2400" dirty="0">
              <a:latin typeface="Montserrat" panose="00000500000000000000" pitchFamily="2" charset="0"/>
            </a:endParaRPr>
          </a:p>
          <a:p>
            <a:pPr marL="285750" indent="-285750">
              <a:buFont typeface="Wingdings" panose="05000000000000000000" pitchFamily="2" charset="2"/>
              <a:buChar char="Ø"/>
            </a:pPr>
            <a:r>
              <a:rPr lang="en-US" sz="2400" dirty="0">
                <a:latin typeface="Montserrat" panose="00000500000000000000" pitchFamily="2" charset="0"/>
              </a:rPr>
              <a:t>Population: 58,565</a:t>
            </a:r>
          </a:p>
          <a:p>
            <a:endParaRPr lang="en-US" sz="2400" dirty="0">
              <a:latin typeface="Montserrat" panose="00000500000000000000" pitchFamily="2" charset="0"/>
            </a:endParaRPr>
          </a:p>
          <a:p>
            <a:pPr marL="285750" indent="-285750">
              <a:buFont typeface="Wingdings" panose="05000000000000000000" pitchFamily="2" charset="2"/>
              <a:buChar char="Ø"/>
            </a:pPr>
            <a:r>
              <a:rPr lang="en-US" sz="2400" dirty="0">
                <a:latin typeface="Montserrat" panose="00000500000000000000" pitchFamily="2" charset="0"/>
              </a:rPr>
              <a:t>Largest City: Norwalk with 17,130 residents</a:t>
            </a:r>
          </a:p>
          <a:p>
            <a:endParaRPr lang="en-US" sz="2400" dirty="0">
              <a:latin typeface="Montserrat" panose="00000500000000000000" pitchFamily="2" charset="0"/>
            </a:endParaRPr>
          </a:p>
          <a:p>
            <a:pPr marL="285750" indent="-285750">
              <a:buFont typeface="Wingdings" panose="05000000000000000000" pitchFamily="2" charset="2"/>
              <a:buChar char="Ø"/>
            </a:pPr>
            <a:r>
              <a:rPr lang="en-US" sz="2400" b="1" dirty="0">
                <a:latin typeface="Montserrat" panose="00000500000000000000" pitchFamily="2" charset="0"/>
              </a:rPr>
              <a:t>Major industries</a:t>
            </a:r>
            <a:r>
              <a:rPr lang="en-US" sz="2400" dirty="0">
                <a:latin typeface="Montserrat" panose="00000500000000000000" pitchFamily="2" charset="0"/>
              </a:rPr>
              <a:t>:</a:t>
            </a:r>
          </a:p>
          <a:p>
            <a:pPr marL="742950" lvl="1" indent="-285750">
              <a:buFont typeface="Wingdings" panose="05000000000000000000" pitchFamily="2" charset="2"/>
              <a:buChar char="Ø"/>
            </a:pPr>
            <a:r>
              <a:rPr lang="en-US" sz="2400" dirty="0">
                <a:latin typeface="Montserrat" panose="00000500000000000000" pitchFamily="2" charset="0"/>
              </a:rPr>
              <a:t>Agriculture</a:t>
            </a:r>
          </a:p>
          <a:p>
            <a:pPr marL="1200150" lvl="2" indent="-285750">
              <a:buFont typeface="Wingdings" panose="05000000000000000000" pitchFamily="2" charset="2"/>
              <a:buChar char="Ø"/>
            </a:pPr>
            <a:r>
              <a:rPr lang="en-US" sz="2400" dirty="0">
                <a:latin typeface="Montserrat" panose="00000500000000000000" pitchFamily="2" charset="0"/>
              </a:rPr>
              <a:t>#1 vegetable producer in the state of Ohio</a:t>
            </a:r>
          </a:p>
          <a:p>
            <a:pPr marL="742950" lvl="1" indent="-285750">
              <a:buFont typeface="Wingdings" panose="05000000000000000000" pitchFamily="2" charset="2"/>
              <a:buChar char="Ø"/>
            </a:pPr>
            <a:r>
              <a:rPr lang="en-US" sz="2400" dirty="0">
                <a:latin typeface="Montserrat" panose="00000500000000000000" pitchFamily="2" charset="0"/>
              </a:rPr>
              <a:t>Manufacturing</a:t>
            </a:r>
          </a:p>
          <a:p>
            <a:pPr marL="1200150" lvl="2" indent="-285750">
              <a:buFont typeface="Wingdings" panose="05000000000000000000" pitchFamily="2" charset="2"/>
              <a:buChar char="Ø"/>
            </a:pPr>
            <a:r>
              <a:rPr lang="en-US" sz="2400" dirty="0">
                <a:latin typeface="Montserrat" panose="00000500000000000000" pitchFamily="2" charset="0"/>
              </a:rPr>
              <a:t>Examples: Automotive parts, furniture, foods, etc.</a:t>
            </a:r>
          </a:p>
        </p:txBody>
      </p:sp>
      <p:pic>
        <p:nvPicPr>
          <p:cNvPr id="8" name="Picture 7">
            <a:extLst>
              <a:ext uri="{FF2B5EF4-FFF2-40B4-BE49-F238E27FC236}">
                <a16:creationId xmlns:a16="http://schemas.microsoft.com/office/drawing/2014/main" id="{392DA398-78E7-2A75-B368-7AFBB4F079FC}"/>
              </a:ext>
            </a:extLst>
          </p:cNvPr>
          <p:cNvPicPr>
            <a:picLocks noChangeAspect="1"/>
          </p:cNvPicPr>
          <p:nvPr/>
        </p:nvPicPr>
        <p:blipFill>
          <a:blip r:embed="rId9"/>
          <a:stretch>
            <a:fillRect/>
          </a:stretch>
        </p:blipFill>
        <p:spPr>
          <a:xfrm>
            <a:off x="1447800" y="2160005"/>
            <a:ext cx="5638800" cy="6137352"/>
          </a:xfrm>
          <a:prstGeom prst="rect">
            <a:avLst/>
          </a:prstGeom>
        </p:spPr>
      </p:pic>
    </p:spTree>
    <p:extLst>
      <p:ext uri="{BB962C8B-B14F-4D97-AF65-F5344CB8AC3E}">
        <p14:creationId xmlns:p14="http://schemas.microsoft.com/office/powerpoint/2010/main" val="1136875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295400" y="339947"/>
            <a:ext cx="13373100" cy="1753685"/>
          </a:xfrm>
          <a:prstGeom prst="rect">
            <a:avLst/>
          </a:prstGeom>
        </p:spPr>
        <p:txBody>
          <a:bodyPr wrap="square" lIns="0" tIns="0" rIns="0" bIns="0" rtlCol="0" anchor="t">
            <a:spAutoFit/>
          </a:bodyPr>
          <a:lstStyle/>
          <a:p>
            <a:pPr>
              <a:lnSpc>
                <a:spcPts val="7083"/>
              </a:lnSpc>
            </a:pPr>
            <a:r>
              <a:rPr lang="en-US" sz="5400" dirty="0">
                <a:solidFill>
                  <a:srgbClr val="000000"/>
                </a:solidFill>
                <a:latin typeface="Montserrat Bold"/>
                <a:ea typeface="Montserrat Bold"/>
                <a:cs typeface="Montserrat Bold"/>
                <a:sym typeface="Montserrat Bold"/>
              </a:rPr>
              <a:t>Huron County Overdose &amp; Suicide Fatality Review Committee</a:t>
            </a:r>
          </a:p>
        </p:txBody>
      </p:sp>
      <p:sp>
        <p:nvSpPr>
          <p:cNvPr id="12" name="TextBox 12"/>
          <p:cNvSpPr txBox="1"/>
          <p:nvPr/>
        </p:nvSpPr>
        <p:spPr>
          <a:xfrm>
            <a:off x="838200" y="2970176"/>
            <a:ext cx="11527638" cy="3852721"/>
          </a:xfrm>
          <a:prstGeom prst="rect">
            <a:avLst/>
          </a:prstGeom>
        </p:spPr>
        <p:txBody>
          <a:bodyPr lIns="0" tIns="0" rIns="0" bIns="0" rtlCol="0" anchor="t">
            <a:spAutoFit/>
          </a:bodyPr>
          <a:lstStyle/>
          <a:p>
            <a:pPr marL="748636" lvl="1" indent="-457200" algn="l">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Hybrid committee: Combined SFR/OFR</a:t>
            </a:r>
          </a:p>
          <a:p>
            <a:pPr marL="291436" lvl="1" algn="l">
              <a:lnSpc>
                <a:spcPts val="3779"/>
              </a:lnSpc>
            </a:pPr>
            <a:endParaRPr lang="en-US" sz="2400"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Facilitated by Huron County Public Health</a:t>
            </a:r>
          </a:p>
          <a:p>
            <a:pPr marL="291436" lvl="1" algn="l">
              <a:lnSpc>
                <a:spcPts val="3779"/>
              </a:lnSpc>
            </a:pPr>
            <a:endParaRPr lang="en-US" sz="2400"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First meeting was held on July 27, 2022</a:t>
            </a:r>
          </a:p>
          <a:p>
            <a:pPr marL="291436" lvl="1" algn="l">
              <a:lnSpc>
                <a:spcPts val="3779"/>
              </a:lnSpc>
            </a:pPr>
            <a:endParaRPr lang="en-US" sz="2400" dirty="0">
              <a:solidFill>
                <a:srgbClr val="000000"/>
              </a:solidFill>
              <a:latin typeface="Montserrat"/>
              <a:ea typeface="Montserrat"/>
              <a:cs typeface="Montserrat"/>
              <a:sym typeface="Montserrat"/>
            </a:endParaRPr>
          </a:p>
          <a:p>
            <a:pPr marL="748636" lvl="1" indent="-457200" algn="l">
              <a:lnSpc>
                <a:spcPts val="3779"/>
              </a:lnSpc>
              <a:buFont typeface="Wingdings" panose="05000000000000000000" pitchFamily="2" charset="2"/>
              <a:buChar char="Ø"/>
            </a:pPr>
            <a:r>
              <a:rPr lang="en-US" sz="2400" dirty="0">
                <a:solidFill>
                  <a:srgbClr val="000000"/>
                </a:solidFill>
                <a:latin typeface="Montserrat"/>
                <a:ea typeface="Montserrat"/>
                <a:cs typeface="Montserrat"/>
                <a:sym typeface="Montserrat"/>
              </a:rPr>
              <a:t>Currently unfunded, but will receive $10,000.00 in SFY25 through the Ohio Department of Health’s Youth Suicide Prevention Grant</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1475620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2"/>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3"/>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028699" y="933450"/>
            <a:ext cx="15375759" cy="854016"/>
          </a:xfrm>
          <a:prstGeom prst="rect">
            <a:avLst/>
          </a:prstGeom>
        </p:spPr>
        <p:txBody>
          <a:bodyPr wrap="square" lIns="0" tIns="0" rIns="0" bIns="0" rtlCol="0" anchor="t">
            <a:spAutoFit/>
          </a:bodyPr>
          <a:lstStyle/>
          <a:p>
            <a:pPr>
              <a:lnSpc>
                <a:spcPts val="7083"/>
              </a:lnSpc>
            </a:pPr>
            <a:r>
              <a:rPr lang="en-US" sz="5400" dirty="0">
                <a:solidFill>
                  <a:srgbClr val="000000"/>
                </a:solidFill>
                <a:latin typeface="Montserrat Bold"/>
                <a:ea typeface="Montserrat Bold"/>
                <a:cs typeface="Montserrat Bold"/>
                <a:sym typeface="Montserrat Bold"/>
              </a:rPr>
              <a:t>Huron County SOFR Committee Makeup</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
        <p:nvSpPr>
          <p:cNvPr id="20" name="TextBox 19">
            <a:extLst>
              <a:ext uri="{FF2B5EF4-FFF2-40B4-BE49-F238E27FC236}">
                <a16:creationId xmlns:a16="http://schemas.microsoft.com/office/drawing/2014/main" id="{8E2DD65F-EA55-2206-5821-16DBE6F8D7A3}"/>
              </a:ext>
            </a:extLst>
          </p:cNvPr>
          <p:cNvSpPr txBox="1"/>
          <p:nvPr/>
        </p:nvSpPr>
        <p:spPr>
          <a:xfrm>
            <a:off x="914400" y="2514213"/>
            <a:ext cx="8115300" cy="5632311"/>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latin typeface="Montserrat" panose="00000500000000000000" pitchFamily="2" charset="0"/>
              </a:rPr>
              <a:t>Huron County Public Health</a:t>
            </a:r>
          </a:p>
          <a:p>
            <a:endParaRPr lang="en-US" sz="2400" dirty="0">
              <a:latin typeface="Montserrat" panose="00000500000000000000" pitchFamily="2" charset="0"/>
            </a:endParaRPr>
          </a:p>
          <a:p>
            <a:pPr marL="285750" indent="-285750">
              <a:buFont typeface="Wingdings" panose="05000000000000000000" pitchFamily="2" charset="2"/>
              <a:buChar char="Ø"/>
            </a:pPr>
            <a:r>
              <a:rPr lang="en-US" sz="2400" dirty="0">
                <a:latin typeface="Montserrat" panose="00000500000000000000" pitchFamily="2" charset="0"/>
              </a:rPr>
              <a:t>Huron County Board of Mental Health &amp; Addiction Services*</a:t>
            </a:r>
          </a:p>
          <a:p>
            <a:endParaRPr lang="en-US" sz="2400" dirty="0">
              <a:latin typeface="Montserrat" panose="00000500000000000000" pitchFamily="2" charset="0"/>
            </a:endParaRPr>
          </a:p>
          <a:p>
            <a:pPr marL="285750" indent="-285750">
              <a:buFont typeface="Wingdings" panose="05000000000000000000" pitchFamily="2" charset="2"/>
              <a:buChar char="Ø"/>
            </a:pPr>
            <a:r>
              <a:rPr lang="en-US" sz="2400" dirty="0">
                <a:latin typeface="Montserrat" panose="00000500000000000000" pitchFamily="2" charset="0"/>
              </a:rPr>
              <a:t>Huron County Coroner</a:t>
            </a:r>
          </a:p>
          <a:p>
            <a:endParaRPr lang="en-US" sz="2400" dirty="0">
              <a:latin typeface="Montserrat" panose="00000500000000000000" pitchFamily="2" charset="0"/>
            </a:endParaRPr>
          </a:p>
          <a:p>
            <a:pPr marL="285750" indent="-285750">
              <a:buFont typeface="Wingdings" panose="05000000000000000000" pitchFamily="2" charset="2"/>
              <a:buChar char="Ø"/>
            </a:pPr>
            <a:r>
              <a:rPr lang="en-US" sz="2400" dirty="0">
                <a:latin typeface="Montserrat" panose="00000500000000000000" pitchFamily="2" charset="0"/>
              </a:rPr>
              <a:t>Law Enforcement:</a:t>
            </a:r>
          </a:p>
          <a:p>
            <a:pPr marL="742950" lvl="1" indent="-285750">
              <a:buFont typeface="Wingdings" panose="05000000000000000000" pitchFamily="2" charset="2"/>
              <a:buChar char="Ø"/>
            </a:pPr>
            <a:r>
              <a:rPr lang="en-US" sz="2400" dirty="0">
                <a:latin typeface="Montserrat" panose="00000500000000000000" pitchFamily="2" charset="0"/>
              </a:rPr>
              <a:t>Huron County Sheriff’s Office</a:t>
            </a:r>
          </a:p>
          <a:p>
            <a:pPr marL="742950" lvl="1" indent="-285750">
              <a:buFont typeface="Wingdings" panose="05000000000000000000" pitchFamily="2" charset="2"/>
              <a:buChar char="Ø"/>
            </a:pPr>
            <a:r>
              <a:rPr lang="en-US" sz="2400" dirty="0">
                <a:latin typeface="Montserrat" panose="00000500000000000000" pitchFamily="2" charset="0"/>
              </a:rPr>
              <a:t>City of Norwalk Police Department</a:t>
            </a:r>
          </a:p>
          <a:p>
            <a:pPr lvl="1"/>
            <a:endParaRPr lang="en-US" sz="2400" dirty="0">
              <a:latin typeface="Montserrat" panose="00000500000000000000" pitchFamily="2" charset="0"/>
            </a:endParaRPr>
          </a:p>
          <a:p>
            <a:pPr marL="285750" indent="-285750">
              <a:buFont typeface="Wingdings" panose="05000000000000000000" pitchFamily="2" charset="2"/>
              <a:buChar char="Ø"/>
            </a:pPr>
            <a:r>
              <a:rPr lang="en-US" sz="2400" dirty="0">
                <a:latin typeface="Montserrat" panose="00000500000000000000" pitchFamily="2" charset="0"/>
              </a:rPr>
              <a:t>First Responders:</a:t>
            </a:r>
          </a:p>
          <a:p>
            <a:pPr marL="742950" lvl="1" indent="-285750">
              <a:buFont typeface="Wingdings" panose="05000000000000000000" pitchFamily="2" charset="2"/>
              <a:buChar char="Ø"/>
            </a:pPr>
            <a:r>
              <a:rPr lang="en-US" sz="2400" dirty="0">
                <a:latin typeface="Montserrat" panose="00000500000000000000" pitchFamily="2" charset="0"/>
              </a:rPr>
              <a:t>Willard Fire &amp; Rescue</a:t>
            </a:r>
          </a:p>
          <a:p>
            <a:pPr lvl="1"/>
            <a:endParaRPr lang="en-US" sz="2400" dirty="0">
              <a:latin typeface="Montserrat" panose="00000500000000000000" pitchFamily="2" charset="0"/>
            </a:endParaRPr>
          </a:p>
          <a:p>
            <a:pPr marL="285750" indent="-285750">
              <a:buFont typeface="Wingdings" panose="05000000000000000000" pitchFamily="2" charset="2"/>
              <a:buChar char="Ø"/>
            </a:pPr>
            <a:r>
              <a:rPr lang="en-US" sz="2400" dirty="0">
                <a:latin typeface="Montserrat" panose="00000500000000000000" pitchFamily="2" charset="0"/>
              </a:rPr>
              <a:t>Huron County Prosecutor’s Office</a:t>
            </a:r>
          </a:p>
        </p:txBody>
      </p:sp>
      <p:sp>
        <p:nvSpPr>
          <p:cNvPr id="21" name="TextBox 20">
            <a:extLst>
              <a:ext uri="{FF2B5EF4-FFF2-40B4-BE49-F238E27FC236}">
                <a16:creationId xmlns:a16="http://schemas.microsoft.com/office/drawing/2014/main" id="{7E16309F-FACE-CF04-01D3-04B9ACE00F54}"/>
              </a:ext>
            </a:extLst>
          </p:cNvPr>
          <p:cNvSpPr txBox="1"/>
          <p:nvPr/>
        </p:nvSpPr>
        <p:spPr>
          <a:xfrm>
            <a:off x="9486900" y="2514213"/>
            <a:ext cx="8801100" cy="6001643"/>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latin typeface="Montserrat" panose="00000500000000000000" pitchFamily="2" charset="0"/>
              </a:rPr>
              <a:t>Mental Health/Substance Use Treatment Agencies:</a:t>
            </a:r>
          </a:p>
          <a:p>
            <a:pPr marL="742950" lvl="1" indent="-285750">
              <a:buFont typeface="Wingdings" panose="05000000000000000000" pitchFamily="2" charset="2"/>
              <a:buChar char="Ø"/>
            </a:pPr>
            <a:r>
              <a:rPr lang="en-US" sz="2400" dirty="0">
                <a:latin typeface="Montserrat" panose="00000500000000000000" pitchFamily="2" charset="0"/>
              </a:rPr>
              <a:t>Family Life Counseling</a:t>
            </a:r>
          </a:p>
          <a:p>
            <a:pPr marL="742950" lvl="1" indent="-285750">
              <a:buFont typeface="Wingdings" panose="05000000000000000000" pitchFamily="2" charset="2"/>
              <a:buChar char="Ø"/>
            </a:pPr>
            <a:r>
              <a:rPr lang="en-US" sz="2400" dirty="0">
                <a:latin typeface="Montserrat" panose="00000500000000000000" pitchFamily="2" charset="0"/>
              </a:rPr>
              <a:t>Firelands Counseling &amp; Recovery Services</a:t>
            </a:r>
          </a:p>
          <a:p>
            <a:pPr marL="742950" lvl="1" indent="-285750">
              <a:buFont typeface="Wingdings" panose="05000000000000000000" pitchFamily="2" charset="2"/>
              <a:buChar char="Ø"/>
            </a:pPr>
            <a:r>
              <a:rPr lang="en-US" sz="2400" dirty="0">
                <a:latin typeface="Montserrat" panose="00000500000000000000" pitchFamily="2" charset="0"/>
              </a:rPr>
              <a:t>Oriana House</a:t>
            </a:r>
          </a:p>
          <a:p>
            <a:pPr lvl="1"/>
            <a:endParaRPr lang="en-US" sz="2400" dirty="0">
              <a:latin typeface="Montserrat" panose="00000500000000000000" pitchFamily="2" charset="0"/>
            </a:endParaRPr>
          </a:p>
          <a:p>
            <a:pPr marL="285750" indent="-285750">
              <a:buFont typeface="Wingdings" panose="05000000000000000000" pitchFamily="2" charset="2"/>
              <a:buChar char="Ø"/>
            </a:pPr>
            <a:r>
              <a:rPr lang="en-US" sz="2400" dirty="0">
                <a:latin typeface="Montserrat" panose="00000500000000000000" pitchFamily="2" charset="0"/>
              </a:rPr>
              <a:t>Veteran Serving Organizations:</a:t>
            </a:r>
          </a:p>
          <a:p>
            <a:pPr marL="742950" lvl="1" indent="-285750">
              <a:buFont typeface="Wingdings" panose="05000000000000000000" pitchFamily="2" charset="2"/>
              <a:buChar char="Ø"/>
            </a:pPr>
            <a:r>
              <a:rPr lang="en-US" sz="2400" dirty="0">
                <a:latin typeface="Montserrat" panose="00000500000000000000" pitchFamily="2" charset="0"/>
              </a:rPr>
              <a:t>VA Northeast Ohio Healthcare System</a:t>
            </a:r>
          </a:p>
          <a:p>
            <a:pPr marL="742950" lvl="1" indent="-285750">
              <a:buFont typeface="Wingdings" panose="05000000000000000000" pitchFamily="2" charset="2"/>
              <a:buChar char="Ø"/>
            </a:pPr>
            <a:r>
              <a:rPr lang="en-US" sz="2400" dirty="0">
                <a:latin typeface="Montserrat" panose="00000500000000000000" pitchFamily="2" charset="0"/>
              </a:rPr>
              <a:t>Huron County Veteran Service Office</a:t>
            </a:r>
          </a:p>
          <a:p>
            <a:pPr lvl="1"/>
            <a:endParaRPr lang="en-US" sz="2400" dirty="0">
              <a:latin typeface="Montserrat" panose="00000500000000000000" pitchFamily="2" charset="0"/>
            </a:endParaRPr>
          </a:p>
          <a:p>
            <a:pPr marL="285750" indent="-285750">
              <a:buFont typeface="Wingdings" panose="05000000000000000000" pitchFamily="2" charset="2"/>
              <a:buChar char="Ø"/>
            </a:pPr>
            <a:r>
              <a:rPr lang="en-US" sz="2400" dirty="0">
                <a:latin typeface="Montserrat" panose="00000500000000000000" pitchFamily="2" charset="0"/>
              </a:rPr>
              <a:t>Evans Funeral Home</a:t>
            </a:r>
          </a:p>
          <a:p>
            <a:endParaRPr lang="en-US" sz="2400" dirty="0">
              <a:latin typeface="Montserrat" panose="00000500000000000000" pitchFamily="2" charset="0"/>
            </a:endParaRPr>
          </a:p>
          <a:p>
            <a:pPr marL="285750" indent="-285750">
              <a:buFont typeface="Wingdings" panose="05000000000000000000" pitchFamily="2" charset="2"/>
              <a:buChar char="Ø"/>
            </a:pPr>
            <a:r>
              <a:rPr lang="en-US" sz="2400" dirty="0">
                <a:latin typeface="Montserrat" panose="00000500000000000000" pitchFamily="2" charset="0"/>
              </a:rPr>
              <a:t>Mercy Health-Willard Hospital</a:t>
            </a:r>
          </a:p>
          <a:p>
            <a:endParaRPr lang="en-US" sz="2400" dirty="0">
              <a:latin typeface="Montserrat" panose="00000500000000000000" pitchFamily="2" charset="0"/>
            </a:endParaRPr>
          </a:p>
          <a:p>
            <a:pPr marL="285750" indent="-285750">
              <a:buFont typeface="Wingdings" panose="05000000000000000000" pitchFamily="2" charset="2"/>
              <a:buChar char="Ø"/>
            </a:pPr>
            <a:r>
              <a:rPr lang="en-US" sz="2400" dirty="0">
                <a:latin typeface="Montserrat" panose="00000500000000000000" pitchFamily="2" charset="0"/>
              </a:rPr>
              <a:t>Huron County Department of Job &amp; Family Services</a:t>
            </a:r>
          </a:p>
          <a:p>
            <a:pPr marL="285750" indent="-285750">
              <a:buFont typeface="Wingdings" panose="05000000000000000000" pitchFamily="2" charset="2"/>
              <a:buChar char="Ø"/>
            </a:pPr>
            <a:endParaRPr lang="en-US" sz="2400" dirty="0">
              <a:latin typeface="Montserrat" panose="00000500000000000000" pitchFamily="2" charset="0"/>
            </a:endParaRPr>
          </a:p>
          <a:p>
            <a:r>
              <a:rPr lang="en-US" sz="2400" dirty="0">
                <a:latin typeface="Montserrat" panose="00000500000000000000" pitchFamily="2" charset="0"/>
              </a:rPr>
              <a:t>					</a:t>
            </a:r>
            <a:r>
              <a:rPr lang="en-US" dirty="0">
                <a:latin typeface="Montserrat" panose="00000500000000000000" pitchFamily="2" charset="0"/>
              </a:rPr>
              <a:t>*Psychological autopsy trained</a:t>
            </a:r>
            <a:endParaRPr lang="en-US" sz="2400" dirty="0">
              <a:latin typeface="Montserrat" panose="00000500000000000000" pitchFamily="2" charset="0"/>
            </a:endParaRPr>
          </a:p>
        </p:txBody>
      </p:sp>
    </p:spTree>
    <p:extLst>
      <p:ext uri="{BB962C8B-B14F-4D97-AF65-F5344CB8AC3E}">
        <p14:creationId xmlns:p14="http://schemas.microsoft.com/office/powerpoint/2010/main" val="1684613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9F2B89DD2D8C4492928E1BC4130F1C" ma:contentTypeVersion="18" ma:contentTypeDescription="Create a new document." ma:contentTypeScope="" ma:versionID="6c934f7a17a66da8ca910ca723b05fa8">
  <xsd:schema xmlns:xsd="http://www.w3.org/2001/XMLSchema" xmlns:xs="http://www.w3.org/2001/XMLSchema" xmlns:p="http://schemas.microsoft.com/office/2006/metadata/properties" xmlns:ns2="ec9b89ea-7ffe-4e99-8726-783532f2f74b" xmlns:ns3="8bf79b80-29e5-436c-bdcd-160857f4f0e5" targetNamespace="http://schemas.microsoft.com/office/2006/metadata/properties" ma:root="true" ma:fieldsID="f1e0fe955ae0f2b4bc8f52ca16b6c674" ns2:_="" ns3:_="">
    <xsd:import namespace="ec9b89ea-7ffe-4e99-8726-783532f2f74b"/>
    <xsd:import namespace="8bf79b80-29e5-436c-bdcd-160857f4f0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9b89ea-7ffe-4e99-8726-783532f2f7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c77c9d-87c5-4a7a-bc3d-66fdfa0a56b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f79b80-29e5-436c-bdcd-160857f4f0e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ea466d5-6306-4bb4-bf09-c0e1675dd215}" ma:internalName="TaxCatchAll" ma:showField="CatchAllData" ma:web="8bf79b80-29e5-436c-bdcd-160857f4f0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9b89ea-7ffe-4e99-8726-783532f2f74b">
      <Terms xmlns="http://schemas.microsoft.com/office/infopath/2007/PartnerControls"/>
    </lcf76f155ced4ddcb4097134ff3c332f>
    <TaxCatchAll xmlns="8bf79b80-29e5-436c-bdcd-160857f4f0e5" xsi:nil="true"/>
  </documentManagement>
</p:properties>
</file>

<file path=customXml/itemProps1.xml><?xml version="1.0" encoding="utf-8"?>
<ds:datastoreItem xmlns:ds="http://schemas.openxmlformats.org/officeDocument/2006/customXml" ds:itemID="{8ECBA43C-F30B-4EA2-9D52-6474D855278C}"/>
</file>

<file path=customXml/itemProps2.xml><?xml version="1.0" encoding="utf-8"?>
<ds:datastoreItem xmlns:ds="http://schemas.openxmlformats.org/officeDocument/2006/customXml" ds:itemID="{B59FB677-736F-4078-90E9-1658430940DE}"/>
</file>

<file path=customXml/itemProps3.xml><?xml version="1.0" encoding="utf-8"?>
<ds:datastoreItem xmlns:ds="http://schemas.openxmlformats.org/officeDocument/2006/customXml" ds:itemID="{807310FB-4408-4931-B32D-464954260AD5}"/>
</file>

<file path=docProps/app.xml><?xml version="1.0" encoding="utf-8"?>
<Properties xmlns="http://schemas.openxmlformats.org/officeDocument/2006/extended-properties" xmlns:vt="http://schemas.openxmlformats.org/officeDocument/2006/docPropsVTypes">
  <TotalTime>1342</TotalTime>
  <Words>2494</Words>
  <Application>Microsoft Macintosh PowerPoint</Application>
  <PresentationFormat>Custom</PresentationFormat>
  <Paragraphs>426</Paragraphs>
  <Slides>33</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Calibri</vt:lpstr>
      <vt:lpstr>Montserrat Ultra-Bold</vt:lpstr>
      <vt:lpstr>Wingdings</vt:lpstr>
      <vt:lpstr>Bebas Neue Bold</vt:lpstr>
      <vt:lpstr>Montserrat Bold</vt:lpstr>
      <vt:lpstr>Montserrat</vt:lpstr>
      <vt:lpstr>Montserrat Medium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OSFRBP Summit Slide Deck</dc:title>
  <dc:creator>Allen, Dallas R.</dc:creator>
  <cp:lastModifiedBy>Austin Lucas</cp:lastModifiedBy>
  <cp:revision>23</cp:revision>
  <dcterms:created xsi:type="dcterms:W3CDTF">2006-08-16T00:00:00Z</dcterms:created>
  <dcterms:modified xsi:type="dcterms:W3CDTF">2024-10-29T18:43:07Z</dcterms:modified>
  <dc:identifier>DAGOg7qj-wg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0x010100659F2B89DD2D8C4492928E1BC4130F1C</vt:lpwstr>
  </property>
</Properties>
</file>